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70"/>
  </p:notesMasterIdLst>
  <p:handoutMasterIdLst>
    <p:handoutMasterId r:id="rId71"/>
  </p:handoutMasterIdLst>
  <p:sldIdLst>
    <p:sldId id="407" r:id="rId3"/>
    <p:sldId id="472" r:id="rId4"/>
    <p:sldId id="473" r:id="rId5"/>
    <p:sldId id="474" r:id="rId6"/>
    <p:sldId id="497" r:id="rId7"/>
    <p:sldId id="498" r:id="rId8"/>
    <p:sldId id="475" r:id="rId9"/>
    <p:sldId id="496" r:id="rId10"/>
    <p:sldId id="427" r:id="rId11"/>
    <p:sldId id="462" r:id="rId12"/>
    <p:sldId id="428" r:id="rId13"/>
    <p:sldId id="431" r:id="rId14"/>
    <p:sldId id="477" r:id="rId15"/>
    <p:sldId id="478" r:id="rId16"/>
    <p:sldId id="494" r:id="rId17"/>
    <p:sldId id="430" r:id="rId18"/>
    <p:sldId id="476" r:id="rId19"/>
    <p:sldId id="495" r:id="rId20"/>
    <p:sldId id="432" r:id="rId21"/>
    <p:sldId id="433" r:id="rId22"/>
    <p:sldId id="466" r:id="rId23"/>
    <p:sldId id="434" r:id="rId24"/>
    <p:sldId id="468" r:id="rId25"/>
    <p:sldId id="469" r:id="rId26"/>
    <p:sldId id="463" r:id="rId27"/>
    <p:sldId id="467" r:id="rId28"/>
    <p:sldId id="436" r:id="rId29"/>
    <p:sldId id="437" r:id="rId30"/>
    <p:sldId id="452" r:id="rId31"/>
    <p:sldId id="464" r:id="rId32"/>
    <p:sldId id="453" r:id="rId33"/>
    <p:sldId id="438" r:id="rId34"/>
    <p:sldId id="439" r:id="rId35"/>
    <p:sldId id="429" r:id="rId36"/>
    <p:sldId id="479" r:id="rId37"/>
    <p:sldId id="480" r:id="rId38"/>
    <p:sldId id="481" r:id="rId39"/>
    <p:sldId id="440" r:id="rId40"/>
    <p:sldId id="442" r:id="rId41"/>
    <p:sldId id="441" r:id="rId42"/>
    <p:sldId id="443" r:id="rId43"/>
    <p:sldId id="450" r:id="rId44"/>
    <p:sldId id="451" r:id="rId45"/>
    <p:sldId id="454" r:id="rId46"/>
    <p:sldId id="455" r:id="rId47"/>
    <p:sldId id="456" r:id="rId48"/>
    <p:sldId id="493" r:id="rId49"/>
    <p:sldId id="458" r:id="rId50"/>
    <p:sldId id="459" r:id="rId51"/>
    <p:sldId id="460" r:id="rId52"/>
    <p:sldId id="482" r:id="rId53"/>
    <p:sldId id="483" r:id="rId54"/>
    <p:sldId id="491" r:id="rId55"/>
    <p:sldId id="492" r:id="rId56"/>
    <p:sldId id="457" r:id="rId57"/>
    <p:sldId id="471" r:id="rId58"/>
    <p:sldId id="470" r:id="rId59"/>
    <p:sldId id="444" r:id="rId60"/>
    <p:sldId id="445" r:id="rId61"/>
    <p:sldId id="446" r:id="rId62"/>
    <p:sldId id="484" r:id="rId63"/>
    <p:sldId id="485" r:id="rId64"/>
    <p:sldId id="447" r:id="rId65"/>
    <p:sldId id="486" r:id="rId66"/>
    <p:sldId id="487" r:id="rId67"/>
    <p:sldId id="488" r:id="rId68"/>
    <p:sldId id="490" r:id="rId69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>
      <p:cViewPr varScale="1">
        <p:scale>
          <a:sx n="77" d="100"/>
          <a:sy n="77" d="100"/>
        </p:scale>
        <p:origin x="926" y="77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C784AA2-B3E1-4B1F-9571-E3A43B622D2F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15698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66346F2-E415-431B-97B9-E18EE80AFE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1158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1953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3519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77250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1103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8952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9659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9B3D00-86EA-411F-83CD-A73B62DED1B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A0E550-240C-41CA-89E3-3C67E4AF2A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D8535F-C6E6-4204-A0CF-1FF5E68F2C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6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80626" cy="126694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690"/>
            <a:ext cx="10080625" cy="34298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8954" indent="-314982">
              <a:buSzPct val="100000"/>
              <a:buFont typeface="Arial" pitchFamily="34" charset="0"/>
              <a:buChar char="•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FDA8-93E5-4122-8D03-FDB756D3A2C5}" type="datetime1">
              <a:rPr lang="zh-HK" altLang="en-US" smtClean="0"/>
              <a:t>22/3/2018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570672" y="7186941"/>
            <a:ext cx="2352146" cy="402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8FB788-AE85-4696-9795-85E5A15698EF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914575" y="207941"/>
            <a:ext cx="7809383" cy="714379"/>
          </a:xfrm>
        </p:spPr>
        <p:txBody>
          <a:bodyPr>
            <a:noAutofit/>
          </a:bodyPr>
          <a:lstStyle>
            <a:lvl1pPr>
              <a:defRPr sz="3527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906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3D00-86EA-411F-83CD-A73B62DED1B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76008-3BDA-47D8-897A-CFDCF421562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1"/>
            <a:ext cx="8567738" cy="15017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BFD6-EA54-4BA9-8348-37B24DD6396B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6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6"/>
            <a:ext cx="4459288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6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182E-86A7-4721-99AE-7009AAD447AF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6" y="303214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599" b="1"/>
            </a:lvl4pPr>
            <a:lvl5pPr marL="1828610" indent="0">
              <a:buNone/>
              <a:defRPr sz="1599" b="1"/>
            </a:lvl5pPr>
            <a:lvl6pPr marL="2285763" indent="0">
              <a:buNone/>
              <a:defRPr sz="1599" b="1"/>
            </a:lvl6pPr>
            <a:lvl7pPr marL="2742916" indent="0">
              <a:buNone/>
              <a:defRPr sz="1599" b="1"/>
            </a:lvl7pPr>
            <a:lvl8pPr marL="3200068" indent="0">
              <a:buNone/>
              <a:defRPr sz="1599" b="1"/>
            </a:lvl8pPr>
            <a:lvl9pPr marL="3657221" indent="0">
              <a:buNone/>
              <a:defRPr sz="159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599" b="1"/>
            </a:lvl4pPr>
            <a:lvl5pPr marL="1828610" indent="0">
              <a:buNone/>
              <a:defRPr sz="1599" b="1"/>
            </a:lvl5pPr>
            <a:lvl6pPr marL="2285763" indent="0">
              <a:buNone/>
              <a:defRPr sz="1599" b="1"/>
            </a:lvl6pPr>
            <a:lvl7pPr marL="2742916" indent="0">
              <a:buNone/>
              <a:defRPr sz="1599" b="1"/>
            </a:lvl7pPr>
            <a:lvl8pPr marL="3200068" indent="0">
              <a:buNone/>
              <a:defRPr sz="1599" b="1"/>
            </a:lvl8pPr>
            <a:lvl9pPr marL="3657221" indent="0">
              <a:buNone/>
              <a:defRPr sz="159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5480-9468-49D7-BEDC-E19375EC9B7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2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5F50-BE98-4997-AD9E-7DBB5D99B6A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6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75C7-51DF-452D-8E53-67BE527CE989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776008-3BDA-47D8-897A-CFDCF42156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1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899"/>
            </a:lvl4pPr>
            <a:lvl5pPr marL="1828610" indent="0">
              <a:buNone/>
              <a:defRPr sz="899"/>
            </a:lvl5pPr>
            <a:lvl6pPr marL="2285763" indent="0">
              <a:buNone/>
              <a:defRPr sz="899"/>
            </a:lvl6pPr>
            <a:lvl7pPr marL="2742916" indent="0">
              <a:buNone/>
              <a:defRPr sz="899"/>
            </a:lvl7pPr>
            <a:lvl8pPr marL="3200068" indent="0">
              <a:buNone/>
              <a:defRPr sz="899"/>
            </a:lvl8pPr>
            <a:lvl9pPr marL="3657221" indent="0">
              <a:buNone/>
              <a:defRPr sz="8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DC6E-B9D2-4034-B77C-D4BE84F280E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39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6" indent="0">
              <a:buNone/>
              <a:defRPr sz="2000"/>
            </a:lvl7pPr>
            <a:lvl8pPr marL="3200068" indent="0">
              <a:buNone/>
              <a:defRPr sz="2000"/>
            </a:lvl8pPr>
            <a:lvl9pPr marL="3657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899"/>
            </a:lvl4pPr>
            <a:lvl5pPr marL="1828610" indent="0">
              <a:buNone/>
              <a:defRPr sz="899"/>
            </a:lvl5pPr>
            <a:lvl6pPr marL="2285763" indent="0">
              <a:buNone/>
              <a:defRPr sz="899"/>
            </a:lvl6pPr>
            <a:lvl7pPr marL="2742916" indent="0">
              <a:buNone/>
              <a:defRPr sz="899"/>
            </a:lvl7pPr>
            <a:lvl8pPr marL="3200068" indent="0">
              <a:buNone/>
              <a:defRPr sz="899"/>
            </a:lvl8pPr>
            <a:lvl9pPr marL="3657221" indent="0">
              <a:buNone/>
              <a:defRPr sz="8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9293-08D8-4AF8-AE80-D9807C674CF2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5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E550-240C-41CA-89E3-3C67E4AF2A6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6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7" y="301626"/>
            <a:ext cx="6653213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535F-C6E6-4204-A0CF-1FF5E68F2CB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80626" cy="126694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691"/>
            <a:ext cx="10080625" cy="34298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8869" indent="-314949">
              <a:buSzPct val="100000"/>
              <a:buFont typeface="Arial" pitchFamily="34" charset="0"/>
              <a:buChar char="•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FDA8-93E5-4122-8D03-FDB756D3A2C5}" type="datetime1">
              <a:rPr lang="zh-HK" altLang="en-US" smtClean="0">
                <a:solidFill>
                  <a:prstClr val="black"/>
                </a:solidFill>
              </a:rPr>
              <a:pPr/>
              <a:t>22/3/2018</a:t>
            </a:fld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570672" y="7186942"/>
            <a:ext cx="2352146" cy="402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8FB788-AE85-4696-9795-85E5A15698EF}" type="slidenum">
              <a:rPr lang="zh-HK" altLang="en-US" smtClean="0">
                <a:solidFill>
                  <a:prstClr val="white"/>
                </a:solidFill>
              </a:rPr>
              <a:pPr/>
              <a:t>‹#›</a:t>
            </a:fld>
            <a:endParaRPr lang="zh-HK" altLang="en-US" dirty="0">
              <a:solidFill>
                <a:prstClr val="white"/>
              </a:solidFill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914576" y="207942"/>
            <a:ext cx="7809383" cy="714379"/>
          </a:xfrm>
        </p:spPr>
        <p:txBody>
          <a:bodyPr>
            <a:noAutofit/>
          </a:bodyPr>
          <a:lstStyle>
            <a:lvl1pPr>
              <a:defRPr sz="3526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5401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7DBFD6-EA54-4BA9-8348-37B24DD639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27182E-86A7-4721-99AE-7009AAD447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FF5480-9468-49D7-BEDC-E19375EC9B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BA5F50-BE98-4997-AD9E-7DBB5D99B6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1B75C7-51DF-452D-8E53-67BE527CE9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54DC6E-B9D2-4034-B77C-D4BE84F280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259293-08D8-4AF8-AE80-D9807C674C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solidFill>
            <a:srgbClr val="CCCCCC">
              <a:alpha val="50000"/>
            </a:srgbClr>
          </a:solidFill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100000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100000"/>
              <a:buAutoNum type="arabicPeriod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A13B5E6-D749-48BE-930F-2AC167ACAEB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400" b="1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4000" y="301321"/>
            <a:ext cx="9071640" cy="1262160"/>
          </a:xfrm>
          <a:prstGeom prst="rect">
            <a:avLst/>
          </a:prstGeom>
          <a:solidFill>
            <a:srgbClr val="CCCCCC">
              <a:alpha val="50000"/>
            </a:srgbClr>
          </a:solidFill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100000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100000"/>
              <a:buAutoNum type="arabicPeriod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4000" y="6887159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59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1" y="6887159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fld id="{7A13B5E6-D749-48BE-930F-2AC167ACAEB5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8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399" b="1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6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468312" y="886249"/>
            <a:ext cx="9220200" cy="5939575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5978" algn="ctr">
              <a:buSzPct val="100000"/>
              <a:buNone/>
            </a:pPr>
            <a:r>
              <a:rPr lang="en-US" sz="6000" b="1" dirty="0">
                <a:solidFill>
                  <a:srgbClr val="0000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HKU 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Mathematics</a:t>
            </a:r>
            <a:endParaRPr lang="en-US" sz="1100" dirty="0">
              <a:solidFill>
                <a:srgbClr val="0000FF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-215978" algn="ctr">
              <a:buSzPct val="100000"/>
              <a:buNone/>
            </a:pPr>
            <a:r>
              <a:rPr lang="en-US" sz="400" dirty="0" smtClean="0">
                <a:solidFill>
                  <a:srgbClr val="0000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US" sz="800" dirty="0" smtClean="0">
                <a:solidFill>
                  <a:srgbClr val="0000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US" sz="4399" dirty="0" smtClean="0">
                <a:solidFill>
                  <a:srgbClr val="0000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en-US" sz="4399" dirty="0" smtClean="0">
                <a:solidFill>
                  <a:srgbClr val="0000FF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4399" b="1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Rambling in </a:t>
            </a:r>
            <a:r>
              <a:rPr lang="en-US" sz="4399" b="1" dirty="0" err="1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Maths</a:t>
            </a:r>
            <a:r>
              <a:rPr lang="en-US" b="1" dirty="0" smtClean="0">
                <a:solidFill>
                  <a:srgbClr val="C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endParaRPr lang="en-US" sz="4399" b="1" dirty="0" smtClean="0">
              <a:solidFill>
                <a:srgbClr val="C000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lvl="0" indent="-215978" algn="ctr">
              <a:buSzPct val="100000"/>
              <a:buNone/>
            </a:pPr>
            <a:r>
              <a:rPr lang="en-US" sz="4399" b="1" dirty="0" smtClean="0">
                <a:solidFill>
                  <a:srgbClr val="00AE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The Mathematical Key </a:t>
            </a:r>
          </a:p>
          <a:p>
            <a:pPr marL="0" indent="-215978" algn="ctr">
              <a:buNone/>
            </a:pPr>
            <a:r>
              <a:rPr lang="en-US" sz="4399" b="1" dirty="0" smtClean="0">
                <a:solidFill>
                  <a:srgbClr val="00AE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to unlocking the mysteries </a:t>
            </a:r>
          </a:p>
          <a:p>
            <a:pPr marL="0" indent="-215978" algn="ctr">
              <a:buNone/>
            </a:pPr>
            <a:r>
              <a:rPr lang="en-US" sz="4399" b="1" dirty="0" smtClean="0">
                <a:solidFill>
                  <a:srgbClr val="00AE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of  Cryptography</a:t>
            </a:r>
            <a:br>
              <a:rPr lang="en-US" sz="4399" b="1" dirty="0" smtClean="0">
                <a:solidFill>
                  <a:srgbClr val="00AE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2000" b="1" dirty="0" smtClean="0">
                <a:solidFill>
                  <a:srgbClr val="00AE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endParaRPr lang="en-HK" sz="11500" b="1" dirty="0">
              <a:solidFill>
                <a:srgbClr val="00AE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0" indent="-215978" algn="ctr">
              <a:buNone/>
            </a:pPr>
            <a:r>
              <a:rPr lang="en-HK" sz="2800" b="1" dirty="0" err="1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Dr.</a:t>
            </a:r>
            <a:r>
              <a:rPr lang="en-HK" sz="2800" b="1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Ben Kane</a:t>
            </a:r>
          </a:p>
          <a:p>
            <a:pPr marL="0" indent="-215978" algn="ctr">
              <a:buNone/>
            </a:pPr>
            <a:r>
              <a:rPr lang="en-US" altLang="zh-TW" sz="2400" b="1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24</a:t>
            </a:r>
            <a:r>
              <a:rPr lang="en-HK" sz="2400" b="1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US" altLang="zh-TW" sz="2400" b="1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</a:t>
            </a:r>
            <a:r>
              <a:rPr lang="en-HK" altLang="zh-TW" sz="2400" b="1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arch</a:t>
            </a:r>
            <a:r>
              <a:rPr lang="en-HK" sz="2400" b="1" dirty="0" smtClean="0">
                <a:solidFill>
                  <a:srgbClr val="0070C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 2018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773112" y="1417637"/>
            <a:ext cx="8534400" cy="676980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-215978" algn="ctr">
              <a:buNone/>
            </a:pPr>
            <a:r>
              <a:rPr lang="en-HK" sz="4399" b="1" dirty="0" smtClean="0">
                <a:solidFill>
                  <a:srgbClr val="00AE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A long time ago…</a:t>
            </a:r>
            <a:endParaRPr lang="en-HK" sz="4399" b="1" dirty="0">
              <a:solidFill>
                <a:srgbClr val="00AE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62" y="2560637"/>
            <a:ext cx="5295900" cy="38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7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Caesar’s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Caesar Cipher:  Every letter gets a number</a:t>
            </a:r>
            <a:br>
              <a:rPr lang="en-HK" dirty="0" smtClean="0"/>
            </a:br>
            <a:r>
              <a:rPr lang="en-HK" dirty="0" smtClean="0"/>
              <a:t/>
            </a:r>
            <a:br>
              <a:rPr lang="en-HK" dirty="0" smtClean="0"/>
            </a:br>
            <a:endParaRPr lang="en-HK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endParaRPr lang="en-HK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Shift with modular (clock) arithmetic</a:t>
            </a:r>
            <a:r>
              <a:rPr lang="en-US" dirty="0"/>
              <a:t>:</a:t>
            </a:r>
            <a:endParaRPr lang="en-HK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18" y="2484437"/>
            <a:ext cx="4191000" cy="1506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95" y="4724020"/>
            <a:ext cx="4584846" cy="192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On a clock, the times 3am and 3pm agree.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Some call it 03:00 and 15:00.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So we “pretend” that 3 and 15 are the same.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Our day is a 24 hour repeating clock.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Repeating after 26?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12" y="4389437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Modular arithmetic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Example: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Let’s consider a clock with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8 hours</a:t>
                </a:r>
                <a:r>
                  <a:rPr lang="en-HK" dirty="0" smtClean="0"/>
                  <a:t>.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If you start a class at 7 o’clock and it runs for 2 hours, what time will it say on the clock at the end? </a:t>
                </a:r>
                <a:br>
                  <a:rPr lang="en-HK" dirty="0" smtClean="0"/>
                </a:br>
                <a:r>
                  <a:rPr lang="en-HK" dirty="0" smtClean="0"/>
                  <a:t>Try yourself…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7+2=9, so …</a:t>
                </a:r>
                <a:br>
                  <a:rPr lang="en-HK" dirty="0" smtClean="0"/>
                </a:br>
                <a:endParaRPr lang="en-HK" dirty="0" smtClean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It says </a:t>
                </a:r>
                <a:r>
                  <a:rPr lang="en-HK" b="1" dirty="0" smtClean="0">
                    <a:solidFill>
                      <a:srgbClr val="0070C0"/>
                    </a:solidFill>
                  </a:rPr>
                  <a:t>1 o’clock</a:t>
                </a:r>
                <a:r>
                  <a:rPr lang="en-HK" dirty="0" smtClean="0"/>
                  <a:t>.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We write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7+2≡1 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 8</m:t>
                        </m:r>
                      </m:e>
                    </m:d>
                  </m:oMath>
                </a14:m>
                <a:r>
                  <a:rPr lang="en-HK" b="0" dirty="0" smtClean="0"/>
                  <a:t>.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endParaRPr lang="en-HK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12" y="4263660"/>
            <a:ext cx="2438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12" y="4256656"/>
            <a:ext cx="2438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98" y="424968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9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Modular arithmetic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Another example: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Every non-leap year has 365 days.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If your birthday was on Wednesday last year, what day will it be this year (not a leap year)?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Day of week repeats every 7 days (“7-day clock”)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364=52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</m:t>
                    </m:r>
                  </m:oMath>
                </a14:m>
                <a:r>
                  <a:rPr lang="en-HK" dirty="0" smtClean="0"/>
                  <a:t> (“clock rotates” 52 times)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Remainder 1, so …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Thursday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 r="-1277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6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Some exercises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 Find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HK" dirty="0" smtClean="0"/>
                  <a:t> if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12≡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b="0" i="1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  2</m:t>
                        </m:r>
                      </m:e>
                    </m:d>
                  </m:oMath>
                </a14:m>
                <a:r>
                  <a:rPr lang="en-HK" b="0" dirty="0" smtClean="0"/>
                  <a:t>.</a:t>
                </a:r>
              </a:p>
              <a:p>
                <a:endParaRPr lang="en-HK" dirty="0" smtClean="0"/>
              </a:p>
              <a:p>
                <a:r>
                  <a:rPr lang="en-HK" dirty="0" smtClean="0"/>
                  <a:t>Find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&lt;11</m:t>
                    </m:r>
                  </m:oMath>
                </a14:m>
                <a:r>
                  <a:rPr lang="en-HK" dirty="0"/>
                  <a:t> if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i="1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  11</m:t>
                        </m:r>
                      </m:e>
                    </m:d>
                  </m:oMath>
                </a14:m>
                <a:r>
                  <a:rPr lang="en-HK" dirty="0"/>
                  <a:t>.</a:t>
                </a:r>
              </a:p>
              <a:p>
                <a:endParaRPr lang="en-HK" dirty="0" smtClean="0"/>
              </a:p>
              <a:p>
                <a:r>
                  <a:rPr lang="en-HK" dirty="0" smtClean="0"/>
                  <a:t>Find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&lt;7</m:t>
                    </m:r>
                  </m:oMath>
                </a14:m>
                <a:r>
                  <a:rPr lang="en-HK" dirty="0"/>
                  <a:t> if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HK" i="1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  7</m:t>
                        </m:r>
                      </m:e>
                    </m:d>
                  </m:oMath>
                </a14:m>
                <a:r>
                  <a:rPr lang="en-HK" dirty="0"/>
                  <a:t>.</a:t>
                </a:r>
              </a:p>
              <a:p>
                <a:endParaRPr lang="en-HK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37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Caesar’s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Example:  Shift by 10 (spaces removed?):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Secret message:  	</a:t>
            </a:r>
            <a:r>
              <a:rPr lang="en-HK" dirty="0" smtClean="0">
                <a:solidFill>
                  <a:srgbClr val="0070C0"/>
                </a:solidFill>
              </a:rPr>
              <a:t>attack</a:t>
            </a:r>
            <a:r>
              <a:rPr lang="en-HK" dirty="0" smtClean="0"/>
              <a:t> </a:t>
            </a:r>
            <a:r>
              <a:rPr lang="en-HK" dirty="0" smtClean="0">
                <a:solidFill>
                  <a:srgbClr val="FF0000"/>
                </a:solidFill>
              </a:rPr>
              <a:t>at</a:t>
            </a:r>
            <a:r>
              <a:rPr lang="en-HK" dirty="0" smtClean="0"/>
              <a:t> </a:t>
            </a:r>
            <a:r>
              <a:rPr lang="en-HK" dirty="0" smtClean="0">
                <a:solidFill>
                  <a:srgbClr val="00B050"/>
                </a:solidFill>
              </a:rPr>
              <a:t>midnight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Number code:	</a:t>
            </a:r>
            <a:r>
              <a:rPr lang="en-HK" sz="2000" dirty="0" smtClean="0">
                <a:solidFill>
                  <a:schemeClr val="accent1"/>
                </a:solidFill>
              </a:rPr>
              <a:t>1(20)(20)13(11) </a:t>
            </a:r>
            <a:r>
              <a:rPr lang="en-HK" sz="2000" dirty="0" smtClean="0">
                <a:solidFill>
                  <a:srgbClr val="FF0000"/>
                </a:solidFill>
              </a:rPr>
              <a:t>1(20)</a:t>
            </a:r>
            <a:r>
              <a:rPr lang="en-HK" sz="2000" dirty="0" smtClean="0"/>
              <a:t> </a:t>
            </a:r>
            <a:r>
              <a:rPr lang="en-HK" sz="2000" dirty="0" smtClean="0">
                <a:solidFill>
                  <a:srgbClr val="00B050"/>
                </a:solidFill>
              </a:rPr>
              <a:t>(13)93(14)978(20)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Caesar </a:t>
            </a:r>
            <a:r>
              <a:rPr lang="en-HK" dirty="0" smtClean="0"/>
              <a:t>sends:	</a:t>
            </a:r>
            <a:r>
              <a:rPr lang="en-HK" dirty="0" err="1" smtClean="0">
                <a:solidFill>
                  <a:srgbClr val="0070C0"/>
                </a:solidFill>
              </a:rPr>
              <a:t>kddkmu</a:t>
            </a:r>
            <a:r>
              <a:rPr lang="en-HK" dirty="0" smtClean="0"/>
              <a:t> </a:t>
            </a:r>
            <a:r>
              <a:rPr lang="en-HK" dirty="0" err="1">
                <a:solidFill>
                  <a:srgbClr val="FF0000"/>
                </a:solidFill>
              </a:rPr>
              <a:t>k</a:t>
            </a:r>
            <a:r>
              <a:rPr lang="en-HK" dirty="0" err="1" smtClean="0">
                <a:solidFill>
                  <a:srgbClr val="FF0000"/>
                </a:solidFill>
              </a:rPr>
              <a:t>d</a:t>
            </a:r>
            <a:r>
              <a:rPr lang="en-HK" dirty="0" smtClean="0"/>
              <a:t> </a:t>
            </a:r>
            <a:r>
              <a:rPr lang="en-HK" dirty="0" err="1" smtClean="0">
                <a:solidFill>
                  <a:srgbClr val="00B050"/>
                </a:solidFill>
              </a:rPr>
              <a:t>wsnxs</a:t>
            </a:r>
            <a:r>
              <a:rPr lang="en-HK" dirty="0" err="1">
                <a:solidFill>
                  <a:srgbClr val="00B050"/>
                </a:solidFill>
              </a:rPr>
              <a:t>q</a:t>
            </a:r>
            <a:r>
              <a:rPr lang="en-HK" dirty="0" err="1" smtClean="0">
                <a:solidFill>
                  <a:srgbClr val="00B050"/>
                </a:solidFill>
              </a:rPr>
              <a:t>rd</a:t>
            </a:r>
            <a:endParaRPr lang="en-HK" dirty="0">
              <a:solidFill>
                <a:srgbClr val="00B050"/>
              </a:solidFill>
            </a:endParaRP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Unscrambled at other end: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12" y="4694237"/>
            <a:ext cx="20955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Caesar’s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Example:  Shift by 20 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Secret message:	</a:t>
            </a:r>
            <a:r>
              <a:rPr lang="en-HK" dirty="0" smtClean="0">
                <a:solidFill>
                  <a:srgbClr val="0070C0"/>
                </a:solidFill>
              </a:rPr>
              <a:t>Hi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Number code:	</a:t>
            </a:r>
            <a:r>
              <a:rPr lang="en-HK" sz="2400" dirty="0" smtClean="0">
                <a:solidFill>
                  <a:srgbClr val="0070C0"/>
                </a:solidFill>
              </a:rPr>
              <a:t>89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Add 20:  		</a:t>
            </a:r>
            <a:r>
              <a:rPr lang="en-HK" sz="2400" dirty="0" smtClean="0">
                <a:solidFill>
                  <a:srgbClr val="0070C0"/>
                </a:solidFill>
              </a:rPr>
              <a:t>(28)(29)</a:t>
            </a:r>
            <a:endParaRPr lang="en-HK" sz="2400" dirty="0" smtClean="0"/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You send (try yourself): …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You send:		</a:t>
            </a:r>
            <a:r>
              <a:rPr lang="en-HK" dirty="0" err="1" smtClean="0">
                <a:solidFill>
                  <a:srgbClr val="0070C0"/>
                </a:solidFill>
              </a:rPr>
              <a:t>bc</a:t>
            </a:r>
            <a:endParaRPr lang="en-HK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7512" y="40846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800" dirty="0" smtClean="0">
                <a:latin typeface="Albany"/>
              </a:rPr>
              <a:t>(“Clock” has 26 hours)</a:t>
            </a:r>
            <a:endParaRPr lang="en-US" sz="28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19892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en-HK" dirty="0" smtClean="0">
                <a:solidFill>
                  <a:schemeClr val="tx1"/>
                </a:solidFill>
              </a:rPr>
              <a:t>Break Caesar’s code to find the secret message!  </a:t>
            </a:r>
            <a:br>
              <a:rPr lang="en-HK" dirty="0" smtClean="0">
                <a:solidFill>
                  <a:schemeClr val="tx1"/>
                </a:solidFill>
              </a:rPr>
            </a:br>
            <a:r>
              <a:rPr lang="en-HK" dirty="0" smtClean="0">
                <a:solidFill>
                  <a:schemeClr val="tx1"/>
                </a:solidFill>
              </a:rPr>
              <a:t>The encrypted message is </a:t>
            </a:r>
            <a:r>
              <a:rPr lang="en-HK" dirty="0">
                <a:solidFill>
                  <a:schemeClr val="tx1"/>
                </a:solidFill>
              </a:rPr>
              <a:t>“</a:t>
            </a:r>
            <a:r>
              <a:rPr lang="en-HK" dirty="0" err="1" smtClean="0">
                <a:solidFill>
                  <a:schemeClr val="tx1"/>
                </a:solidFill>
              </a:rPr>
              <a:t>clxmwtyr</a:t>
            </a:r>
            <a:r>
              <a:rPr lang="en-HK" dirty="0" smtClean="0">
                <a:solidFill>
                  <a:schemeClr val="tx1"/>
                </a:solidFill>
              </a:rPr>
              <a:t> ty </a:t>
            </a:r>
            <a:r>
              <a:rPr lang="en-HK" dirty="0" err="1" smtClean="0">
                <a:solidFill>
                  <a:schemeClr val="tx1"/>
                </a:solidFill>
              </a:rPr>
              <a:t>xlesd</a:t>
            </a:r>
            <a:r>
              <a:rPr lang="en-HK" dirty="0">
                <a:solidFill>
                  <a:schemeClr val="tx1"/>
                </a:solidFill>
              </a:rPr>
              <a:t>”. </a:t>
            </a:r>
            <a:endParaRPr lang="en-HK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 startAt="4"/>
            </a:pPr>
            <a:endParaRPr lang="en-HK" dirty="0">
              <a:solidFill>
                <a:schemeClr val="tx1"/>
              </a:solidFill>
            </a:endParaRPr>
          </a:p>
          <a:p>
            <a:pPr marL="576000" lvl="1" indent="0">
              <a:buNone/>
            </a:pPr>
            <a:r>
              <a:rPr lang="en-HK" dirty="0" smtClean="0">
                <a:solidFill>
                  <a:schemeClr val="tx1"/>
                </a:solidFill>
              </a:rPr>
              <a:t>Luckily, as a loyal attendee, you get the secret decoder information!  Thanks for coming!</a:t>
            </a:r>
            <a:endParaRPr lang="en-HK" dirty="0">
              <a:solidFill>
                <a:schemeClr val="tx1"/>
              </a:solidFill>
            </a:endParaRPr>
          </a:p>
          <a:p>
            <a:pPr marL="576000" lvl="1" indent="0">
              <a:buNone/>
            </a:pPr>
            <a:r>
              <a:rPr lang="en-HK" dirty="0" smtClean="0">
                <a:solidFill>
                  <a:schemeClr val="tx1"/>
                </a:solidFill>
              </a:rPr>
              <a:t>				The shift is 11.</a:t>
            </a:r>
            <a:endParaRPr lang="en-H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What if someone figures out the code?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Someone steals:	</a:t>
            </a:r>
            <a:r>
              <a:rPr lang="en-HK" dirty="0" err="1" smtClean="0">
                <a:solidFill>
                  <a:srgbClr val="0070C0"/>
                </a:solidFill>
              </a:rPr>
              <a:t>lddlnu</a:t>
            </a:r>
            <a:r>
              <a:rPr lang="en-HK" dirty="0" smtClean="0"/>
              <a:t> </a:t>
            </a:r>
            <a:r>
              <a:rPr lang="en-HK" dirty="0" err="1" smtClean="0">
                <a:solidFill>
                  <a:srgbClr val="FF0000"/>
                </a:solidFill>
              </a:rPr>
              <a:t>ld</a:t>
            </a:r>
            <a:r>
              <a:rPr lang="en-HK" dirty="0" smtClean="0"/>
              <a:t> </a:t>
            </a:r>
            <a:r>
              <a:rPr lang="en-HK" dirty="0" err="1" smtClean="0">
                <a:solidFill>
                  <a:srgbClr val="00B050"/>
                </a:solidFill>
              </a:rPr>
              <a:t>wsnxsqrd</a:t>
            </a:r>
            <a:endParaRPr lang="en-HK" dirty="0" smtClean="0">
              <a:solidFill>
                <a:srgbClr val="00B050"/>
              </a:solidFill>
            </a:endParaRP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>
                <a:solidFill>
                  <a:schemeClr val="tx1"/>
                </a:solidFill>
              </a:rPr>
              <a:t>Simple to reverse.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>
                <a:solidFill>
                  <a:schemeClr val="tx1"/>
                </a:solidFill>
              </a:rPr>
              <a:t>Look for patterns/ make guesses:</a:t>
            </a:r>
            <a:br>
              <a:rPr lang="en-HK" dirty="0" smtClean="0">
                <a:solidFill>
                  <a:schemeClr val="tx1"/>
                </a:solidFill>
              </a:rPr>
            </a:br>
            <a:r>
              <a:rPr lang="en-HK" dirty="0" smtClean="0">
                <a:solidFill>
                  <a:schemeClr val="tx1"/>
                </a:solidFill>
              </a:rPr>
              <a:t>   (many ‘d’ in code, ‘t’ and ‘e’ common in English)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>
                <a:solidFill>
                  <a:schemeClr val="tx1"/>
                </a:solidFill>
              </a:rPr>
              <a:t>Other options:  Instead of shift, maybe just replace?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>
                <a:solidFill>
                  <a:schemeClr val="tx1"/>
                </a:solidFill>
              </a:rPr>
              <a:t>Still many letters are common.  Hmm…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>
                <a:solidFill>
                  <a:schemeClr val="tx1"/>
                </a:solidFill>
              </a:rPr>
              <a:t>Is there a better code?</a:t>
            </a:r>
          </a:p>
        </p:txBody>
      </p:sp>
    </p:spTree>
    <p:extLst>
      <p:ext uri="{BB962C8B-B14F-4D97-AF65-F5344CB8AC3E}">
        <p14:creationId xmlns:p14="http://schemas.microsoft.com/office/powerpoint/2010/main" val="614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98" y="1769040"/>
            <a:ext cx="9071640" cy="4989240"/>
          </a:xfrm>
        </p:spPr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You </a:t>
            </a:r>
            <a:r>
              <a:rPr lang="en-HK" dirty="0" smtClean="0"/>
              <a:t>want to do a </a:t>
            </a:r>
            <a:r>
              <a:rPr lang="en-H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n-HK" dirty="0" smtClean="0"/>
              <a:t> calculation, e.g. with </a:t>
            </a:r>
            <a:br>
              <a:rPr lang="en-HK" dirty="0" smtClean="0"/>
            </a:br>
            <a:r>
              <a:rPr lang="en-H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(LOTS of) </a:t>
            </a:r>
            <a:r>
              <a:rPr lang="en-HK" b="1" dirty="0" smtClean="0"/>
              <a:t>DNA data (</a:t>
            </a:r>
            <a:r>
              <a:rPr lang="zh-TW" altLang="en-US" dirty="0" smtClean="0"/>
              <a:t>數據</a:t>
            </a:r>
            <a:r>
              <a:rPr lang="en-HK" altLang="zh-TW" dirty="0" smtClean="0"/>
              <a:t>)</a:t>
            </a:r>
            <a:endParaRPr lang="en-HK" b="1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Looking for patterns </a:t>
            </a:r>
            <a:br>
              <a:rPr lang="en-HK" dirty="0" smtClean="0"/>
            </a:br>
            <a:r>
              <a:rPr lang="en-HK" dirty="0" smtClean="0"/>
              <a:t>        (can </a:t>
            </a:r>
            <a:r>
              <a:rPr lang="en-H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lives</a:t>
            </a:r>
            <a:r>
              <a:rPr lang="en-HK" dirty="0" smtClean="0"/>
              <a:t>!)</a:t>
            </a:r>
            <a:br>
              <a:rPr lang="en-HK" dirty="0" smtClean="0"/>
            </a:br>
            <a:endParaRPr lang="en-HK" dirty="0" smtClean="0"/>
          </a:p>
          <a:p>
            <a:pPr marL="565200" lvl="0" indent="-457200">
              <a:buFont typeface="Arial" panose="020B0604020202020204" pitchFamily="34" charset="0"/>
              <a:buChar char="•"/>
            </a:pPr>
            <a:r>
              <a:rPr lang="en-HK" dirty="0"/>
              <a:t>Your computer is </a:t>
            </a:r>
            <a:r>
              <a:rPr lang="en-HK" dirty="0" smtClean="0">
                <a:solidFill>
                  <a:srgbClr val="FF0000"/>
                </a:solidFill>
              </a:rPr>
              <a:t>slow…</a:t>
            </a:r>
            <a:endParaRPr lang="en-HK" dirty="0"/>
          </a:p>
          <a:p>
            <a:pPr marL="565200" lvl="0" indent="-457200">
              <a:buFont typeface="Arial" panose="020B0604020202020204" pitchFamily="34" charset="0"/>
              <a:buChar char="•"/>
            </a:pPr>
            <a:r>
              <a:rPr lang="en-HK" dirty="0" smtClean="0"/>
              <a:t>Share </a:t>
            </a:r>
            <a:r>
              <a:rPr lang="en-HK" dirty="0" smtClean="0"/>
              <a:t>the work?  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sz="3600" dirty="0" smtClean="0"/>
              <a:t>Problem:  Is it </a:t>
            </a:r>
            <a:r>
              <a:rPr lang="en-HK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ethical</a:t>
            </a:r>
            <a:r>
              <a:rPr lang="en-HK" sz="3600" dirty="0" smtClean="0"/>
              <a:t> to send? 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12" y="2941637"/>
            <a:ext cx="3278796" cy="24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Another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Maybe try randomly sending {a,…,z}to{a,…,z}?</a:t>
            </a:r>
            <a:br>
              <a:rPr lang="en-HK" dirty="0" smtClean="0"/>
            </a:br>
            <a:endParaRPr lang="en-HK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Spartan army: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endParaRPr lang="en-HK" dirty="0"/>
          </a:p>
          <a:p>
            <a:pPr marL="565200" indent="-457200">
              <a:buFont typeface="Arial" panose="020B0604020202020204" pitchFamily="34" charset="0"/>
              <a:buChar char="•"/>
            </a:pPr>
            <a:endParaRPr lang="en-HK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Common letters still a problem.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12" y="3094037"/>
            <a:ext cx="3066738" cy="17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5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773112" y="989379"/>
            <a:ext cx="8534400" cy="1533497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-215978" algn="ctr">
              <a:buNone/>
            </a:pPr>
            <a:r>
              <a:rPr lang="en-HK" sz="4399" b="1" dirty="0" smtClean="0">
                <a:solidFill>
                  <a:srgbClr val="00AE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A whole new world /</a:t>
            </a:r>
          </a:p>
          <a:p>
            <a:pPr marL="0" indent="-215978" algn="ctr">
              <a:buNone/>
            </a:pPr>
            <a:r>
              <a:rPr lang="en-HK" sz="4399" b="1" dirty="0" smtClean="0">
                <a:solidFill>
                  <a:srgbClr val="00AE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alphabet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45" y="2713037"/>
            <a:ext cx="4180334" cy="405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2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Non-unique replacement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Maybe try  randomly sending </a:t>
                </a:r>
                <a:r>
                  <a:rPr lang="en-HK" dirty="0" smtClean="0">
                    <a:solidFill>
                      <a:srgbClr val="00B050"/>
                    </a:solidFill>
                  </a:rPr>
                  <a:t>{a,…,z}</a:t>
                </a:r>
                <a:r>
                  <a:rPr lang="en-HK" dirty="0" smtClean="0"/>
                  <a:t>to</a:t>
                </a:r>
                <a:r>
                  <a:rPr lang="en-HK" dirty="0" smtClean="0">
                    <a:solidFill>
                      <a:srgbClr val="0070C0"/>
                    </a:solidFill>
                  </a:rPr>
                  <a:t>{a,…,z}</a:t>
                </a:r>
                <a:r>
                  <a:rPr lang="en-HK" dirty="0" smtClean="0"/>
                  <a:t>?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Replace ‘a’ with multiple choices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‘a’ </a:t>
                </a:r>
                <a14:m>
                  <m:oMath xmlns:m="http://schemas.openxmlformats.org/officeDocument/2006/math">
                    <m:r>
                      <a:rPr lang="en-H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HK" dirty="0" smtClean="0"/>
                  <a:t> ‘b’, ‘c’, ‘d’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‘b’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HK" dirty="0"/>
                  <a:t> ‘b’, </a:t>
                </a:r>
                <a:r>
                  <a:rPr lang="en-HK" dirty="0" smtClean="0"/>
                  <a:t>‘e’, ‘</a:t>
                </a:r>
                <a:r>
                  <a:rPr lang="en-HK" dirty="0"/>
                  <a:t>f</a:t>
                </a:r>
                <a:r>
                  <a:rPr lang="en-HK" dirty="0" smtClean="0"/>
                  <a:t>’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Example:  Great Cipher/Grand </a:t>
                </a:r>
                <a:r>
                  <a:rPr lang="en-HK" dirty="0" err="1" smtClean="0"/>
                  <a:t>Chiffre</a:t>
                </a:r>
                <a:endParaRPr lang="en-HK" dirty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Replace syllables with similar-sounding choices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Unbroken for long time</a:t>
                </a:r>
                <a:br>
                  <a:rPr lang="en-HK" dirty="0" smtClean="0"/>
                </a:br>
                <a:endParaRPr lang="en-HK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03999" y="176904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HK" sz="3200" kern="0" dirty="0" smtClean="0">
                <a:solidFill>
                  <a:sysClr val="windowText" lastClr="000000"/>
                </a:solidFill>
                <a:latin typeface="Albany" pitchFamily="18"/>
                <a:cs typeface="Tahoma" pitchFamily="2"/>
              </a:rPr>
              <a:t>Does ‘</a:t>
            </a:r>
            <a:r>
              <a:rPr lang="en-HK" sz="3200" kern="0" dirty="0" smtClean="0">
                <a:solidFill>
                  <a:srgbClr val="00B050"/>
                </a:solidFill>
                <a:latin typeface="Albany" pitchFamily="18"/>
                <a:cs typeface="Tahoma" pitchFamily="2"/>
              </a:rPr>
              <a:t>a</a:t>
            </a:r>
            <a:r>
              <a:rPr lang="en-HK" sz="3200" kern="0" dirty="0" smtClean="0">
                <a:solidFill>
                  <a:sysClr val="windowText" lastClr="000000"/>
                </a:solidFill>
                <a:latin typeface="Albany" pitchFamily="18"/>
                <a:cs typeface="Tahoma" pitchFamily="2"/>
              </a:rPr>
              <a:t>’ </a:t>
            </a:r>
            <a:r>
              <a:rPr lang="en-HK" sz="3200" b="1" kern="0" dirty="0" smtClean="0">
                <a:solidFill>
                  <a:srgbClr val="FF0000"/>
                </a:solidFill>
                <a:latin typeface="Albany" pitchFamily="18"/>
                <a:cs typeface="Tahoma" pitchFamily="2"/>
              </a:rPr>
              <a:t>always </a:t>
            </a:r>
            <a:r>
              <a:rPr lang="en-HK" sz="3200" kern="0" dirty="0" smtClean="0">
                <a:latin typeface="Albany" pitchFamily="18"/>
                <a:cs typeface="Tahoma" pitchFamily="2"/>
              </a:rPr>
              <a:t>need</a:t>
            </a:r>
            <a:r>
              <a:rPr lang="en-HK" sz="3200" kern="0" dirty="0">
                <a:solidFill>
                  <a:srgbClr val="FF0000"/>
                </a:solidFill>
                <a:latin typeface="Albany" pitchFamily="18"/>
                <a:cs typeface="Tahoma" pitchFamily="2"/>
              </a:rPr>
              <a:t> </a:t>
            </a:r>
            <a:r>
              <a:rPr lang="en-HK" sz="3200" kern="0" dirty="0" smtClean="0">
                <a:latin typeface="Albany" pitchFamily="18"/>
                <a:cs typeface="Tahoma" pitchFamily="2"/>
              </a:rPr>
              <a:t>to go to ‘</a:t>
            </a:r>
            <a:r>
              <a:rPr lang="en-HK" sz="3200" kern="0" dirty="0" smtClean="0">
                <a:solidFill>
                  <a:srgbClr val="0070C0"/>
                </a:solidFill>
                <a:latin typeface="Albany" pitchFamily="18"/>
                <a:cs typeface="Tahoma" pitchFamily="2"/>
              </a:rPr>
              <a:t>t</a:t>
            </a:r>
            <a:r>
              <a:rPr lang="en-HK" sz="3200" kern="0" dirty="0" smtClean="0">
                <a:latin typeface="Albany" pitchFamily="18"/>
                <a:cs typeface="Tahoma" pitchFamily="2"/>
              </a:rPr>
              <a:t>’?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Non-unique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Why is it better?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A lot more choices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Frequency counting harder (‘e’ common in French)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Problems?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Need to figure out how/when to switch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Indicator of switch might make it less secure</a:t>
            </a:r>
          </a:p>
          <a:p>
            <a:pPr marL="1429200" lvl="2" indent="-457200">
              <a:buFont typeface="Arial" panose="020B0604020202020204" pitchFamily="34" charset="0"/>
              <a:buChar char="•"/>
            </a:pPr>
            <a:r>
              <a:rPr lang="en-HK" dirty="0" smtClean="0"/>
              <a:t>Example:  Capital letters for language switch</a:t>
            </a:r>
          </a:p>
          <a:p>
            <a:pPr marL="1429200" lvl="2" indent="-457200">
              <a:buFont typeface="Arial" panose="020B0604020202020204" pitchFamily="34" charset="0"/>
              <a:buChar char="•"/>
            </a:pPr>
            <a:r>
              <a:rPr lang="en-HK" dirty="0" smtClean="0"/>
              <a:t>Regular switching also can be detected</a:t>
            </a:r>
          </a:p>
        </p:txBody>
      </p:sp>
    </p:spTree>
    <p:extLst>
      <p:ext uri="{BB962C8B-B14F-4D97-AF65-F5344CB8AC3E}">
        <p14:creationId xmlns:p14="http://schemas.microsoft.com/office/powerpoint/2010/main" val="41644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err="1"/>
              <a:t>P</a:t>
            </a:r>
            <a:r>
              <a:rPr lang="en-HK" dirty="0" err="1" smtClean="0"/>
              <a:t>olycipher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Example:  Take different shifts.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Shift 3, then 11, then 5, then 3, then 11, then 5, then …</a:t>
            </a:r>
            <a:endParaRPr lang="en-HK" dirty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Input:   “</a:t>
            </a:r>
            <a:r>
              <a:rPr lang="en-HK" dirty="0" smtClean="0">
                <a:solidFill>
                  <a:srgbClr val="0070C0"/>
                </a:solidFill>
              </a:rPr>
              <a:t>Here is a message</a:t>
            </a:r>
            <a:r>
              <a:rPr lang="en-HK" dirty="0" smtClean="0"/>
              <a:t>”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Take out spaces/capitals:  “</a:t>
            </a:r>
            <a:r>
              <a:rPr lang="en-HK" dirty="0" err="1"/>
              <a:t>h</a:t>
            </a:r>
            <a:r>
              <a:rPr lang="en-HK" dirty="0" err="1" smtClean="0"/>
              <a:t>ereisamessage</a:t>
            </a:r>
            <a:r>
              <a:rPr lang="en-HK" dirty="0" smtClean="0"/>
              <a:t>”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Shift:  ‘h’+3 = ‘k’, ‘e’+11=‘p’, ‘r’+5 =‘w’… :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Output:  “</a:t>
            </a:r>
            <a:r>
              <a:rPr lang="en-HK" dirty="0" err="1" smtClean="0">
                <a:solidFill>
                  <a:srgbClr val="00B050"/>
                </a:solidFill>
              </a:rPr>
              <a:t>kpwhtxdxjvdfjp</a:t>
            </a:r>
            <a:r>
              <a:rPr lang="en-HK" dirty="0" smtClean="0">
                <a:solidFill>
                  <a:schemeClr val="tx1"/>
                </a:solidFill>
              </a:rPr>
              <a:t>”</a:t>
            </a:r>
            <a:endParaRPr lang="en-HK" dirty="0" smtClean="0">
              <a:solidFill>
                <a:srgbClr val="00B050"/>
              </a:solidFill>
            </a:endParaRP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>
                <a:solidFill>
                  <a:schemeClr val="tx1"/>
                </a:solidFill>
              </a:rPr>
              <a:t>Can still find patterns of repeated strings: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>
                <a:solidFill>
                  <a:schemeClr val="tx1"/>
                </a:solidFill>
              </a:rPr>
              <a:t>“the” appears a lot if you have many phrases.</a:t>
            </a:r>
          </a:p>
        </p:txBody>
      </p:sp>
    </p:spTree>
    <p:extLst>
      <p:ext uri="{BB962C8B-B14F-4D97-AF65-F5344CB8AC3E}">
        <p14:creationId xmlns:p14="http://schemas.microsoft.com/office/powerpoint/2010/main" val="377807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620712" y="1341437"/>
            <a:ext cx="8763000" cy="676980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-215978" algn="ctr">
              <a:buNone/>
            </a:pPr>
            <a:r>
              <a:rPr lang="en-HK" sz="4399" b="1" dirty="0" smtClean="0">
                <a:solidFill>
                  <a:srgbClr val="00AE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A new challenge…</a:t>
            </a:r>
            <a:endParaRPr lang="en-HK" sz="4399" b="1" dirty="0">
              <a:solidFill>
                <a:srgbClr val="00AE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12" y="2408237"/>
            <a:ext cx="6400800" cy="42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Non-unique replacement, </a:t>
            </a:r>
            <a:br>
              <a:rPr lang="en-HK" dirty="0" smtClean="0"/>
            </a:br>
            <a:r>
              <a:rPr lang="en-HK" dirty="0" smtClean="0"/>
              <a:t>large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Try to increase </a:t>
            </a:r>
            <a:r>
              <a:rPr lang="en-H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</a:t>
            </a:r>
            <a:r>
              <a:rPr lang="en-HK" dirty="0" smtClean="0"/>
              <a:t>of choices?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增加</a:t>
            </a:r>
            <a:r>
              <a:rPr lang="zh-TW" altLang="en-US" dirty="0" smtClean="0"/>
              <a:t>選擇</a:t>
            </a:r>
            <a:r>
              <a:rPr lang="en-US" altLang="zh-TW" dirty="0"/>
              <a:t>)</a:t>
            </a:r>
            <a:endParaRPr lang="en-HK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Example:  Enigma machine</a:t>
            </a:r>
            <a:br>
              <a:rPr lang="en-HK" dirty="0" smtClean="0"/>
            </a:br>
            <a:r>
              <a:rPr lang="en-HK" dirty="0" smtClean="0"/>
              <a:t/>
            </a:r>
            <a:br>
              <a:rPr lang="en-HK" dirty="0" smtClean="0"/>
            </a:br>
            <a:r>
              <a:rPr lang="en-HK" dirty="0" smtClean="0"/>
              <a:t/>
            </a:r>
            <a:br>
              <a:rPr lang="en-HK" dirty="0" smtClean="0"/>
            </a:br>
            <a:r>
              <a:rPr lang="en-HK" dirty="0" smtClean="0"/>
              <a:t/>
            </a:r>
            <a:br>
              <a:rPr lang="en-HK" dirty="0" smtClean="0"/>
            </a:br>
            <a:r>
              <a:rPr lang="en-HK" dirty="0" smtClean="0"/>
              <a:t/>
            </a:r>
            <a:br>
              <a:rPr lang="en-HK" dirty="0" smtClean="0"/>
            </a:br>
            <a:endParaRPr lang="en-HK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b="1" dirty="0" smtClean="0">
                <a:solidFill>
                  <a:srgbClr val="FF0000"/>
                </a:solidFill>
              </a:rPr>
              <a:t>Rotates</a:t>
            </a:r>
            <a:r>
              <a:rPr lang="en-HK" dirty="0" smtClean="0"/>
              <a:t>, so ‘</a:t>
            </a:r>
            <a:r>
              <a:rPr lang="en-HK" dirty="0" err="1" smtClean="0"/>
              <a:t>aaaa</a:t>
            </a:r>
            <a:r>
              <a:rPr lang="en-HK" dirty="0" smtClean="0"/>
              <a:t>’ can become ‘</a:t>
            </a:r>
            <a:r>
              <a:rPr lang="en-HK" dirty="0" err="1" smtClean="0"/>
              <a:t>rfgw</a:t>
            </a:r>
            <a:r>
              <a:rPr lang="en-HK" dirty="0" smtClean="0"/>
              <a:t>’</a:t>
            </a:r>
            <a:r>
              <a:rPr lang="zh-TW" altLang="en-US" dirty="0" smtClean="0"/>
              <a:t> </a:t>
            </a:r>
            <a:r>
              <a:rPr lang="en-HK" altLang="zh-TW" dirty="0" smtClean="0"/>
              <a:t/>
            </a:r>
            <a:br>
              <a:rPr lang="en-HK" altLang="zh-TW" dirty="0" smtClean="0"/>
            </a:br>
            <a:r>
              <a:rPr lang="en-HK" altLang="zh-TW" dirty="0" smtClean="0"/>
              <a:t>     (</a:t>
            </a:r>
            <a:r>
              <a:rPr lang="zh-TW" altLang="en-US" dirty="0" smtClean="0"/>
              <a:t>轉子</a:t>
            </a:r>
            <a:r>
              <a:rPr lang="zh-TW" altLang="en-US" b="1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旋轉</a:t>
            </a:r>
            <a:r>
              <a:rPr lang="zh-TW" altLang="en-US" dirty="0" smtClean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了</a:t>
            </a:r>
            <a:r>
              <a:rPr lang="en-HK" altLang="zh-TW" dirty="0" smtClean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zh-TW" altLang="en-US" b="1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不同的</a:t>
            </a:r>
            <a:r>
              <a:rPr lang="zh-TW" altLang="en-US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字母出來</a:t>
            </a:r>
            <a:r>
              <a:rPr lang="zh-TW" altLang="en-US" dirty="0" smtClean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了</a:t>
            </a:r>
            <a:r>
              <a:rPr lang="en-HK" altLang="zh-TW" dirty="0" smtClean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)</a:t>
            </a:r>
            <a:r>
              <a:rPr lang="en-HK" dirty="0" smtClean="0"/>
              <a:t/>
            </a:r>
            <a:br>
              <a:rPr lang="en-HK" dirty="0" smtClean="0"/>
            </a:br>
            <a:endParaRPr lang="en-HK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12" y="3115290"/>
            <a:ext cx="35052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9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Enigma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err="1" smtClean="0"/>
              <a:t>Plugboard</a:t>
            </a:r>
            <a:r>
              <a:rPr lang="en-HK" dirty="0" smtClean="0"/>
              <a:t>: Fixed matching (‘a’ to ‘t’)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First rotor (‘a’ to ‘x’), second rotor (‘x’ to ‘r’),</a:t>
            </a:r>
            <a:br>
              <a:rPr lang="en-HK" dirty="0" smtClean="0"/>
            </a:br>
            <a:r>
              <a:rPr lang="en-HK" dirty="0" smtClean="0"/>
              <a:t>third rotor (‘r’ to ‘d’).  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Reflector (‘d’ to ‘l’),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Rotors (‘l’ to ‘z’ to ‘b’ to ‘m’)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Output is ‘m’.  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Right rotator turns (add with carry)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12" y="4160837"/>
            <a:ext cx="2176462" cy="24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Enigma Decryption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Process reverses itself: 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If rotor sends ‘d’ to ‘x’, then it sends ‘x’ to ‘d’.  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Gives extra symmetry (like a mirror)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Key observation:  If reflector sends ‘d’ to ‘d’, then message comes back unchanged.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Designed never to send ‘a’ to ‘a’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Reduces total number of possibilities (a lot)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endParaRPr lang="en-HK" dirty="0" smtClean="0"/>
          </a:p>
        </p:txBody>
      </p:sp>
    </p:spTree>
    <p:extLst>
      <p:ext uri="{BB962C8B-B14F-4D97-AF65-F5344CB8AC3E}">
        <p14:creationId xmlns:p14="http://schemas.microsoft.com/office/powerpoint/2010/main" val="19518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Downfall of Enigma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Number of permutations (</a:t>
                </a:r>
                <a:r>
                  <a:rPr lang="en-HK" dirty="0" err="1" smtClean="0"/>
                  <a:t>reorderings</a:t>
                </a:r>
                <a:r>
                  <a:rPr lang="en-HK" dirty="0" smtClean="0"/>
                  <a:t>) of 26 letters: 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r>
                      <a:rPr lang="en-H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26!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.0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</m:sup>
                    </m:sSup>
                  </m:oMath>
                </a14:m>
                <a:endParaRPr lang="en-HK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Number of permutations of 26 letters, none repeated:  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25 choices for ‘a’, 24 choices for ‘b’, …, overall: 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25!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≈1.5×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endParaRPr lang="en-HK" i="1" dirty="0">
                  <a:latin typeface="Cambria Math" panose="02040503050406030204" pitchFamily="18" charset="0"/>
                </a:endParaRP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Other symmetries help, too. (a matched to b is b matched to a, etc.)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Common signals helped.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 r="-2352" b="-4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49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Cloud Computing: </a:t>
            </a:r>
            <a:br>
              <a:rPr lang="en-HK" dirty="0" smtClean="0"/>
            </a:br>
            <a:r>
              <a:rPr lang="en-HK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Send the data to the “cloud”</a:t>
            </a:r>
            <a:br>
              <a:rPr lang="en-HK" dirty="0" smtClean="0"/>
            </a:br>
            <a:r>
              <a:rPr lang="en-HK" dirty="0" smtClean="0"/>
              <a:t/>
            </a:r>
            <a:br>
              <a:rPr lang="en-HK" dirty="0" smtClean="0"/>
            </a:br>
            <a:endParaRPr lang="en-HK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 Cloud does some calculations</a:t>
            </a:r>
            <a:br>
              <a:rPr lang="en-HK" dirty="0" smtClean="0"/>
            </a:br>
            <a:r>
              <a:rPr lang="en-HK" dirty="0" smtClean="0"/>
              <a:t/>
            </a:r>
            <a:br>
              <a:rPr lang="en-HK" dirty="0" smtClean="0"/>
            </a:br>
            <a:endParaRPr lang="en-US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Answers come back; combine answers centrally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98" y="3094037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77" y="5547757"/>
            <a:ext cx="1812935" cy="1407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63" y="1600565"/>
            <a:ext cx="2743779" cy="20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1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620712" y="1341437"/>
            <a:ext cx="8763000" cy="676980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-215978" algn="ctr">
              <a:buNone/>
            </a:pPr>
            <a:r>
              <a:rPr lang="en-HK" sz="4399" b="1" dirty="0" smtClean="0">
                <a:solidFill>
                  <a:srgbClr val="00AE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A big jump forward…</a:t>
            </a:r>
            <a:endParaRPr lang="en-HK" sz="4399" b="1" dirty="0">
              <a:solidFill>
                <a:srgbClr val="00AE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12" y="2408237"/>
            <a:ext cx="6400800" cy="42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Computer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/>
              <a:t>C</a:t>
            </a:r>
            <a:r>
              <a:rPr lang="en-HK" dirty="0" smtClean="0"/>
              <a:t>omputer search not expected (</a:t>
            </a:r>
            <a:r>
              <a:rPr lang="zh-TW" altLang="en-US" b="1" dirty="0">
                <a:solidFill>
                  <a:srgbClr val="FF0000"/>
                </a:solidFill>
              </a:rPr>
              <a:t>沒預料</a:t>
            </a:r>
            <a:r>
              <a:rPr lang="zh-TW" altLang="en-US" dirty="0"/>
              <a:t>到</a:t>
            </a:r>
            <a:r>
              <a:rPr lang="zh-TW" altLang="en-US" dirty="0" smtClean="0"/>
              <a:t>電腦</a:t>
            </a:r>
            <a:r>
              <a:rPr lang="en-HK" altLang="zh-TW" dirty="0" smtClean="0"/>
              <a:t>)</a:t>
            </a:r>
            <a:endParaRPr lang="en-HK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Computers search differently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Naïve search still often not enough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Algorithm designs, search for </a:t>
            </a:r>
            <a:r>
              <a:rPr lang="en-HK" dirty="0" err="1" smtClean="0"/>
              <a:t>weakenesses</a:t>
            </a:r>
            <a:endParaRPr lang="en-HK" dirty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Beginnings/foundations of computer science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Eventually split off of math departments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Something new needed for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One-Way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Idea:  What if there is an operation which is </a:t>
            </a:r>
            <a:r>
              <a:rPr lang="en-HK" b="1" dirty="0" smtClean="0">
                <a:solidFill>
                  <a:srgbClr val="FF0000"/>
                </a:solidFill>
              </a:rPr>
              <a:t>easy to do</a:t>
            </a:r>
            <a:r>
              <a:rPr lang="en-HK" dirty="0" smtClean="0"/>
              <a:t>, but </a:t>
            </a:r>
            <a:r>
              <a:rPr lang="en-HK" b="1" dirty="0" smtClean="0">
                <a:solidFill>
                  <a:srgbClr val="00B0F0"/>
                </a:solidFill>
              </a:rPr>
              <a:t>hard</a:t>
            </a:r>
            <a:r>
              <a:rPr lang="en-HK" dirty="0" smtClean="0"/>
              <a:t> to </a:t>
            </a:r>
            <a:r>
              <a:rPr lang="en-HK" b="1" dirty="0" smtClean="0">
                <a:solidFill>
                  <a:srgbClr val="00B0F0"/>
                </a:solidFill>
              </a:rPr>
              <a:t>reverse</a:t>
            </a:r>
            <a:r>
              <a:rPr lang="en-HK" dirty="0" smtClean="0"/>
              <a:t>?</a:t>
            </a:r>
            <a:r>
              <a:rPr lang="zh-TW" altLang="en-US" b="1" dirty="0">
                <a:solidFill>
                  <a:srgbClr val="FF0000"/>
                </a:solidFill>
              </a:rPr>
              <a:t>做簡單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zh-TW" altLang="en-US" b="1" dirty="0">
                <a:solidFill>
                  <a:srgbClr val="00B0F0"/>
                </a:solidFill>
              </a:rPr>
              <a:t>顛倒</a:t>
            </a:r>
            <a:r>
              <a:rPr lang="zh-TW" altLang="en-US" dirty="0" smtClean="0"/>
              <a:t>計算很</a:t>
            </a:r>
            <a:r>
              <a:rPr lang="zh-TW" altLang="en-US" b="1" dirty="0" smtClean="0">
                <a:solidFill>
                  <a:srgbClr val="00B0F0"/>
                </a:solidFill>
              </a:rPr>
              <a:t>難</a:t>
            </a:r>
            <a:endParaRPr lang="en-HK" b="1" dirty="0" smtClean="0">
              <a:solidFill>
                <a:srgbClr val="00B0F0"/>
              </a:solidFill>
            </a:endParaRP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Doing the operation is encryption, and reversing it is decryption.</a:t>
            </a:r>
            <a:endParaRPr lang="en-US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Authorized people know a </a:t>
            </a:r>
            <a:r>
              <a:rPr lang="en-HK" dirty="0" smtClean="0">
                <a:solidFill>
                  <a:srgbClr val="FF0000"/>
                </a:solidFill>
              </a:rPr>
              <a:t>secret</a:t>
            </a:r>
            <a:r>
              <a:rPr lang="en-HK" dirty="0" smtClean="0"/>
              <a:t> that allows reversal.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Example: 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Multiply 3571 and 6997 </a:t>
            </a:r>
            <a:r>
              <a:rPr lang="en-HK" dirty="0"/>
              <a:t>to get </a:t>
            </a:r>
            <a:r>
              <a:rPr lang="en-HK" dirty="0" smtClean="0"/>
              <a:t>24986287.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Given 24986287, can you find 3571 and 6997?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0878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Prime Factorization and 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Question:  Given an integer, can you find all of its </a:t>
            </a:r>
            <a:r>
              <a:rPr lang="en-HK" b="1" dirty="0" smtClean="0">
                <a:solidFill>
                  <a:srgbClr val="0070C0"/>
                </a:solidFill>
              </a:rPr>
              <a:t>factors</a:t>
            </a:r>
            <a:r>
              <a:rPr lang="en-HK" dirty="0" smtClean="0"/>
              <a:t> (those integers which divide it equally)?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b="1" dirty="0">
                <a:solidFill>
                  <a:srgbClr val="00B050"/>
                </a:solidFill>
              </a:rPr>
              <a:t>P</a:t>
            </a:r>
            <a:r>
              <a:rPr lang="en-HK" b="1" dirty="0" smtClean="0">
                <a:solidFill>
                  <a:srgbClr val="00B050"/>
                </a:solidFill>
              </a:rPr>
              <a:t>rime numbers </a:t>
            </a:r>
            <a:r>
              <a:rPr lang="en-HK" dirty="0" smtClean="0"/>
              <a:t>are those whose only factors are 1 and themselves.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b="1" dirty="0" smtClean="0">
                <a:solidFill>
                  <a:srgbClr val="00B050"/>
                </a:solidFill>
              </a:rPr>
              <a:t>素數</a:t>
            </a:r>
            <a:r>
              <a:rPr lang="en-US" altLang="zh-TW" dirty="0"/>
              <a:t>)</a:t>
            </a:r>
            <a:endParaRPr lang="en-HK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Break a number up into primes (try to divide by 2, then 3, then 5, …):  Prime factorization.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RSA core idea:  Multiplying primes is fast/easy, prime factoring is slow/hard.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Can you even find all possible primes?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Prime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Sieve of Eratosthenes (Greece, c. 276BC – 195BC):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ttp://upload.wikimedia.org/wikipedia/commons/b/b9/Sieve_of_Eratosthenes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12" y="2456712"/>
            <a:ext cx="4648200" cy="38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859" y="6413843"/>
            <a:ext cx="6877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"Sieve of Eratosthenes animation". Licensed under CC BY-SA 3.0 via Wikimedia Commons </a:t>
            </a:r>
          </a:p>
        </p:txBody>
      </p:sp>
      <p:pic>
        <p:nvPicPr>
          <p:cNvPr id="1028" name="Picture 4" descr="An etching of a man's head and neck in profile, looking to the right. The man has a beard and is bald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87" y="2963287"/>
            <a:ext cx="26479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3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Prime 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Example:  Consider 144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>
                    <a:solidFill>
                      <a:srgbClr val="00B050"/>
                    </a:solidFill>
                  </a:rPr>
                  <a:t>Even</a:t>
                </a:r>
                <a:r>
                  <a:rPr lang="en-HK" dirty="0" smtClean="0"/>
                  <a:t>:  Divide by 2:  now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×72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>
                    <a:solidFill>
                      <a:srgbClr val="00B050"/>
                    </a:solidFill>
                  </a:rPr>
                  <a:t>Even</a:t>
                </a:r>
                <a:r>
                  <a:rPr lang="en-HK" dirty="0"/>
                  <a:t>:  Divide by 2:  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HK" dirty="0"/>
                  <a:t>.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>
                    <a:solidFill>
                      <a:srgbClr val="00B050"/>
                    </a:solidFill>
                  </a:rPr>
                  <a:t>Even</a:t>
                </a:r>
                <a:r>
                  <a:rPr lang="en-HK" dirty="0"/>
                  <a:t>:  Divide by 2</a:t>
                </a:r>
                <a:r>
                  <a:rPr lang="en-HK" dirty="0" smtClean="0"/>
                  <a:t>: …  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…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b="0" dirty="0" smtClean="0"/>
                  <a:t>Eventually get: </a:t>
                </a:r>
                <a:r>
                  <a:rPr lang="en-HK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9=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HK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8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Prime 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Example:  Consider 481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>
                    <a:solidFill>
                      <a:srgbClr val="00B050"/>
                    </a:solidFill>
                  </a:rPr>
                  <a:t>Not Even</a:t>
                </a:r>
                <a:r>
                  <a:rPr lang="en-HK" dirty="0" smtClean="0"/>
                  <a:t>: … Try 3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HK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481</m:t>
                    </m:r>
                    <m:r>
                      <a:rPr lang="en-HK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÷3</m:t>
                    </m:r>
                  </m:oMath>
                </a14:m>
                <a:r>
                  <a:rPr lang="en-HK" dirty="0"/>
                  <a:t>:  </a:t>
                </a:r>
                <a:r>
                  <a:rPr lang="en-HK" dirty="0" smtClean="0"/>
                  <a:t>Remainder 1. No. Try 5 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HK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481</m:t>
                    </m:r>
                    <m:r>
                      <a:rPr lang="en-HK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HK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HK" dirty="0"/>
                  <a:t>:  Remainder 1. No. Try </a:t>
                </a:r>
                <a:r>
                  <a:rPr lang="en-HK" dirty="0" smtClean="0"/>
                  <a:t>7 </a:t>
                </a:r>
                <a:endParaRPr lang="en-HK" dirty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HK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481</m:t>
                    </m:r>
                    <m:r>
                      <a:rPr lang="en-HK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HK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HK" dirty="0"/>
                  <a:t>:  Remainder </a:t>
                </a:r>
                <a:r>
                  <a:rPr lang="en-HK" dirty="0" smtClean="0"/>
                  <a:t>5. </a:t>
                </a:r>
                <a:r>
                  <a:rPr lang="en-HK" dirty="0"/>
                  <a:t>No. Try </a:t>
                </a:r>
                <a:r>
                  <a:rPr lang="en-HK" dirty="0" smtClean="0"/>
                  <a:t>11 </a:t>
                </a:r>
                <a:endParaRPr lang="en-HK" dirty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HK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481</m:t>
                    </m:r>
                    <m:r>
                      <a:rPr lang="en-HK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HK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HK" dirty="0"/>
                  <a:t>:  Remainder </a:t>
                </a:r>
                <a:r>
                  <a:rPr lang="en-HK" dirty="0" smtClean="0"/>
                  <a:t>8. </a:t>
                </a:r>
                <a:r>
                  <a:rPr lang="en-HK" dirty="0"/>
                  <a:t>No. Try </a:t>
                </a:r>
                <a:r>
                  <a:rPr lang="en-HK" dirty="0" smtClean="0"/>
                  <a:t>13 </a:t>
                </a:r>
                <a:endParaRPr lang="en-HK" dirty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HK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481</m:t>
                    </m:r>
                    <m:r>
                      <a:rPr lang="en-HK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HK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HK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HK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=37</m:t>
                    </m:r>
                  </m:oMath>
                </a14:m>
                <a:r>
                  <a:rPr lang="en-HK" dirty="0" smtClean="0"/>
                  <a:t>:</a:t>
                </a:r>
                <a:r>
                  <a:rPr lang="en-HK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481=13×37</m:t>
                    </m:r>
                  </m:oMath>
                </a14:m>
                <a:endParaRPr lang="en-HK" dirty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endParaRPr lang="en-H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69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Prime 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What about bigger numbers?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/>
                  <a:t>Try 132523411</a:t>
                </a:r>
                <a:r>
                  <a:rPr lang="en-HK" dirty="0" smtClean="0"/>
                  <a:t>?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Not 2, not 3, not 5, not 7, …,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…, 1039 divides!</a:t>
                </a:r>
              </a:p>
              <a:p>
                <a:pPr marL="108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latin typeface="Cambria Math" panose="02040503050406030204" pitchFamily="18" charset="0"/>
                        </a:rPr>
                        <m:t>132523411=1039×127549</m:t>
                      </m:r>
                    </m:oMath>
                  </m:oMathPara>
                </a14:m>
                <a:r>
                  <a:rPr lang="en-HK" dirty="0" smtClean="0"/>
                  <a:t/>
                </a:r>
                <a:br>
                  <a:rPr lang="en-HK" dirty="0" smtClean="0"/>
                </a:br>
                <a:endParaRPr lang="en-US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endParaRPr lang="en-HK" dirty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Q: Is </a:t>
                </a:r>
                <a:r>
                  <a:rPr lang="en-HK" u="sng" dirty="0" smtClean="0">
                    <a:solidFill>
                      <a:srgbClr val="FF0000"/>
                    </a:solidFill>
                  </a:rPr>
                  <a:t>127549</a:t>
                </a:r>
                <a:r>
                  <a:rPr lang="en-HK" dirty="0" smtClean="0"/>
                  <a:t> </a:t>
                </a:r>
                <a:r>
                  <a:rPr lang="en-HK" dirty="0" smtClean="0">
                    <a:solidFill>
                      <a:srgbClr val="0070C0"/>
                    </a:solidFill>
                  </a:rPr>
                  <a:t>prime</a:t>
                </a:r>
                <a:r>
                  <a:rPr lang="en-HK" dirty="0" smtClean="0"/>
                  <a:t>? </a:t>
                </a:r>
                <a:endParaRPr lang="en-H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6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Problem:  </a:t>
            </a:r>
            <a:r>
              <a:rPr lang="en-HK" dirty="0"/>
              <a:t>R</a:t>
            </a:r>
            <a:r>
              <a:rPr lang="en-HK" dirty="0" smtClean="0"/>
              <a:t>elatively slow if </a:t>
            </a:r>
            <a:r>
              <a:rPr lang="en-HK" dirty="0"/>
              <a:t>p</a:t>
            </a:r>
            <a:r>
              <a:rPr lang="en-HK" dirty="0" smtClean="0"/>
              <a:t>rimes are big.</a:t>
            </a:r>
            <a:br>
              <a:rPr lang="en-HK" dirty="0" smtClean="0"/>
            </a:br>
            <a:r>
              <a:rPr lang="en-HK" dirty="0" smtClean="0"/>
              <a:t>  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Basic algorithm: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Pick 2 large primes.  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Multiply them together and give answer to others. 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Others use this as “public key” to encrypt information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You know secret primes (“private key”).</a:t>
            </a:r>
          </a:p>
        </p:txBody>
      </p:sp>
    </p:spTree>
    <p:extLst>
      <p:ext uri="{BB962C8B-B14F-4D97-AF65-F5344CB8AC3E}">
        <p14:creationId xmlns:p14="http://schemas.microsoft.com/office/powerpoint/2010/main" val="22506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Passing of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Alice wants to send Bob a message.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Alice knows Bob’s public key (everyone does)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Alice encrypts/locks information with public key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Bob uses the private key to decrypt/unlock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People in middle can see message, but it is locked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94" y="5151437"/>
            <a:ext cx="42862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A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Privacy issues (can you trust others?)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endParaRPr lang="en-HK" dirty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Proposal: Can we find a way to have them do the calculations, but </a:t>
            </a:r>
            <a:r>
              <a:rPr lang="en-H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see</a:t>
            </a:r>
            <a:r>
              <a:rPr lang="en-H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HK" dirty="0" smtClean="0"/>
              <a:t>the data?</a:t>
            </a:r>
            <a:endParaRPr lang="en-HK" dirty="0"/>
          </a:p>
          <a:p>
            <a:pPr marL="565200" indent="-457200">
              <a:buFont typeface="Arial" panose="020B0604020202020204" pitchFamily="34" charset="0"/>
              <a:buChar char="•"/>
            </a:pPr>
            <a:endParaRPr lang="en-HK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We could “</a:t>
            </a:r>
            <a:r>
              <a:rPr lang="en-HK" b="1" dirty="0" smtClean="0">
                <a:solidFill>
                  <a:srgbClr val="00B050"/>
                </a:solidFill>
              </a:rPr>
              <a:t>mess</a:t>
            </a:r>
            <a:r>
              <a:rPr lang="en-HK" dirty="0" smtClean="0"/>
              <a:t>” with the data 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endParaRPr lang="en-HK" dirty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Can they still do calculations?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1087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RSA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Encryption:</a:t>
                </a:r>
                <a:endParaRPr lang="en-HK" dirty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Turn message M into number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HK" dirty="0" smtClean="0"/>
                  <a:t> (e.g., ‘a’=1, ‘b’=2,…)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Public key is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HK" dirty="0" smtClean="0"/>
                  <a:t> and some (special) number N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Compute 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dirty="0" smtClean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Here “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HK" dirty="0" smtClean="0"/>
                  <a:t>” means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HK" dirty="0" smtClean="0"/>
                  <a:t> equals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HK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HK" dirty="0" smtClean="0"/>
                  <a:t>(clock arithmetic)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Answer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HK" dirty="0" smtClean="0"/>
                  <a:t> is sent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“Special”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HK" dirty="0" smtClean="0"/>
                  <a:t> and secret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HK" dirty="0" smtClean="0"/>
                  <a:t> satisfy: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3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RSA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Further details:</a:t>
                </a:r>
                <a:endParaRPr lang="en-HK" dirty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HK" dirty="0" smtClean="0"/>
                  <a:t> is product of two primes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HK" dirty="0" smtClean="0"/>
                  <a:t> is (basically) random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Given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HK" dirty="0" smtClean="0"/>
                  <a:t> and primes, can compute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HK" dirty="0" smtClean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Uses Fermat’s little Theorem: If p is prime, then</a:t>
                </a:r>
                <a:br>
                  <a:rPr lang="en-HK" dirty="0" smtClean="0"/>
                </a:br>
                <a:r>
                  <a:rPr lang="en-HK" sz="1800" dirty="0" smtClean="0"/>
                  <a:t> </a:t>
                </a:r>
                <a:r>
                  <a:rPr lang="en-HK" dirty="0" smtClean="0"/>
                  <a:t/>
                </a:r>
                <a:br>
                  <a:rPr lang="en-HK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HK" b="0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Decrypt:  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Security:  Not easy to find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HK" dirty="0" smtClean="0"/>
                  <a:t> from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HK" dirty="0" smtClean="0"/>
                  <a:t> and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HK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 b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35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RSA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Primes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en-HK" dirty="0" smtClean="0"/>
                  <a:t> </a:t>
                </a:r>
                <a:r>
                  <a:rPr lang="en-HK" dirty="0"/>
                  <a:t>and </a:t>
                </a:r>
                <a14:m>
                  <m:oMath xmlns:m="http://schemas.openxmlformats.org/officeDocument/2006/math">
                    <m:r>
                      <a:rPr lang="en-HK" b="0" i="0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HK" dirty="0" smtClean="0"/>
                  <a:t>.  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Product is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=17×13=221</m:t>
                    </m:r>
                  </m:oMath>
                </a14:m>
                <a:endParaRPr lang="en-US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Fermat’s little Theorem</a:t>
                </a:r>
                <a:r>
                  <a:rPr lang="en-US" dirty="0" smtClean="0"/>
                  <a:t>: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=1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 17</m:t>
                        </m:r>
                      </m:e>
                    </m:d>
                  </m:oMath>
                </a14:m>
                <a:endParaRPr lang="en-HK" b="0" dirty="0" smtClean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=1(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 13)</m:t>
                    </m:r>
                  </m:oMath>
                </a14:m>
                <a:endParaRPr lang="en-HK" dirty="0" smtClean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1 times 1 is 1 (also works with modular </a:t>
                </a:r>
                <a:r>
                  <a:rPr lang="en-HK" dirty="0" err="1" smtClean="0"/>
                  <a:t>arith</a:t>
                </a:r>
                <a:r>
                  <a:rPr lang="en-HK" dirty="0" smtClean="0"/>
                  <a:t>.), so </a:t>
                </a:r>
              </a:p>
              <a:p>
                <a:pPr marL="14292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=1 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 17)</m:t>
                    </m:r>
                  </m:oMath>
                </a14:m>
                <a:endParaRPr lang="en-HK" b="0" dirty="0" smtClean="0"/>
              </a:p>
              <a:p>
                <a:pPr marL="14292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=1 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 13)</m:t>
                    </m:r>
                  </m:oMath>
                </a14:m>
                <a:endParaRPr lang="en-HK" dirty="0" smtClean="0"/>
              </a:p>
              <a:p>
                <a:pPr marL="14292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=1 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 17×13)</m:t>
                    </m:r>
                  </m:oMath>
                </a14:m>
                <a:endParaRPr lang="en-HK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69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RSA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Choose say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endParaRPr lang="en-HK" b="0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Want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=1 (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 48)</m:t>
                    </m:r>
                  </m:oMath>
                </a14:m>
                <a:endParaRPr lang="en-US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Solve:  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=3 (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 16)</m:t>
                    </m:r>
                  </m:oMath>
                </a14:m>
                <a:r>
                  <a:rPr lang="en-HK" dirty="0" smtClean="0"/>
                  <a:t> (so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HK" dirty="0" smtClean="0"/>
                  <a:t>,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r>
                  <a:rPr lang="en-HK" dirty="0" smtClean="0"/>
                  <a:t>, or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=35</m:t>
                    </m:r>
                  </m:oMath>
                </a14:m>
                <a:r>
                  <a:rPr lang="en-HK" dirty="0" smtClean="0"/>
                  <a:t>), </a:t>
                </a:r>
                <a:endParaRPr lang="en-HK" i="1" dirty="0" smtClean="0">
                  <a:latin typeface="Cambria Math" panose="02040503050406030204" pitchFamily="18" charset="0"/>
                </a:endParaRP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 smtClean="0"/>
                  <a:t> (so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=35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Message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=12&lt;221</m:t>
                    </m:r>
                  </m:oMath>
                </a14:m>
                <a:endParaRPr lang="en-US" dirty="0" smtClean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 smtClean="0">
                        <a:latin typeface="Cambria Math" panose="02040503050406030204" pitchFamily="18" charset="0"/>
                      </a:rPr>
                      <m:t>743008370688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=142 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 221)</m:t>
                    </m:r>
                  </m:oMath>
                </a14:m>
                <a:endParaRPr lang="en-US" dirty="0" smtClean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142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=…=12 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 221)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Other one-way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Another choice:  ECC (elliptic curve cryptography)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Elliptic curve is solutions to </a:t>
                </a:r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HK" dirty="0" smtClean="0"/>
                  <a:t> poly. </a:t>
                </a:r>
                <a:r>
                  <a:rPr lang="en-HK" dirty="0"/>
                  <a:t>d</a:t>
                </a:r>
                <a:r>
                  <a:rPr lang="en-HK" dirty="0" smtClean="0"/>
                  <a:t>egree 3</a:t>
                </a:r>
                <a:r>
                  <a:rPr lang="en-US" altLang="zh-TW" dirty="0" smtClean="0"/>
                  <a:t>)</a:t>
                </a:r>
                <a:r>
                  <a:rPr lang="en-HK" dirty="0" smtClean="0"/>
                  <a:t> </a:t>
                </a:r>
                <a:r>
                  <a:rPr lang="en-HK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:  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HK" b="0" i="1" dirty="0" smtClean="0">
                  <a:latin typeface="Cambria Math" panose="02040503050406030204" pitchFamily="18" charset="0"/>
                </a:endParaRP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Example:  </a:t>
                </a:r>
                <a:r>
                  <a:rPr lang="en-HK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:  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HK" dirty="0" smtClean="0"/>
                  <a:t> on curve:  </a:t>
                </a:r>
                <a:br>
                  <a:rPr lang="en-HK" dirty="0" smtClean="0"/>
                </a:br>
                <a:r>
                  <a:rPr lang="en-HK" dirty="0" smtClean="0"/>
                  <a:t>	  (0,0), (1,0), (-1,0),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ad>
                          <m:radPr>
                            <m:degHide m:val="on"/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, 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 r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7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Elliptic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Can graph the solutions: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Between two points, there is a unique line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Connects to one other point on the curve</a:t>
            </a:r>
            <a:endParaRPr lang="en-H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81" y="2485951"/>
            <a:ext cx="3190875" cy="1809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5712" y="4316595"/>
            <a:ext cx="50387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HK" sz="1100" dirty="0"/>
              <a:t>By </a:t>
            </a:r>
            <a:r>
              <a:rPr lang="en-HK" sz="1100" dirty="0" err="1" smtClean="0"/>
              <a:t>GYassineMrabetTalk</a:t>
            </a:r>
            <a:r>
              <a:rPr lang="en-HK" sz="1100" dirty="0" smtClean="0"/>
              <a:t> CC </a:t>
            </a:r>
            <a:r>
              <a:rPr lang="en-HK" sz="1100" dirty="0"/>
              <a:t>BY-SA 3.0,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716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Elliptic curves: Addition (</a:t>
            </a:r>
            <a:r>
              <a:rPr lang="zh-TW" altLang="en-US" dirty="0" smtClean="0"/>
              <a:t>加法</a:t>
            </a:r>
            <a:r>
              <a:rPr lang="en-HK" altLang="zh-TW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Addition on points:</a:t>
                </a:r>
                <a:endParaRPr lang="en-US" dirty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Between two points, there is a unique line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Connects to one other point on the line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Rotate around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HK" dirty="0" smtClean="0"/>
                  <a:t>-axis: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Extra point “at infinity”</a:t>
                </a:r>
              </a:p>
              <a:p>
                <a:pPr marL="1429200" lvl="2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Vertical lines add to infinity</a:t>
                </a:r>
              </a:p>
              <a:p>
                <a:pPr marL="1429200" lvl="2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Infinity like 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(0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HK" b="0" dirty="0" smtClean="0"/>
              </a:p>
              <a:p>
                <a:pPr marL="1429200" lvl="2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Why?</a:t>
                </a:r>
                <a:endParaRPr lang="en-HK" b="0" dirty="0" smtClean="0"/>
              </a:p>
              <a:p>
                <a:pPr marL="1429200" lvl="2" indent="-457200">
                  <a:buFont typeface="Arial" panose="020B0604020202020204" pitchFamily="34" charset="0"/>
                  <a:buChar char="•"/>
                </a:pPr>
                <a:endParaRPr lang="en-H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12" y="3703637"/>
            <a:ext cx="3840480" cy="29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Elliptic curves: Addition and zero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Addition with “infinity” : </a:t>
                </a:r>
                <a:endParaRPr lang="en-US" dirty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Line between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 smtClean="0"/>
                  <a:t> and infinity vertical</a:t>
                </a:r>
                <a:endParaRPr lang="en-HK" dirty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Other point on line is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/>
                  <a:t> 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Rotate around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HK" dirty="0" smtClean="0"/>
                  <a:t>-axis: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HK" dirty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So adding infinity does nothing</a:t>
                </a:r>
                <a:endParaRPr lang="en-HK" dirty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Just like zero in addition!</a:t>
                </a:r>
              </a:p>
              <a:p>
                <a:pPr marL="1429200" lvl="2" indent="-457200">
                  <a:buFont typeface="Arial" panose="020B0604020202020204" pitchFamily="34" charset="0"/>
                  <a:buChar char="•"/>
                </a:pPr>
                <a:endParaRPr lang="en-H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2" y="3322637"/>
            <a:ext cx="2925875" cy="32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Elliptic Curves:  Addition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Example:  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Curve: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:  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HK" dirty="0" smtClean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, (2,3)</m:t>
                    </m:r>
                  </m:oMath>
                </a14:m>
                <a:endParaRPr lang="en-US" dirty="0" smtClean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Line between points: </a:t>
                </a:r>
              </a:p>
              <a:p>
                <a:pPr marL="1429200" lvl="2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3−1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HK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14292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H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→1=2</m:t>
                    </m:r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H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H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H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H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H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H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Both equations at same time:</a:t>
                </a:r>
                <a:r>
                  <a:rPr lang="en-HK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−1→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HK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HK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HK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4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Elliptic Curves:  Addition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Overall:  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e>
                    </m:d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=(1,−1)</m:t>
                    </m:r>
                  </m:oMath>
                </a14:m>
                <a:endParaRPr lang="en-HK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Minus:  flip over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HK" dirty="0" smtClean="0"/>
                  <a:t>-axis: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1,−1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So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≔(1,−1)</m:t>
                    </m:r>
                  </m:oMath>
                </a14:m>
                <a:endParaRPr lang="en-US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/>
                  <a:t>Given a point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HK" dirty="0" smtClean="0"/>
                  <a:t>, can we compute </a:t>
                </a:r>
                <a:r>
                  <a:rPr lang="en-HK" i="1" dirty="0">
                    <a:latin typeface="Cambria Math" panose="02040503050406030204" pitchFamily="18" charset="0"/>
                  </a:rPr>
                  <a:t/>
                </a:r>
                <a:br>
                  <a:rPr lang="en-HK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, …?</m:t>
                    </m:r>
                  </m:oMath>
                </a14:m>
                <a:endParaRPr lang="en-HK" dirty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Remember 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e>
                    </m:d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HK" dirty="0" smtClean="0"/>
                  <a:t>, 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=(2,−3)</m:t>
                    </m:r>
                  </m:oMath>
                </a14:m>
                <a:endParaRPr lang="en-HK" dirty="0" smtClean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42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Another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/>
              <a:t> </a:t>
            </a:r>
            <a:r>
              <a:rPr lang="en-HK" dirty="0" smtClean="0"/>
              <a:t>An authority (bank) keeps track of/protects money.</a:t>
            </a:r>
            <a:br>
              <a:rPr lang="en-HK" dirty="0" smtClean="0"/>
            </a:br>
            <a:endParaRPr lang="en-US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endParaRPr lang="en-HK" dirty="0"/>
          </a:p>
          <a:p>
            <a:pPr marL="108000" indent="0">
              <a:buNone/>
            </a:pPr>
            <a:endParaRPr lang="en-HK" dirty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Online cryptocurrency (e.g. Bitcoin): Shared protection, decentralized.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56" y="2484437"/>
            <a:ext cx="2396054" cy="13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itco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744912" y="5240206"/>
            <a:ext cx="2346326" cy="151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Elliptic Curves:  Addition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3999" y="1769040"/>
                <a:ext cx="8879713" cy="4982597"/>
              </a:xfrm>
            </p:spPr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Geometric interpretation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HK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HK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HK" dirty="0" smtClean="0"/>
                  <a:t>? 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Line with </a:t>
                </a:r>
                <a:r>
                  <a:rPr lang="en-HK" dirty="0" smtClean="0">
                    <a:solidFill>
                      <a:srgbClr val="0070C0"/>
                    </a:solidFill>
                  </a:rPr>
                  <a:t>point</a:t>
                </a:r>
                <a:r>
                  <a:rPr lang="en-HK" dirty="0" smtClean="0"/>
                  <a:t> and </a:t>
                </a:r>
                <a:r>
                  <a:rPr lang="en-HK" dirty="0" smtClean="0">
                    <a:solidFill>
                      <a:srgbClr val="0070C0"/>
                    </a:solidFill>
                  </a:rPr>
                  <a:t>itself</a:t>
                </a:r>
                <a:r>
                  <a:rPr lang="en-HK" dirty="0" smtClean="0"/>
                  <a:t>?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b="1" dirty="0" smtClean="0">
                    <a:solidFill>
                      <a:srgbClr val="00B050"/>
                    </a:solidFill>
                  </a:rPr>
                  <a:t>Tangent line</a:t>
                </a:r>
                <a:r>
                  <a:rPr lang="en-HK" dirty="0" smtClean="0"/>
                  <a:t>:</a:t>
                </a:r>
                <a:endParaRPr lang="en-US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999" y="1769040"/>
                <a:ext cx="8879713" cy="4982597"/>
              </a:xfrm>
              <a:blipFill rotWithShape="0">
                <a:blip r:embed="rId2"/>
                <a:stretch>
                  <a:fillRect l="-1374" t="-2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12" y="3398837"/>
            <a:ext cx="4267200" cy="28400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5312" y="5989637"/>
            <a:ext cx="503872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HK" sz="1100" dirty="0" err="1">
                <a:solidFill>
                  <a:srgbClr val="46443D"/>
                </a:solidFill>
                <a:latin typeface="Verdana" panose="020B0604030504040204" pitchFamily="34" charset="0"/>
              </a:rPr>
              <a:t>Kefa</a:t>
            </a:r>
            <a:r>
              <a:rPr lang="en-HK" sz="1100" dirty="0">
                <a:solidFill>
                  <a:srgbClr val="46443D"/>
                </a:solidFill>
                <a:latin typeface="Verdana" panose="020B0604030504040204" pitchFamily="34" charset="0"/>
              </a:rPr>
              <a:t> </a:t>
            </a:r>
            <a:r>
              <a:rPr lang="en-HK" sz="1100" dirty="0" err="1" smtClean="0">
                <a:solidFill>
                  <a:srgbClr val="46443D"/>
                </a:solidFill>
                <a:latin typeface="Verdana" panose="020B0604030504040204" pitchFamily="34" charset="0"/>
              </a:rPr>
              <a:t>Rabah</a:t>
            </a:r>
            <a:r>
              <a:rPr lang="en-HK" sz="1100" dirty="0" smtClean="0">
                <a:solidFill>
                  <a:srgbClr val="46443D"/>
                </a:solidFill>
                <a:latin typeface="Verdana" panose="020B0604030504040204" pitchFamily="34" charset="0"/>
              </a:rPr>
              <a:t>, </a:t>
            </a:r>
            <a:r>
              <a:rPr lang="en-HK" sz="1100" i="1" dirty="0" smtClean="0">
                <a:solidFill>
                  <a:srgbClr val="46443D"/>
                </a:solidFill>
                <a:latin typeface="Verdana" panose="020B0604030504040204" pitchFamily="34" charset="0"/>
              </a:rPr>
              <a:t>Theory </a:t>
            </a:r>
            <a:r>
              <a:rPr lang="en-HK" sz="1100" i="1" dirty="0">
                <a:solidFill>
                  <a:srgbClr val="46443D"/>
                </a:solidFill>
                <a:latin typeface="Verdana" panose="020B0604030504040204" pitchFamily="34" charset="0"/>
              </a:rPr>
              <a:t>and Implementation of Elliptic Curve </a:t>
            </a:r>
            <a:r>
              <a:rPr lang="en-HK" sz="1100" i="1" dirty="0" smtClean="0">
                <a:solidFill>
                  <a:srgbClr val="46443D"/>
                </a:solidFill>
                <a:latin typeface="Verdana" panose="020B0604030504040204" pitchFamily="34" charset="0"/>
              </a:rPr>
              <a:t>Cryptography</a:t>
            </a:r>
            <a:r>
              <a:rPr lang="en-HK" sz="1100" dirty="0" smtClean="0">
                <a:solidFill>
                  <a:srgbClr val="46443D"/>
                </a:solidFill>
                <a:latin typeface="Verdana" panose="020B0604030504040204" pitchFamily="34" charset="0"/>
              </a:rPr>
              <a:t>,</a:t>
            </a:r>
            <a:r>
              <a:rPr lang="en-HK" sz="1100" dirty="0">
                <a:solidFill>
                  <a:srgbClr val="46443D"/>
                </a:solidFill>
                <a:latin typeface="Verdana" panose="020B0604030504040204" pitchFamily="34" charset="0"/>
              </a:rPr>
              <a:t> Journal of Applied </a:t>
            </a:r>
            <a:r>
              <a:rPr lang="en-HK" sz="1100" dirty="0" smtClean="0">
                <a:solidFill>
                  <a:srgbClr val="46443D"/>
                </a:solidFill>
                <a:latin typeface="Verdana" panose="020B0604030504040204" pitchFamily="34" charset="0"/>
              </a:rPr>
              <a:t>Sciences </a:t>
            </a:r>
            <a:r>
              <a:rPr lang="en-HK" sz="1100" b="1" dirty="0" smtClean="0">
                <a:solidFill>
                  <a:srgbClr val="46443D"/>
                </a:solidFill>
                <a:latin typeface="Verdana" panose="020B0604030504040204" pitchFamily="34" charset="0"/>
              </a:rPr>
              <a:t>5 </a:t>
            </a:r>
            <a:r>
              <a:rPr lang="en-HK" sz="1100" dirty="0" smtClean="0">
                <a:solidFill>
                  <a:srgbClr val="46443D"/>
                </a:solidFill>
                <a:latin typeface="Verdana" panose="020B0604030504040204" pitchFamily="34" charset="0"/>
              </a:rPr>
              <a:t>(2005), </a:t>
            </a:r>
            <a:r>
              <a:rPr lang="en-HK" sz="1100" dirty="0">
                <a:solidFill>
                  <a:srgbClr val="46443D"/>
                </a:solidFill>
                <a:latin typeface="Verdana" panose="020B0604030504040204" pitchFamily="34" charset="0"/>
              </a:rPr>
              <a:t>604-633.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738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Elliptic Curves:  Addition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Example: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US" dirty="0"/>
                  <a:t> </a:t>
                </a:r>
                <a:endParaRPr lang="en-HK" dirty="0" smtClean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Curve: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:  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HK" dirty="0" smtClean="0"/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2,−3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Line between points: </a:t>
                </a:r>
              </a:p>
              <a:p>
                <a:pPr marL="1429200" lvl="2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H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−3−1</m:t>
                        </m:r>
                      </m:num>
                      <m:den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2−1</m:t>
                        </m:r>
                      </m:den>
                    </m:f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0" smtClean="0">
                        <a:latin typeface="Cambria Math" panose="02040503050406030204" pitchFamily="18" charset="0"/>
                      </a:rPr>
                      <m:t>−4,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1429200"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H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→1=−4</m:t>
                    </m:r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H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H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H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H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=−4</m:t>
                    </m:r>
                    <m:r>
                      <a:rPr lang="en-H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HK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Both equations at same time:</a:t>
                </a:r>
                <a:r>
                  <a:rPr lang="en-HK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d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−1→</m:t>
                    </m:r>
                  </m:oMath>
                </a14:m>
                <a:r>
                  <a:rPr lang="en-HK" b="0" i="1" dirty="0" smtClean="0">
                    <a:latin typeface="Cambria Math" panose="02040503050406030204" pitchFamily="18" charset="0"/>
                  </a:rPr>
                  <a:t> </a:t>
                </a:r>
                <a:br>
                  <a:rPr lang="en-HK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−16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+41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−26=0</m:t>
                    </m:r>
                  </m:oMath>
                </a14:m>
                <a:r>
                  <a:rPr lang="en-HK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HK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HK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H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−13)=0</m:t>
                    </m:r>
                  </m:oMath>
                </a14:m>
                <a:endParaRPr lang="en-HK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 b="-3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9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Elliptic Curves:  Addition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Overall:  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HK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HK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e>
                    </m:d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=(1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−47</m:t>
                    </m:r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HK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Can continue like this …</a:t>
                </a:r>
                <a:endParaRPr lang="en-US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endParaRPr lang="en-HK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HK" b="0" dirty="0" smtClean="0"/>
                  <a:t> </a:t>
                </a:r>
                <a:r>
                  <a:rPr lang="en-HK" dirty="0" smtClean="0"/>
                  <a:t>Elliptic curve </a:t>
                </a:r>
                <a:r>
                  <a:rPr lang="zh-TW" altLang="en-US" dirty="0" smtClean="0"/>
                  <a:t>的</a:t>
                </a:r>
                <a:r>
                  <a:rPr lang="zh-TW" altLang="en-US" b="1" dirty="0" smtClean="0">
                    <a:solidFill>
                      <a:srgbClr val="FF0000"/>
                    </a:solidFill>
                  </a:rPr>
                  <a:t>乘法</a:t>
                </a:r>
                <a:r>
                  <a:rPr lang="en-US" altLang="zh-TW" dirty="0" smtClean="0"/>
                  <a:t>.</a:t>
                </a:r>
                <a:r>
                  <a:rPr lang="en-HK" b="0" dirty="0" smtClean="0"/>
                  <a:t/>
                </a:r>
                <a:br>
                  <a:rPr lang="en-HK" b="0" dirty="0" smtClean="0"/>
                </a:br>
                <a:endParaRPr lang="en-HK" b="0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Easy to </a:t>
                </a:r>
                <a:r>
                  <a:rPr lang="en-HK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teach a computer</a:t>
                </a:r>
                <a:r>
                  <a:rPr lang="en-HK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HK" dirty="0" smtClean="0"/>
                  <a:t>to repeat the process!</a:t>
                </a:r>
                <a:endParaRPr lang="en-HK" b="0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Question:  How </a:t>
                </a:r>
                <a:r>
                  <a:rPr lang="en-HK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fast</a:t>
                </a:r>
                <a:r>
                  <a:rPr lang="en-HK" dirty="0" smtClean="0"/>
                  <a:t> is calculation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61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Elliptic Curves:  Fast Addition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Add 100 times (</a:t>
                </a:r>
                <a:r>
                  <a:rPr lang="en-HK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100 sums</a:t>
                </a:r>
                <a:r>
                  <a:rPr lang="en-HK" dirty="0" smtClean="0"/>
                  <a:t>,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kind of </a:t>
                </a:r>
                <a:r>
                  <a:rPr lang="en-HK" b="1" dirty="0" smtClean="0">
                    <a:solidFill>
                      <a:srgbClr val="FF0000"/>
                    </a:solidFill>
                  </a:rPr>
                  <a:t>slow</a:t>
                </a:r>
                <a:r>
                  <a:rPr lang="en-HK" dirty="0" smtClean="0"/>
                  <a:t>)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endParaRPr lang="en-HK" sz="2400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But …  Can easily </a:t>
                </a:r>
                <a:r>
                  <a:rPr lang="en-HK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double</a:t>
                </a:r>
                <a:r>
                  <a:rPr lang="en-HK" dirty="0" smtClean="0"/>
                  <a:t>:</a:t>
                </a:r>
                <a:r>
                  <a:rPr lang="en-HK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HK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HK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⋮</m:t>
                    </m:r>
                  </m:oMath>
                </a14:m>
                <a:endParaRPr lang="en-HK" b="0" i="1" dirty="0" smtClean="0">
                  <a:latin typeface="Cambria Math" panose="02040503050406030204" pitchFamily="18" charset="0"/>
                </a:endParaRP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Compute</a:t>
                </a:r>
                <a:r>
                  <a:rPr lang="en-HK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endParaRPr lang="en-US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Only double 6 times to get 64… </a:t>
                </a:r>
                <a:r>
                  <a:rPr lang="en-HK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 sums</a:t>
                </a:r>
                <a:r>
                  <a:rPr lang="en-HK" dirty="0" smtClean="0"/>
                  <a:t>!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686" b="-5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1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Binary numbers to the rescue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Can write number in binary:</a:t>
                </a:r>
                <a:r>
                  <a:rPr lang="en-HK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HK" i="1">
                        <a:latin typeface="Cambria Math" panose="02040503050406030204" pitchFamily="18" charset="0"/>
                      </a:rPr>
                      <m:t>a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𝑏𝑐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HK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011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HK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1=11</m:t>
                    </m:r>
                  </m:oMath>
                </a14:m>
                <a:endParaRPr lang="en-HK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HK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HK" dirty="0" smtClean="0"/>
                  <a:t>, only need to double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 smtClean="0"/>
                  <a:t> times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Note that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HK" dirty="0" smtClean="0"/>
                  <a:t> is </a:t>
                </a:r>
                <a:r>
                  <a:rPr lang="en-HK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lot</a:t>
                </a:r>
                <a:r>
                  <a:rPr lang="en-HK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HK" dirty="0" smtClean="0"/>
                  <a:t>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=1024</m:t>
                    </m:r>
                  </m:oMath>
                </a14:m>
                <a:endParaRPr lang="en-HK" b="0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b="1" dirty="0" smtClean="0"/>
                  <a:t>Many</a:t>
                </a:r>
                <a:r>
                  <a:rPr lang="en-HK" dirty="0" smtClean="0"/>
                  <a:t> less calculations, so faster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47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Elliptic curve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One way function?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HK" dirty="0" smtClean="0"/>
                  <a:t>, can you find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HK" dirty="0" smtClean="0"/>
                  <a:t>?  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Easy in one way, seemingly hard in the other way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Advantages/disadvantages of ECC: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Adv.:  Smaller keys generally, fast to create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Dis.: Complicated to implement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U</a:t>
                </a:r>
                <a:r>
                  <a:rPr lang="en-HK" altLang="zh-TW" dirty="0" err="1" smtClean="0"/>
                  <a:t>sed</a:t>
                </a:r>
                <a:r>
                  <a:rPr lang="en-HK" altLang="zh-TW" dirty="0" smtClean="0"/>
                  <a:t> in </a:t>
                </a:r>
                <a:r>
                  <a:rPr lang="en-HK" altLang="zh-TW" dirty="0" err="1" smtClean="0"/>
                  <a:t>Blockchain</a:t>
                </a:r>
                <a:r>
                  <a:rPr lang="en-HK" altLang="zh-TW" dirty="0" smtClean="0"/>
                  <a:t>.</a:t>
                </a:r>
              </a:p>
              <a:p>
                <a:pPr marL="108000" indent="0">
                  <a:buNone/>
                </a:pPr>
                <a:endParaRPr lang="en-HK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5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Key Sharing?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Can we share a key?  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Session keys: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If I send you my key:</a:t>
            </a:r>
          </a:p>
          <a:p>
            <a:pPr marL="1429200" lvl="2" indent="-457200">
              <a:buFont typeface="Arial" panose="020B0604020202020204" pitchFamily="34" charset="0"/>
              <a:buChar char="•"/>
            </a:pPr>
            <a:r>
              <a:rPr lang="en-HK" dirty="0" smtClean="0"/>
              <a:t>others can see it</a:t>
            </a:r>
            <a:endParaRPr lang="en-HK" dirty="0"/>
          </a:p>
          <a:p>
            <a:pPr marL="1429200" lvl="2" indent="-457200">
              <a:buFont typeface="Arial" panose="020B0604020202020204" pitchFamily="34" charset="0"/>
              <a:buChar char="•"/>
            </a:pPr>
            <a:r>
              <a:rPr lang="en-HK" dirty="0" smtClean="0"/>
              <a:t>Someone steals your message, replaces with own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Send you my key, encrypted with your public key</a:t>
            </a:r>
          </a:p>
          <a:p>
            <a:pPr marL="1429200" lvl="2" indent="-457200">
              <a:buFont typeface="Arial" panose="020B0604020202020204" pitchFamily="34" charset="0"/>
              <a:buChar char="•"/>
            </a:pPr>
            <a:r>
              <a:rPr lang="en-HK" dirty="0" smtClean="0"/>
              <a:t>You decrypt with private key</a:t>
            </a:r>
          </a:p>
          <a:p>
            <a:pPr marL="1429200" lvl="2" indent="-457200">
              <a:buFont typeface="Arial" panose="020B0604020202020204" pitchFamily="34" charset="0"/>
              <a:buChar char="•"/>
            </a:pPr>
            <a:r>
              <a:rPr lang="en-HK" dirty="0" smtClean="0"/>
              <a:t>Maybe someone in the middle pretended to be me?</a:t>
            </a:r>
          </a:p>
          <a:p>
            <a:pPr marL="1429200" lvl="2" indent="-457200">
              <a:buFont typeface="Arial" panose="020B0604020202020204" pitchFamily="34" charset="0"/>
              <a:buChar char="•"/>
            </a:pPr>
            <a:r>
              <a:rPr lang="en-HK" dirty="0" smtClean="0"/>
              <a:t>You send back confirmation encrypted with my public key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1552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620712" y="1341437"/>
            <a:ext cx="8763000" cy="676980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-215978" algn="ctr">
              <a:buNone/>
            </a:pPr>
            <a:r>
              <a:rPr lang="en-HK" sz="4399" b="1" dirty="0" smtClean="0">
                <a:solidFill>
                  <a:srgbClr val="00AE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Back to the future…</a:t>
            </a:r>
            <a:endParaRPr lang="en-HK" sz="4399" b="1" dirty="0">
              <a:solidFill>
                <a:srgbClr val="00AE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2" y="2255837"/>
            <a:ext cx="7848600" cy="41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Homomorphic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Suppose you have everyone’s biological data.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You want to compute some statistics/information.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Your computer takes too long.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You need help, but who can you </a:t>
            </a:r>
            <a:r>
              <a:rPr lang="en-HK" b="1" dirty="0" smtClean="0">
                <a:solidFill>
                  <a:srgbClr val="FF0000"/>
                </a:solidFill>
              </a:rPr>
              <a:t>trust</a:t>
            </a:r>
            <a:r>
              <a:rPr lang="en-HK" dirty="0" smtClean="0"/>
              <a:t>?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Idea:  What if others could do your calculations, but get no data?</a:t>
            </a:r>
            <a:endParaRPr lang="en-US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How would you do that?  Is it even possible?</a:t>
            </a:r>
          </a:p>
        </p:txBody>
      </p:sp>
    </p:spTree>
    <p:extLst>
      <p:ext uri="{BB962C8B-B14F-4D97-AF65-F5344CB8AC3E}">
        <p14:creationId xmlns:p14="http://schemas.microsoft.com/office/powerpoint/2010/main" val="131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Homomorphic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You give the data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HK" dirty="0" smtClean="0"/>
                  <a:t> in encrypted form (say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 smtClean="0"/>
                  <a:t>)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You want others to be able to add and multiply, but never see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What if 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HK" dirty="0" smtClean="0"/>
                  <a:t/>
                </a:r>
                <a:br>
                  <a:rPr lang="en-HK" dirty="0" smtClean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HK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This is </a:t>
                </a:r>
                <a:r>
                  <a:rPr lang="en-HK" b="1" i="1" dirty="0" smtClean="0"/>
                  <a:t>homomorphic Encryption</a:t>
                </a:r>
                <a:r>
                  <a:rPr lang="en-HK" i="1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 r="-2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6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Bitcoin and </a:t>
            </a:r>
            <a:r>
              <a:rPr lang="en-HK" dirty="0" err="1" smtClean="0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Transaction made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Collectively agree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Added to “chain”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Cannot be reverted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endParaRPr lang="en-HK" dirty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Important that it is secure (cryptography)</a:t>
            </a:r>
            <a:endParaRPr lang="en-US" dirty="0"/>
          </a:p>
        </p:txBody>
      </p:sp>
      <p:pic>
        <p:nvPicPr>
          <p:cNvPr id="1026" name="Picture 2" descr="Image result for blockch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2" y="2255837"/>
            <a:ext cx="5182093" cy="272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5204" y="4835841"/>
            <a:ext cx="21868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100" dirty="0" smtClean="0"/>
              <a:t>Credit: Amir Rosic, Blockgeeks.com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797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Partial Homomorphic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Is homomorphic cryptography possible?  Do we know some examples?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Caesar (shift by 1):</a:t>
                </a:r>
                <a:r>
                  <a:rPr lang="en-HK" i="1" dirty="0">
                    <a:latin typeface="Cambria Math" panose="02040503050406030204" pitchFamily="18" charset="0"/>
                  </a:rPr>
                  <a:t/>
                </a:r>
                <a:br>
                  <a:rPr lang="en-HK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+1,</m:t>
                    </m:r>
                  </m:oMath>
                </a14:m>
                <a:r>
                  <a:rPr lang="en-HK" dirty="0" smtClean="0"/>
                  <a:t/>
                </a:r>
                <a:br>
                  <a:rPr lang="en-HK" dirty="0" smtClean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+1+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+1,</m:t>
                    </m:r>
                  </m:oMath>
                </a14:m>
                <a:r>
                  <a:rPr lang="en-HK" b="0" dirty="0" smtClean="0"/>
                  <a:t/>
                </a:r>
                <a:br>
                  <a:rPr lang="en-HK" b="0" dirty="0" smtClean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HK" b="0" dirty="0" smtClean="0"/>
                  <a:t/>
                </a:r>
                <a:br>
                  <a:rPr lang="en-HK" b="0" dirty="0" smtClean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endParaRPr lang="en-HK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Some methods partially work: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RSA: 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HK" dirty="0" smtClean="0"/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 b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0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Homomorphic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There are some rules …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Needs to be safe … 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Can‘t guess based on saving lots of encrypted messages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In particular, everything is zeros/ones</a:t>
                </a:r>
              </a:p>
              <a:p>
                <a:pPr marL="997200" lvl="1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So can’t guess what is zero.</a:t>
                </a:r>
              </a:p>
              <a:p>
                <a:pPr marL="565200" indent="-457200">
                  <a:buFont typeface="Arial" panose="020B0604020202020204" pitchFamily="34" charset="0"/>
                  <a:buChar char="•"/>
                </a:pPr>
                <a:r>
                  <a:rPr lang="en-HK" dirty="0" smtClean="0"/>
                  <a:t>A problem:  </a:t>
                </a:r>
                <a:br>
                  <a:rPr lang="en-HK" dirty="0" smtClean="0"/>
                </a:b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HK" dirty="0" smtClean="0"/>
                  <a:t/>
                </a:r>
                <a:br>
                  <a:rPr lang="en-HK" dirty="0" smtClean="0"/>
                </a:br>
                <a14:m>
                  <m:oMath xmlns:m="http://schemas.openxmlformats.org/officeDocument/2006/math">
                    <m:r>
                      <a:rPr lang="en-HK" b="0" i="0" smtClean="0"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n-HK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HK" dirty="0" smtClean="0"/>
              </a:p>
              <a:p>
                <a:pPr marL="108000" indent="0">
                  <a:buNone/>
                </a:pPr>
                <a:endParaRPr lang="en-HK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44" t="-2564" r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88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Homomorphic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Seems impossible to “hide” zero.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Can it be “mostly true”?</a:t>
            </a:r>
            <a:endParaRPr lang="en-HK" i="1" dirty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If “mostly true”, is the answer accurate?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Should we give up?</a:t>
            </a:r>
          </a:p>
        </p:txBody>
      </p:sp>
    </p:spTree>
    <p:extLst>
      <p:ext uri="{BB962C8B-B14F-4D97-AF65-F5344CB8AC3E}">
        <p14:creationId xmlns:p14="http://schemas.microsoft.com/office/powerpoint/2010/main" val="276146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Somewhat homomorphic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Gentry (2009):  Added some “noise” so that encryption is almost homomorphic.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Is it accurate?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Noise is “small” compared to main answer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Allows </a:t>
            </a:r>
            <a:r>
              <a:rPr lang="en-HK" b="1" dirty="0" smtClean="0">
                <a:solidFill>
                  <a:schemeClr val="tx1"/>
                </a:solidFill>
              </a:rPr>
              <a:t>many</a:t>
            </a:r>
            <a:r>
              <a:rPr lang="en-HK" dirty="0" smtClean="0"/>
              <a:t> additions/multiplications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Builds off of this to get homomorphic encryption: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Noise cancellation method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Takes a lot of operations, though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Homomorphic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A trick: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Is zero really zero?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12 o’clock is midnight, but also noon.  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What if someone doesn’t know # hours on clock?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We pick a number of hours, but don’t tell anyone!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They read 26 o’clock, but don’t know the “real time”</a:t>
            </a:r>
            <a:endParaRPr lang="en-HK" dirty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Pass info one way …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Interpret the info differently yourself …</a:t>
            </a:r>
          </a:p>
        </p:txBody>
      </p:sp>
    </p:spTree>
    <p:extLst>
      <p:ext uri="{BB962C8B-B14F-4D97-AF65-F5344CB8AC3E}">
        <p14:creationId xmlns:p14="http://schemas.microsoft.com/office/powerpoint/2010/main" val="37610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Homomorphic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Now we have “a lot of zeros”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0 is zero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12 is zero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24 is zero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36 is zero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…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Problem:  Pattern too simple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Can be guessed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Not safe</a:t>
            </a:r>
          </a:p>
        </p:txBody>
      </p:sp>
    </p:spTree>
    <p:extLst>
      <p:ext uri="{BB962C8B-B14F-4D97-AF65-F5344CB8AC3E}">
        <p14:creationId xmlns:p14="http://schemas.microsoft.com/office/powerpoint/2010/main" val="58483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Homomorphic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Need to combine with other ideas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Pass some data…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Do something … 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Get a value (secret)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Now apply modular arithmetic (secret)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Need to make sure others can’t compute value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Otherwise they can guess pattern in modular </a:t>
            </a:r>
            <a:r>
              <a:rPr lang="en-HK" dirty="0" err="1" smtClean="0"/>
              <a:t>arith</a:t>
            </a:r>
            <a:r>
              <a:rPr lang="en-HK" dirty="0" smtClean="0"/>
              <a:t>.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Starts to fall apart piece-by-piece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Some new ideas out there … </a:t>
            </a:r>
          </a:p>
        </p:txBody>
      </p:sp>
    </p:spTree>
    <p:extLst>
      <p:ext uri="{BB962C8B-B14F-4D97-AF65-F5344CB8AC3E}">
        <p14:creationId xmlns:p14="http://schemas.microsoft.com/office/powerpoint/2010/main" val="12508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2" y="1265237"/>
            <a:ext cx="8159694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Problems:</a:t>
            </a:r>
          </a:p>
          <a:p>
            <a:pPr marL="1054350" lvl="1" indent="-514350">
              <a:buFont typeface="+mj-lt"/>
              <a:buAutoNum type="arabicPeriod"/>
            </a:pPr>
            <a:r>
              <a:rPr lang="en-HK" dirty="0" smtClean="0"/>
              <a:t>Can we send data </a:t>
            </a:r>
            <a:r>
              <a:rPr lang="en-H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safely</a:t>
            </a:r>
            <a:r>
              <a:rPr lang="en-HK" dirty="0" smtClean="0"/>
              <a:t>? </a:t>
            </a:r>
            <a:r>
              <a:rPr lang="en-HK" dirty="0" smtClean="0"/>
              <a:t>(</a:t>
            </a:r>
            <a:r>
              <a:rPr lang="zh-TW" altLang="en-US" dirty="0" smtClean="0"/>
              <a:t>我們可以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安全</a:t>
            </a:r>
            <a:r>
              <a:rPr lang="zh-TW" altLang="en-US" dirty="0" smtClean="0">
                <a:solidFill>
                  <a:schemeClr val="tx1"/>
                </a:solidFill>
              </a:rPr>
              <a:t>發送數據馬</a:t>
            </a:r>
            <a:r>
              <a:rPr lang="en-US" altLang="zh-TW" dirty="0" smtClean="0"/>
              <a:t>?)</a:t>
            </a:r>
            <a:endParaRPr lang="en-US" dirty="0" smtClean="0"/>
          </a:p>
          <a:p>
            <a:pPr marL="1486350" lvl="2" indent="-514350">
              <a:buFont typeface="+mj-lt"/>
              <a:buAutoNum type="alphaLcParenR"/>
            </a:pPr>
            <a:r>
              <a:rPr lang="en-HK" dirty="0" smtClean="0"/>
              <a:t>Is someone listening?</a:t>
            </a:r>
          </a:p>
          <a:p>
            <a:pPr marL="1486350" lvl="2" indent="-514350">
              <a:buFont typeface="+mj-lt"/>
              <a:buAutoNum type="alphaLcParenR"/>
            </a:pPr>
            <a:r>
              <a:rPr lang="en-HK" dirty="0" smtClean="0"/>
              <a:t>Is the receiver trusted?</a:t>
            </a:r>
          </a:p>
          <a:p>
            <a:pPr marL="1054350" lvl="1" indent="-514350">
              <a:buFont typeface="+mj-lt"/>
              <a:buAutoNum type="arabicPeriod"/>
            </a:pPr>
            <a:r>
              <a:rPr lang="en-HK" dirty="0" smtClean="0"/>
              <a:t>If the data is safely sent …</a:t>
            </a:r>
          </a:p>
          <a:p>
            <a:pPr marL="1486350" lvl="2" indent="-514350">
              <a:buFont typeface="+mj-lt"/>
              <a:buAutoNum type="alphaLcParenR"/>
            </a:pPr>
            <a:r>
              <a:rPr lang="en-HK" dirty="0" smtClean="0"/>
              <a:t>Can they do </a:t>
            </a:r>
            <a:r>
              <a:rPr lang="en-H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calculations</a:t>
            </a:r>
            <a:r>
              <a:rPr lang="en-HK" dirty="0" smtClean="0"/>
              <a:t>?  Is it accurate?</a:t>
            </a:r>
            <a:r>
              <a:rPr lang="zh-TW" altLang="en-US" dirty="0"/>
              <a:t> </a:t>
            </a:r>
            <a:r>
              <a:rPr lang="en-US" altLang="zh-TW" dirty="0" smtClean="0"/>
              <a:t>(</a:t>
            </a: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計算</a:t>
            </a:r>
            <a:r>
              <a:rPr lang="zh-TW" altLang="en-US" dirty="0" smtClean="0"/>
              <a:t>可以做嗎</a:t>
            </a:r>
            <a:r>
              <a:rPr lang="en-US" altLang="zh-TW" dirty="0" smtClean="0"/>
              <a:t>?)</a:t>
            </a:r>
            <a:endParaRPr lang="en-HK" dirty="0" smtClean="0"/>
          </a:p>
          <a:p>
            <a:pPr marL="1486350" lvl="2" indent="-514350">
              <a:buFont typeface="+mj-lt"/>
              <a:buAutoNum type="alphaLcParenR"/>
            </a:pPr>
            <a:r>
              <a:rPr lang="en-HK" dirty="0" smtClean="0"/>
              <a:t>Can they figure out/guess the original data?</a:t>
            </a:r>
          </a:p>
          <a:p>
            <a:pPr marL="1054350" lvl="1" indent="-514350">
              <a:buFont typeface="+mj-lt"/>
              <a:buAutoNum type="arabicPeriod"/>
            </a:pPr>
            <a:r>
              <a:rPr lang="en-HK" dirty="0" smtClean="0"/>
              <a:t>When the data </a:t>
            </a:r>
            <a:r>
              <a:rPr lang="en-H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 back</a:t>
            </a:r>
            <a:r>
              <a:rPr lang="en-HK" dirty="0" smtClean="0"/>
              <a:t>…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/>
              <a:t>當</a:t>
            </a:r>
            <a:r>
              <a:rPr lang="zh-TW" altLang="en-US" dirty="0" smtClean="0"/>
              <a:t>數據發送</a:t>
            </a:r>
            <a:r>
              <a:rPr lang="zh-TW" alt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回來</a:t>
            </a:r>
            <a:r>
              <a:rPr lang="en-US" altLang="zh-TW" dirty="0" smtClean="0"/>
              <a:t>…)</a:t>
            </a:r>
            <a:endParaRPr lang="en-HK" dirty="0" smtClean="0"/>
          </a:p>
          <a:p>
            <a:pPr marL="1486350" lvl="2" indent="-514350">
              <a:buFont typeface="+mj-lt"/>
              <a:buAutoNum type="alphaLcParenR"/>
            </a:pPr>
            <a:r>
              <a:rPr lang="en-HK" dirty="0" smtClean="0"/>
              <a:t>Can we get back the answer and/or original info?</a:t>
            </a:r>
          </a:p>
          <a:p>
            <a:pPr marL="1486350" lvl="2" indent="-514350">
              <a:buFont typeface="+mj-lt"/>
              <a:buAutoNum type="alphaLcParenR"/>
            </a:pPr>
            <a:r>
              <a:rPr lang="en-HK" dirty="0" smtClean="0"/>
              <a:t>Is it the same  as if we did it ourselves? Is it really faster?</a:t>
            </a:r>
          </a:p>
        </p:txBody>
      </p:sp>
    </p:spTree>
    <p:extLst>
      <p:ext uri="{BB962C8B-B14F-4D97-AF65-F5344CB8AC3E}">
        <p14:creationId xmlns:p14="http://schemas.microsoft.com/office/powerpoint/2010/main" val="24874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Fundamental Rule of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Can we </a:t>
            </a:r>
            <a:r>
              <a:rPr lang="en-H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scramble</a:t>
            </a:r>
            <a:r>
              <a:rPr lang="en-HK" dirty="0" smtClean="0"/>
              <a:t> it?</a:t>
            </a:r>
          </a:p>
          <a:p>
            <a:pPr marL="540000" lvl="1" indent="0">
              <a:buNone/>
            </a:pPr>
            <a:endParaRPr lang="en-HK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Idea of (modern) </a:t>
            </a:r>
            <a:r>
              <a:rPr lang="en-H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Encryption</a:t>
            </a:r>
            <a:r>
              <a:rPr lang="en-HK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加密的想法</a:t>
            </a:r>
            <a:r>
              <a:rPr lang="en-US" altLang="zh-TW" dirty="0" smtClean="0"/>
              <a:t>):</a:t>
            </a:r>
            <a:endParaRPr lang="en-HK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Find problem </a:t>
            </a:r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That is hard to solve,</a:t>
            </a:r>
            <a:r>
              <a:rPr lang="zh-TW" altLang="en-US" dirty="0" smtClean="0"/>
              <a:t> </a:t>
            </a:r>
            <a:endParaRPr lang="en-HK" dirty="0" smtClean="0"/>
          </a:p>
          <a:p>
            <a:pPr marL="997200" lvl="1" indent="-457200">
              <a:buFont typeface="Arial" panose="020B0604020202020204" pitchFamily="34" charset="0"/>
              <a:buChar char="•"/>
            </a:pPr>
            <a:r>
              <a:rPr lang="en-HK" dirty="0" smtClean="0"/>
              <a:t>easy to check.</a:t>
            </a:r>
            <a:br>
              <a:rPr lang="en-HK" dirty="0" smtClean="0"/>
            </a:br>
            <a:endParaRPr lang="en-HK" dirty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We’ll see some examples later.</a:t>
            </a:r>
          </a:p>
          <a:p>
            <a:pPr marL="565200" indent="-457200">
              <a:buFont typeface="Arial" panose="020B0604020202020204" pitchFamily="34" charset="0"/>
              <a:buChar char="•"/>
            </a:pPr>
            <a:endParaRPr lang="en-HK" dirty="0" smtClean="0"/>
          </a:p>
        </p:txBody>
      </p:sp>
    </p:spTree>
    <p:extLst>
      <p:ext uri="{BB962C8B-B14F-4D97-AF65-F5344CB8AC3E}">
        <p14:creationId xmlns:p14="http://schemas.microsoft.com/office/powerpoint/2010/main" val="52402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HK" dirty="0" smtClean="0"/>
              <a:t>Back to the beginning…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98" y="1769040"/>
            <a:ext cx="9071640" cy="4989240"/>
          </a:xfrm>
        </p:spPr>
        <p:txBody>
          <a:bodyPr/>
          <a:lstStyle/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Goal:  Send an important message  </a:t>
            </a:r>
            <a:br>
              <a:rPr lang="en-HK" dirty="0" smtClean="0"/>
            </a:br>
            <a:r>
              <a:rPr lang="en-HK" dirty="0" smtClean="0"/>
              <a:t/>
            </a:r>
            <a:br>
              <a:rPr lang="en-HK" dirty="0" smtClean="0"/>
            </a:br>
            <a:r>
              <a:rPr lang="en-HK" dirty="0" smtClean="0"/>
              <a:t/>
            </a:r>
            <a:br>
              <a:rPr lang="en-HK" dirty="0" smtClean="0"/>
            </a:br>
            <a:endParaRPr lang="en-HK" dirty="0" smtClean="0"/>
          </a:p>
          <a:p>
            <a:pPr marL="565200" indent="-457200">
              <a:buFont typeface="Arial" panose="020B0604020202020204" pitchFamily="34" charset="0"/>
              <a:buChar char="•"/>
            </a:pPr>
            <a:r>
              <a:rPr lang="en-HK" dirty="0" smtClean="0"/>
              <a:t>Problem:  Trust your courier? Man in the middle?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2" y="2332037"/>
            <a:ext cx="1676400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54" y="4567708"/>
            <a:ext cx="2828916" cy="21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yt-techpo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yt-techpo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76372</TotalTime>
  <Words>2043</Words>
  <Application>Microsoft Office PowerPoint</Application>
  <PresentationFormat>Custom</PresentationFormat>
  <Paragraphs>433</Paragraphs>
  <Slides>67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3" baseType="lpstr">
      <vt:lpstr>Albany</vt:lpstr>
      <vt:lpstr>Andale Sans UI</vt:lpstr>
      <vt:lpstr>Mangal</vt:lpstr>
      <vt:lpstr>Microsoft YaHei</vt:lpstr>
      <vt:lpstr>PMingLiU</vt:lpstr>
      <vt:lpstr>StarSymbol</vt:lpstr>
      <vt:lpstr>Arial</vt:lpstr>
      <vt:lpstr>Calibri</vt:lpstr>
      <vt:lpstr>Cambria Math</vt:lpstr>
      <vt:lpstr>Lucida Sans Unicode</vt:lpstr>
      <vt:lpstr>Tahoma</vt:lpstr>
      <vt:lpstr>Times New Roman</vt:lpstr>
      <vt:lpstr>Verdana</vt:lpstr>
      <vt:lpstr>Wingdings</vt:lpstr>
      <vt:lpstr>lyt-techpoly</vt:lpstr>
      <vt:lpstr>1_lyt-techpoly</vt:lpstr>
      <vt:lpstr>PowerPoint Presentation</vt:lpstr>
      <vt:lpstr>A Problem</vt:lpstr>
      <vt:lpstr>Cloud Computing:  Basic idea</vt:lpstr>
      <vt:lpstr>A Concern</vt:lpstr>
      <vt:lpstr>Another Problem</vt:lpstr>
      <vt:lpstr>Bitcoin and Blockchain</vt:lpstr>
      <vt:lpstr>Encryption</vt:lpstr>
      <vt:lpstr>Fundamental Rule of Encryption</vt:lpstr>
      <vt:lpstr>Back to the beginning…</vt:lpstr>
      <vt:lpstr>PowerPoint Presentation</vt:lpstr>
      <vt:lpstr>Caesar’s solution</vt:lpstr>
      <vt:lpstr>Modular arithmetic</vt:lpstr>
      <vt:lpstr>Modular arithmetic</vt:lpstr>
      <vt:lpstr>Modular arithmetic</vt:lpstr>
      <vt:lpstr>Some exercises</vt:lpstr>
      <vt:lpstr>Caesar’s solution</vt:lpstr>
      <vt:lpstr>Caesar’s solution</vt:lpstr>
      <vt:lpstr>Exercise</vt:lpstr>
      <vt:lpstr>Problem</vt:lpstr>
      <vt:lpstr>Another try</vt:lpstr>
      <vt:lpstr>PowerPoint Presentation</vt:lpstr>
      <vt:lpstr>Non-unique replacement</vt:lpstr>
      <vt:lpstr>Non-unique replacement</vt:lpstr>
      <vt:lpstr>Polycipher</vt:lpstr>
      <vt:lpstr>PowerPoint Presentation</vt:lpstr>
      <vt:lpstr>Non-unique replacement,  large numbers</vt:lpstr>
      <vt:lpstr>Enigma</vt:lpstr>
      <vt:lpstr>Enigma Decryption</vt:lpstr>
      <vt:lpstr>Downfall of Enigma</vt:lpstr>
      <vt:lpstr>PowerPoint Presentation</vt:lpstr>
      <vt:lpstr>Computer age</vt:lpstr>
      <vt:lpstr>One-Way Functions</vt:lpstr>
      <vt:lpstr>Prime Factorization and RSA</vt:lpstr>
      <vt:lpstr>Prime numbers</vt:lpstr>
      <vt:lpstr>Prime Factorization</vt:lpstr>
      <vt:lpstr>Prime Factorization</vt:lpstr>
      <vt:lpstr>Prime Factorization</vt:lpstr>
      <vt:lpstr>RSA</vt:lpstr>
      <vt:lpstr>Passing of messages</vt:lpstr>
      <vt:lpstr>RSA details</vt:lpstr>
      <vt:lpstr>RSA details</vt:lpstr>
      <vt:lpstr>RSA Example</vt:lpstr>
      <vt:lpstr>RSA Example</vt:lpstr>
      <vt:lpstr>Other one-way functions</vt:lpstr>
      <vt:lpstr>Elliptic curves</vt:lpstr>
      <vt:lpstr>Elliptic curves: Addition (加法)</vt:lpstr>
      <vt:lpstr>Elliptic curves: Addition and zero</vt:lpstr>
      <vt:lpstr>Elliptic Curves:  Addition</vt:lpstr>
      <vt:lpstr>Elliptic Curves:  Addition</vt:lpstr>
      <vt:lpstr>Elliptic Curves:  Addition</vt:lpstr>
      <vt:lpstr>Elliptic Curves:  Addition</vt:lpstr>
      <vt:lpstr>Elliptic Curves:  Addition</vt:lpstr>
      <vt:lpstr>Elliptic Curves:  Fast Addition</vt:lpstr>
      <vt:lpstr>Binary numbers to the rescue</vt:lpstr>
      <vt:lpstr>Elliptic curve cryptography</vt:lpstr>
      <vt:lpstr>Key Sharing?</vt:lpstr>
      <vt:lpstr>PowerPoint Presentation</vt:lpstr>
      <vt:lpstr>Homomorphic Encryption</vt:lpstr>
      <vt:lpstr>Homomorphic Encryption</vt:lpstr>
      <vt:lpstr>Partial Homomorphic Encryption</vt:lpstr>
      <vt:lpstr>Homomorphic Encryption</vt:lpstr>
      <vt:lpstr>Homomorphic Encryption</vt:lpstr>
      <vt:lpstr>Somewhat homomorphic encryption</vt:lpstr>
      <vt:lpstr>Homomorphic Encryption</vt:lpstr>
      <vt:lpstr>Homomorphic Encryption</vt:lpstr>
      <vt:lpstr>Homomorphic Encryption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Kane</dc:creator>
  <cp:lastModifiedBy>HKU</cp:lastModifiedBy>
  <cp:revision>648</cp:revision>
  <dcterms:created xsi:type="dcterms:W3CDTF">2015-01-13T06:48:45Z</dcterms:created>
  <dcterms:modified xsi:type="dcterms:W3CDTF">2018-03-24T10:42:55Z</dcterms:modified>
</cp:coreProperties>
</file>