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92" r:id="rId1"/>
  </p:sldMasterIdLst>
  <p:notesMasterIdLst>
    <p:notesMasterId r:id="rId47"/>
  </p:notesMasterIdLst>
  <p:sldIdLst>
    <p:sldId id="256" r:id="rId2"/>
    <p:sldId id="360" r:id="rId3"/>
    <p:sldId id="361" r:id="rId4"/>
    <p:sldId id="362" r:id="rId5"/>
    <p:sldId id="363" r:id="rId6"/>
    <p:sldId id="364" r:id="rId7"/>
    <p:sldId id="365" r:id="rId8"/>
    <p:sldId id="369" r:id="rId9"/>
    <p:sldId id="367" r:id="rId10"/>
    <p:sldId id="368" r:id="rId11"/>
    <p:sldId id="371" r:id="rId12"/>
    <p:sldId id="370" r:id="rId13"/>
    <p:sldId id="372" r:id="rId14"/>
    <p:sldId id="373" r:id="rId15"/>
    <p:sldId id="374" r:id="rId16"/>
    <p:sldId id="375" r:id="rId17"/>
    <p:sldId id="376" r:id="rId18"/>
    <p:sldId id="377" r:id="rId19"/>
    <p:sldId id="378" r:id="rId20"/>
    <p:sldId id="379" r:id="rId21"/>
    <p:sldId id="380" r:id="rId22"/>
    <p:sldId id="381" r:id="rId23"/>
    <p:sldId id="382" r:id="rId24"/>
    <p:sldId id="383" r:id="rId25"/>
    <p:sldId id="396" r:id="rId26"/>
    <p:sldId id="384" r:id="rId27"/>
    <p:sldId id="385" r:id="rId28"/>
    <p:sldId id="398" r:id="rId29"/>
    <p:sldId id="399" r:id="rId30"/>
    <p:sldId id="401" r:id="rId31"/>
    <p:sldId id="404" r:id="rId32"/>
    <p:sldId id="405" r:id="rId33"/>
    <p:sldId id="410" r:id="rId34"/>
    <p:sldId id="393" r:id="rId35"/>
    <p:sldId id="402" r:id="rId36"/>
    <p:sldId id="397" r:id="rId37"/>
    <p:sldId id="408" r:id="rId38"/>
    <p:sldId id="409" r:id="rId39"/>
    <p:sldId id="414" r:id="rId40"/>
    <p:sldId id="416" r:id="rId41"/>
    <p:sldId id="390" r:id="rId42"/>
    <p:sldId id="391" r:id="rId43"/>
    <p:sldId id="392" r:id="rId44"/>
    <p:sldId id="403" r:id="rId45"/>
    <p:sldId id="406" r:id="rId46"/>
  </p:sldIdLst>
  <p:sldSz cx="9144000" cy="6858000" type="screen4x3"/>
  <p:notesSz cx="10020300"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70" userDrawn="1">
          <p15:clr>
            <a:srgbClr val="A4A3A4"/>
          </p15:clr>
        </p15:guide>
        <p15:guide id="2" pos="31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85" autoAdjust="0"/>
    <p:restoredTop sz="86486" autoAdjust="0"/>
  </p:normalViewPr>
  <p:slideViewPr>
    <p:cSldViewPr>
      <p:cViewPr varScale="1">
        <p:scale>
          <a:sx n="63" d="100"/>
          <a:sy n="63" d="100"/>
        </p:scale>
        <p:origin x="924" y="60"/>
      </p:cViewPr>
      <p:guideLst>
        <p:guide orient="horz" pos="2160"/>
        <p:guide pos="2880"/>
      </p:guideLst>
    </p:cSldViewPr>
  </p:slideViewPr>
  <p:outlineViewPr>
    <p:cViewPr>
      <p:scale>
        <a:sx n="33" d="100"/>
        <a:sy n="33" d="100"/>
      </p:scale>
      <p:origin x="0" y="8778"/>
    </p:cViewPr>
  </p:outlineViewPr>
  <p:notesTextViewPr>
    <p:cViewPr>
      <p:scale>
        <a:sx n="100" d="100"/>
        <a:sy n="100" d="100"/>
      </p:scale>
      <p:origin x="0" y="0"/>
    </p:cViewPr>
  </p:notesTextViewPr>
  <p:sorterViewPr>
    <p:cViewPr>
      <p:scale>
        <a:sx n="100" d="100"/>
        <a:sy n="100" d="100"/>
      </p:scale>
      <p:origin x="0" y="-2706"/>
    </p:cViewPr>
  </p:sorterViewPr>
  <p:notesViewPr>
    <p:cSldViewPr>
      <p:cViewPr varScale="1">
        <p:scale>
          <a:sx n="55" d="100"/>
          <a:sy n="55" d="100"/>
        </p:scale>
        <p:origin x="-2856" y="-90"/>
      </p:cViewPr>
      <p:guideLst>
        <p:guide orient="horz" pos="2170"/>
        <p:guide pos="315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2131" cy="344408"/>
          </a:xfrm>
          <a:prstGeom prst="rect">
            <a:avLst/>
          </a:prstGeom>
        </p:spPr>
        <p:txBody>
          <a:bodyPr vert="horz" lIns="96612" tIns="48306" rIns="96612" bIns="48306"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5675851" y="1"/>
            <a:ext cx="4342131" cy="344408"/>
          </a:xfrm>
          <a:prstGeom prst="rect">
            <a:avLst/>
          </a:prstGeom>
        </p:spPr>
        <p:txBody>
          <a:bodyPr vert="horz" lIns="96612" tIns="48306" rIns="96612" bIns="48306" rtlCol="0"/>
          <a:lstStyle>
            <a:lvl1pPr algn="r">
              <a:defRPr sz="1300"/>
            </a:lvl1pPr>
          </a:lstStyle>
          <a:p>
            <a:fld id="{795B8F94-F254-4E8E-8F9A-E1FB504F9C92}" type="datetimeFigureOut">
              <a:rPr kumimoji="1" lang="ja-JP" altLang="en-US" smtClean="0"/>
              <a:t>2019/8/18</a:t>
            </a:fld>
            <a:endParaRPr kumimoji="1" lang="ja-JP" altLang="en-US" dirty="0"/>
          </a:p>
        </p:txBody>
      </p:sp>
      <p:sp>
        <p:nvSpPr>
          <p:cNvPr id="4" name="スライド イメージ プレースホルダー 3"/>
          <p:cNvSpPr>
            <a:spLocks noGrp="1" noRot="1" noChangeAspect="1"/>
          </p:cNvSpPr>
          <p:nvPr>
            <p:ph type="sldImg" idx="2"/>
          </p:nvPr>
        </p:nvSpPr>
        <p:spPr>
          <a:xfrm>
            <a:off x="3287713" y="515938"/>
            <a:ext cx="3444875" cy="2582862"/>
          </a:xfrm>
          <a:prstGeom prst="rect">
            <a:avLst/>
          </a:prstGeom>
          <a:noFill/>
          <a:ln w="12700">
            <a:solidFill>
              <a:prstClr val="black"/>
            </a:solidFill>
          </a:ln>
        </p:spPr>
        <p:txBody>
          <a:bodyPr vert="horz" lIns="96612" tIns="48306" rIns="96612" bIns="48306" rtlCol="0" anchor="ctr"/>
          <a:lstStyle/>
          <a:p>
            <a:endParaRPr lang="ja-JP" altLang="en-US" dirty="0"/>
          </a:p>
        </p:txBody>
      </p:sp>
      <p:sp>
        <p:nvSpPr>
          <p:cNvPr id="5" name="ノート プレースホルダー 4"/>
          <p:cNvSpPr>
            <a:spLocks noGrp="1"/>
          </p:cNvSpPr>
          <p:nvPr>
            <p:ph type="body" sz="quarter" idx="3"/>
          </p:nvPr>
        </p:nvSpPr>
        <p:spPr>
          <a:xfrm>
            <a:off x="1002031" y="3271879"/>
            <a:ext cx="8016239" cy="3099673"/>
          </a:xfrm>
          <a:prstGeom prst="rect">
            <a:avLst/>
          </a:prstGeom>
        </p:spPr>
        <p:txBody>
          <a:bodyPr vert="horz" lIns="96612" tIns="48306" rIns="96612" bIns="483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2561"/>
            <a:ext cx="4342131" cy="344408"/>
          </a:xfrm>
          <a:prstGeom prst="rect">
            <a:avLst/>
          </a:prstGeom>
        </p:spPr>
        <p:txBody>
          <a:bodyPr vert="horz" lIns="96612" tIns="48306" rIns="96612" bIns="48306"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5675851" y="6542561"/>
            <a:ext cx="4342131" cy="344408"/>
          </a:xfrm>
          <a:prstGeom prst="rect">
            <a:avLst/>
          </a:prstGeom>
        </p:spPr>
        <p:txBody>
          <a:bodyPr vert="horz" lIns="96612" tIns="48306" rIns="96612" bIns="48306" rtlCol="0" anchor="b"/>
          <a:lstStyle>
            <a:lvl1pPr algn="r">
              <a:defRPr sz="1300"/>
            </a:lvl1pPr>
          </a:lstStyle>
          <a:p>
            <a:fld id="{3C2CDC6E-C4FC-4440-BA60-8C3600EA1B7E}" type="slidenum">
              <a:rPr kumimoji="1" lang="ja-JP" altLang="en-US" smtClean="0"/>
              <a:t>‹#›</a:t>
            </a:fld>
            <a:endParaRPr kumimoji="1" lang="ja-JP" altLang="en-US" dirty="0"/>
          </a:p>
        </p:txBody>
      </p:sp>
    </p:spTree>
    <p:extLst>
      <p:ext uri="{BB962C8B-B14F-4D97-AF65-F5344CB8AC3E}">
        <p14:creationId xmlns:p14="http://schemas.microsoft.com/office/powerpoint/2010/main" val="24075320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87713" y="515938"/>
            <a:ext cx="3444875" cy="25828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C2CDC6E-C4FC-4440-BA60-8C3600EA1B7E}" type="slidenum">
              <a:rPr kumimoji="1" lang="ja-JP" altLang="en-US" smtClean="0"/>
              <a:t>1</a:t>
            </a:fld>
            <a:endParaRPr kumimoji="1" lang="ja-JP" altLang="en-US" dirty="0"/>
          </a:p>
        </p:txBody>
      </p:sp>
    </p:spTree>
    <p:extLst>
      <p:ext uri="{BB962C8B-B14F-4D97-AF65-F5344CB8AC3E}">
        <p14:creationId xmlns:p14="http://schemas.microsoft.com/office/powerpoint/2010/main" val="104719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C2CDC6E-C4FC-4440-BA60-8C3600EA1B7E}" type="slidenum">
              <a:rPr kumimoji="1" lang="ja-JP" altLang="en-US" smtClean="0"/>
              <a:t>4</a:t>
            </a:fld>
            <a:endParaRPr kumimoji="1" lang="ja-JP" altLang="en-US" dirty="0"/>
          </a:p>
        </p:txBody>
      </p:sp>
    </p:spTree>
    <p:extLst>
      <p:ext uri="{BB962C8B-B14F-4D97-AF65-F5344CB8AC3E}">
        <p14:creationId xmlns:p14="http://schemas.microsoft.com/office/powerpoint/2010/main" val="1349882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C2CDC6E-C4FC-4440-BA60-8C3600EA1B7E}" type="slidenum">
              <a:rPr kumimoji="1" lang="ja-JP" altLang="en-US" smtClean="0"/>
              <a:t>11</a:t>
            </a:fld>
            <a:endParaRPr kumimoji="1" lang="ja-JP" altLang="en-US" dirty="0"/>
          </a:p>
        </p:txBody>
      </p:sp>
    </p:spTree>
    <p:extLst>
      <p:ext uri="{BB962C8B-B14F-4D97-AF65-F5344CB8AC3E}">
        <p14:creationId xmlns:p14="http://schemas.microsoft.com/office/powerpoint/2010/main" val="3362016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8211B0-F613-4ECD-AF7B-9C60BF9ED90E}"/>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1DEA01D-F8A1-4FD4-8076-E17A1EC1B7C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816B123-377D-45A0-88B0-2CFD01A32D06}"/>
              </a:ext>
            </a:extLst>
          </p:cNvPr>
          <p:cNvSpPr>
            <a:spLocks noGrp="1"/>
          </p:cNvSpPr>
          <p:nvPr>
            <p:ph type="dt" sz="half" idx="10"/>
          </p:nvPr>
        </p:nvSpPr>
        <p:spPr/>
        <p:txBody>
          <a:bodyPr/>
          <a:lstStyle/>
          <a:p>
            <a:fld id="{E90ED720-0104-4369-84BC-D37694168613}" type="datetimeFigureOut">
              <a:rPr kumimoji="1" lang="ja-JP" altLang="en-US" smtClean="0"/>
              <a:t>2019/8/18</a:t>
            </a:fld>
            <a:endParaRPr kumimoji="1" lang="ja-JP" altLang="en-US" dirty="0"/>
          </a:p>
        </p:txBody>
      </p:sp>
      <p:sp>
        <p:nvSpPr>
          <p:cNvPr id="5" name="フッター プレースホルダー 4">
            <a:extLst>
              <a:ext uri="{FF2B5EF4-FFF2-40B4-BE49-F238E27FC236}">
                <a16:creationId xmlns:a16="http://schemas.microsoft.com/office/drawing/2014/main" id="{AD7CD2FF-D9DD-4F28-9402-E482282F42ED}"/>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BA298C93-E3FE-42F3-8E17-F9F7ABA1434F}"/>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82003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448CDC-6058-4276-B591-DFA246DB6B6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9D97569-121D-4BD3-996E-3977B533701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7985EF-4F40-4FDF-B8D7-9B2B3488B720}"/>
              </a:ext>
            </a:extLst>
          </p:cNvPr>
          <p:cNvSpPr>
            <a:spLocks noGrp="1"/>
          </p:cNvSpPr>
          <p:nvPr>
            <p:ph type="dt" sz="half" idx="10"/>
          </p:nvPr>
        </p:nvSpPr>
        <p:spPr/>
        <p:txBody>
          <a:bodyPr/>
          <a:lstStyle/>
          <a:p>
            <a:fld id="{E90ED720-0104-4369-84BC-D37694168613}" type="datetimeFigureOut">
              <a:rPr kumimoji="1" lang="ja-JP" altLang="en-US" smtClean="0"/>
              <a:t>2019/8/18</a:t>
            </a:fld>
            <a:endParaRPr kumimoji="1" lang="ja-JP" altLang="en-US" dirty="0"/>
          </a:p>
        </p:txBody>
      </p:sp>
      <p:sp>
        <p:nvSpPr>
          <p:cNvPr id="5" name="フッター プレースホルダー 4">
            <a:extLst>
              <a:ext uri="{FF2B5EF4-FFF2-40B4-BE49-F238E27FC236}">
                <a16:creationId xmlns:a16="http://schemas.microsoft.com/office/drawing/2014/main" id="{0105401D-C030-4694-9B50-64EFA57C6674}"/>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8E623DC5-1BE3-425B-903D-4317A7AB9942}"/>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2525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94D56A3-F23B-4F23-8117-B15CC2F300A9}"/>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C066D13-53CD-4AE2-AC6F-193A5F2C54C9}"/>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49FD59-027D-4163-95AA-AFD2AF65D497}"/>
              </a:ext>
            </a:extLst>
          </p:cNvPr>
          <p:cNvSpPr>
            <a:spLocks noGrp="1"/>
          </p:cNvSpPr>
          <p:nvPr>
            <p:ph type="dt" sz="half" idx="10"/>
          </p:nvPr>
        </p:nvSpPr>
        <p:spPr/>
        <p:txBody>
          <a:bodyPr/>
          <a:lstStyle/>
          <a:p>
            <a:fld id="{E90ED720-0104-4369-84BC-D37694168613}" type="datetimeFigureOut">
              <a:rPr kumimoji="1" lang="ja-JP" altLang="en-US" smtClean="0"/>
              <a:t>2019/8/18</a:t>
            </a:fld>
            <a:endParaRPr kumimoji="1" lang="ja-JP" altLang="en-US" dirty="0"/>
          </a:p>
        </p:txBody>
      </p:sp>
      <p:sp>
        <p:nvSpPr>
          <p:cNvPr id="5" name="フッター プレースホルダー 4">
            <a:extLst>
              <a:ext uri="{FF2B5EF4-FFF2-40B4-BE49-F238E27FC236}">
                <a16:creationId xmlns:a16="http://schemas.microsoft.com/office/drawing/2014/main" id="{558A649E-4B80-412E-AE16-834AC56C2CA0}"/>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B9482631-2ABA-4CD6-A7B4-F2AEBED069C6}"/>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4203185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14BDB4-7570-412A-886C-1ABAF553BCE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8EA9051-3886-4834-9ACD-217EF53FFE4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DD5404-C8AC-4E04-B6D3-4F7F486F41ED}"/>
              </a:ext>
            </a:extLst>
          </p:cNvPr>
          <p:cNvSpPr>
            <a:spLocks noGrp="1"/>
          </p:cNvSpPr>
          <p:nvPr>
            <p:ph type="dt" sz="half" idx="10"/>
          </p:nvPr>
        </p:nvSpPr>
        <p:spPr/>
        <p:txBody>
          <a:bodyPr/>
          <a:lstStyle/>
          <a:p>
            <a:fld id="{E90ED720-0104-4369-84BC-D37694168613}" type="datetimeFigureOut">
              <a:rPr kumimoji="1" lang="ja-JP" altLang="en-US" smtClean="0"/>
              <a:t>2019/8/18</a:t>
            </a:fld>
            <a:endParaRPr kumimoji="1" lang="ja-JP" altLang="en-US" dirty="0"/>
          </a:p>
        </p:txBody>
      </p:sp>
      <p:sp>
        <p:nvSpPr>
          <p:cNvPr id="5" name="フッター プレースホルダー 4">
            <a:extLst>
              <a:ext uri="{FF2B5EF4-FFF2-40B4-BE49-F238E27FC236}">
                <a16:creationId xmlns:a16="http://schemas.microsoft.com/office/drawing/2014/main" id="{F33D4F31-277C-4B1D-BD32-92FACD801E18}"/>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084BA163-0CFF-4D4D-8592-D6C526740593}"/>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66439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03E527-AA31-4ED6-9369-3FC837BA3B7C}"/>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A627BF-DED6-479A-8017-FAD34C62AE4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3A79EF3-19CB-4D99-979D-D8D301A77A53}"/>
              </a:ext>
            </a:extLst>
          </p:cNvPr>
          <p:cNvSpPr>
            <a:spLocks noGrp="1"/>
          </p:cNvSpPr>
          <p:nvPr>
            <p:ph type="dt" sz="half" idx="10"/>
          </p:nvPr>
        </p:nvSpPr>
        <p:spPr/>
        <p:txBody>
          <a:bodyPr/>
          <a:lstStyle/>
          <a:p>
            <a:fld id="{E90ED720-0104-4369-84BC-D37694168613}" type="datetimeFigureOut">
              <a:rPr kumimoji="1" lang="ja-JP" altLang="en-US" smtClean="0"/>
              <a:t>2019/8/18</a:t>
            </a:fld>
            <a:endParaRPr kumimoji="1" lang="ja-JP" altLang="en-US" dirty="0"/>
          </a:p>
        </p:txBody>
      </p:sp>
      <p:sp>
        <p:nvSpPr>
          <p:cNvPr id="5" name="フッター プレースホルダー 4">
            <a:extLst>
              <a:ext uri="{FF2B5EF4-FFF2-40B4-BE49-F238E27FC236}">
                <a16:creationId xmlns:a16="http://schemas.microsoft.com/office/drawing/2014/main" id="{87184659-DFA2-4F52-A21D-3D2B17C53D3D}"/>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A38DDA0F-5DE1-4CEB-B003-5D0A9B56CEC1}"/>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72234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69BB72-64A6-4687-AD80-9F53D951C3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4CB6B1-6CBA-4425-B0BF-133BFE9D0036}"/>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486A9CF-003E-4434-8EFA-119548A8DE87}"/>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780CA30-8461-434F-A2B5-F2201B11D93B}"/>
              </a:ext>
            </a:extLst>
          </p:cNvPr>
          <p:cNvSpPr>
            <a:spLocks noGrp="1"/>
          </p:cNvSpPr>
          <p:nvPr>
            <p:ph type="dt" sz="half" idx="10"/>
          </p:nvPr>
        </p:nvSpPr>
        <p:spPr/>
        <p:txBody>
          <a:bodyPr/>
          <a:lstStyle/>
          <a:p>
            <a:fld id="{E90ED720-0104-4369-84BC-D37694168613}" type="datetimeFigureOut">
              <a:rPr kumimoji="1" lang="ja-JP" altLang="en-US" smtClean="0"/>
              <a:t>2019/8/18</a:t>
            </a:fld>
            <a:endParaRPr kumimoji="1" lang="ja-JP" altLang="en-US" dirty="0"/>
          </a:p>
        </p:txBody>
      </p:sp>
      <p:sp>
        <p:nvSpPr>
          <p:cNvPr id="6" name="フッター プレースホルダー 5">
            <a:extLst>
              <a:ext uri="{FF2B5EF4-FFF2-40B4-BE49-F238E27FC236}">
                <a16:creationId xmlns:a16="http://schemas.microsoft.com/office/drawing/2014/main" id="{3CC04865-AB70-4B18-8224-C8C86A604502}"/>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74EF70F1-5681-4FAF-BE44-99C0A9AC5943}"/>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058144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2108AB-C20D-49C3-A8A0-E58007FDAA15}"/>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3D8B3D4-C9D3-488D-B9C4-12D090D61DF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984715B-7839-4B25-96C6-C698267E371E}"/>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905C68A-25BF-490C-9095-E43E5F9D568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69907FF-9401-442A-BA84-DBBC87A7D4E5}"/>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9CBEF98-A16B-427E-851C-3FFEA4246F55}"/>
              </a:ext>
            </a:extLst>
          </p:cNvPr>
          <p:cNvSpPr>
            <a:spLocks noGrp="1"/>
          </p:cNvSpPr>
          <p:nvPr>
            <p:ph type="dt" sz="half" idx="10"/>
          </p:nvPr>
        </p:nvSpPr>
        <p:spPr/>
        <p:txBody>
          <a:bodyPr/>
          <a:lstStyle/>
          <a:p>
            <a:fld id="{E90ED720-0104-4369-84BC-D37694168613}" type="datetimeFigureOut">
              <a:rPr kumimoji="1" lang="ja-JP" altLang="en-US" smtClean="0"/>
              <a:t>2019/8/18</a:t>
            </a:fld>
            <a:endParaRPr kumimoji="1" lang="ja-JP" altLang="en-US" dirty="0"/>
          </a:p>
        </p:txBody>
      </p:sp>
      <p:sp>
        <p:nvSpPr>
          <p:cNvPr id="8" name="フッター プレースホルダー 7">
            <a:extLst>
              <a:ext uri="{FF2B5EF4-FFF2-40B4-BE49-F238E27FC236}">
                <a16:creationId xmlns:a16="http://schemas.microsoft.com/office/drawing/2014/main" id="{DDB28B85-B5E1-4102-B484-BD98C9250EA1}"/>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0695771A-A375-40DF-A50C-B24DAE4013A9}"/>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46253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502F78-D5FD-4992-9EC3-9157FE3B855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02A27AE-2C65-409E-BC52-112EC6FA402A}"/>
              </a:ext>
            </a:extLst>
          </p:cNvPr>
          <p:cNvSpPr>
            <a:spLocks noGrp="1"/>
          </p:cNvSpPr>
          <p:nvPr>
            <p:ph type="dt" sz="half" idx="10"/>
          </p:nvPr>
        </p:nvSpPr>
        <p:spPr/>
        <p:txBody>
          <a:bodyPr/>
          <a:lstStyle/>
          <a:p>
            <a:fld id="{E90ED720-0104-4369-84BC-D37694168613}" type="datetimeFigureOut">
              <a:rPr kumimoji="1" lang="ja-JP" altLang="en-US" smtClean="0"/>
              <a:t>2019/8/18</a:t>
            </a:fld>
            <a:endParaRPr kumimoji="1" lang="ja-JP" altLang="en-US" dirty="0"/>
          </a:p>
        </p:txBody>
      </p:sp>
      <p:sp>
        <p:nvSpPr>
          <p:cNvPr id="4" name="フッター プレースホルダー 3">
            <a:extLst>
              <a:ext uri="{FF2B5EF4-FFF2-40B4-BE49-F238E27FC236}">
                <a16:creationId xmlns:a16="http://schemas.microsoft.com/office/drawing/2014/main" id="{2F667C9D-957E-4A9C-952F-8BBB431FE6F1}"/>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34B44F22-D85A-4449-A924-5F829C911F6E}"/>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33010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846E0EA-8E58-4719-94DC-F34CDA1992E9}"/>
              </a:ext>
            </a:extLst>
          </p:cNvPr>
          <p:cNvSpPr>
            <a:spLocks noGrp="1"/>
          </p:cNvSpPr>
          <p:nvPr>
            <p:ph type="dt" sz="half" idx="10"/>
          </p:nvPr>
        </p:nvSpPr>
        <p:spPr/>
        <p:txBody>
          <a:bodyPr/>
          <a:lstStyle/>
          <a:p>
            <a:fld id="{E90ED720-0104-4369-84BC-D37694168613}" type="datetimeFigureOut">
              <a:rPr kumimoji="1" lang="ja-JP" altLang="en-US" smtClean="0"/>
              <a:t>2019/8/18</a:t>
            </a:fld>
            <a:endParaRPr kumimoji="1" lang="ja-JP" altLang="en-US" dirty="0"/>
          </a:p>
        </p:txBody>
      </p:sp>
      <p:sp>
        <p:nvSpPr>
          <p:cNvPr id="3" name="フッター プレースホルダー 2">
            <a:extLst>
              <a:ext uri="{FF2B5EF4-FFF2-40B4-BE49-F238E27FC236}">
                <a16:creationId xmlns:a16="http://schemas.microsoft.com/office/drawing/2014/main" id="{2CFC8FE3-8150-417C-BCE5-A675B5D6C2B7}"/>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E9AF036-2070-4D86-B4D6-F546692A5ED5}"/>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30958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49BC01-DED6-480C-90CD-FE624F2F47D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490F17-F427-4299-B98E-2D54B2942CC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1101707-587B-4379-9E8F-0BA1506591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94D2634-0452-48E2-AD0B-F4C71AB0EA22}"/>
              </a:ext>
            </a:extLst>
          </p:cNvPr>
          <p:cNvSpPr>
            <a:spLocks noGrp="1"/>
          </p:cNvSpPr>
          <p:nvPr>
            <p:ph type="dt" sz="half" idx="10"/>
          </p:nvPr>
        </p:nvSpPr>
        <p:spPr/>
        <p:txBody>
          <a:bodyPr/>
          <a:lstStyle/>
          <a:p>
            <a:fld id="{E90ED720-0104-4369-84BC-D37694168613}" type="datetimeFigureOut">
              <a:rPr kumimoji="1" lang="ja-JP" altLang="en-US" smtClean="0"/>
              <a:t>2019/8/18</a:t>
            </a:fld>
            <a:endParaRPr kumimoji="1" lang="ja-JP" altLang="en-US" dirty="0"/>
          </a:p>
        </p:txBody>
      </p:sp>
      <p:sp>
        <p:nvSpPr>
          <p:cNvPr id="6" name="フッター プレースホルダー 5">
            <a:extLst>
              <a:ext uri="{FF2B5EF4-FFF2-40B4-BE49-F238E27FC236}">
                <a16:creationId xmlns:a16="http://schemas.microsoft.com/office/drawing/2014/main" id="{421ED646-6AE4-4A19-9BBE-7526C4D9FBAB}"/>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0591C07B-D086-4768-91A0-4FA91D9D4E43}"/>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36228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30DDA1-828E-4637-8127-10BC449502B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D4C2840-0B8E-4A80-97FA-E67ADAC4CAB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27AD2D06-DC18-4C3D-8C92-3787D3DA41B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9FC7F28-E7B2-49D1-8579-BCFB9F0821F6}"/>
              </a:ext>
            </a:extLst>
          </p:cNvPr>
          <p:cNvSpPr>
            <a:spLocks noGrp="1"/>
          </p:cNvSpPr>
          <p:nvPr>
            <p:ph type="dt" sz="half" idx="10"/>
          </p:nvPr>
        </p:nvSpPr>
        <p:spPr/>
        <p:txBody>
          <a:bodyPr/>
          <a:lstStyle/>
          <a:p>
            <a:fld id="{E90ED720-0104-4369-84BC-D37694168613}" type="datetimeFigureOut">
              <a:rPr kumimoji="1" lang="ja-JP" altLang="en-US" smtClean="0"/>
              <a:t>2019/8/18</a:t>
            </a:fld>
            <a:endParaRPr kumimoji="1" lang="ja-JP" altLang="en-US" dirty="0"/>
          </a:p>
        </p:txBody>
      </p:sp>
      <p:sp>
        <p:nvSpPr>
          <p:cNvPr id="6" name="フッター プレースホルダー 5">
            <a:extLst>
              <a:ext uri="{FF2B5EF4-FFF2-40B4-BE49-F238E27FC236}">
                <a16:creationId xmlns:a16="http://schemas.microsoft.com/office/drawing/2014/main" id="{118F8AF0-8B81-4822-B743-CF98AF6D3059}"/>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DAD2702-DFD8-4A73-9D60-80D0E00C956C}"/>
              </a:ext>
            </a:extLst>
          </p:cNvPr>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51645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FF539CF-89C9-4760-B1FF-7DB7FA813CD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EB9D84E-B6D7-41FF-8D57-BBAF2A37FDD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14AAC99-3F49-4324-9411-212627384EA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0ED720-0104-4369-84BC-D37694168613}" type="datetimeFigureOut">
              <a:rPr kumimoji="1" lang="ja-JP" altLang="en-US" smtClean="0"/>
              <a:t>2019/8/18</a:t>
            </a:fld>
            <a:endParaRPr kumimoji="1" lang="ja-JP" altLang="en-US" dirty="0"/>
          </a:p>
        </p:txBody>
      </p:sp>
      <p:sp>
        <p:nvSpPr>
          <p:cNvPr id="5" name="フッター プレースホルダー 4">
            <a:extLst>
              <a:ext uri="{FF2B5EF4-FFF2-40B4-BE49-F238E27FC236}">
                <a16:creationId xmlns:a16="http://schemas.microsoft.com/office/drawing/2014/main" id="{A817613D-9702-4891-9226-42FBB22D9D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id="{114B0EE1-50F4-43A1-8489-81F10FF4B82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765295852"/>
      </p:ext>
    </p:extLst>
  </p:cSld>
  <p:clrMap bg1="lt1" tx1="dk1" bg2="lt2" tx2="dk2" accent1="accent1" accent2="accent2" accent3="accent3" accent4="accent4" accent5="accent5" accent6="accent6" hlink="hlink" folHlink="folHlink"/>
  <p:sldLayoutIdLst>
    <p:sldLayoutId id="2147484893" r:id="rId1"/>
    <p:sldLayoutId id="2147484894" r:id="rId2"/>
    <p:sldLayoutId id="2147484895" r:id="rId3"/>
    <p:sldLayoutId id="2147484896" r:id="rId4"/>
    <p:sldLayoutId id="2147484897" r:id="rId5"/>
    <p:sldLayoutId id="2147484898" r:id="rId6"/>
    <p:sldLayoutId id="2147484899" r:id="rId7"/>
    <p:sldLayoutId id="2147484900" r:id="rId8"/>
    <p:sldLayoutId id="2147484901" r:id="rId9"/>
    <p:sldLayoutId id="2147484902" r:id="rId10"/>
    <p:sldLayoutId id="214748490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4294967295"/>
          </p:nvPr>
        </p:nvSpPr>
        <p:spPr>
          <a:xfrm>
            <a:off x="2267744" y="4293336"/>
            <a:ext cx="6172200" cy="2160000"/>
          </a:xfrm>
        </p:spPr>
        <p:txBody>
          <a:bodyPr>
            <a:normAutofit/>
          </a:bodyPr>
          <a:lstStyle/>
          <a:p>
            <a:pPr marL="0" indent="0">
              <a:buNone/>
            </a:pPr>
            <a:r>
              <a:rPr lang="ja-JP" altLang="en-US" dirty="0"/>
              <a:t>　　　　　　　　</a:t>
            </a:r>
            <a:r>
              <a:rPr lang="en-US" altLang="ja-JP" sz="3600" b="1" dirty="0" err="1">
                <a:latin typeface="Cambria Math" panose="02040503050406030204" pitchFamily="18" charset="0"/>
                <a:ea typeface="Cambria Math" panose="02040503050406030204" pitchFamily="18" charset="0"/>
              </a:rPr>
              <a:t>Shunsuke</a:t>
            </a:r>
            <a:r>
              <a:rPr lang="en-US" altLang="ja-JP" sz="3600" b="1" dirty="0">
                <a:latin typeface="Cambria Math" panose="02040503050406030204" pitchFamily="18" charset="0"/>
                <a:ea typeface="Cambria Math" panose="02040503050406030204" pitchFamily="18" charset="0"/>
              </a:rPr>
              <a:t> IHARA</a:t>
            </a:r>
          </a:p>
          <a:p>
            <a:pPr marL="0" indent="0">
              <a:buNone/>
            </a:pPr>
            <a:r>
              <a:rPr lang="ja-JP" altLang="en-US" sz="2800" dirty="0"/>
              <a:t>　　　　　　　　   </a:t>
            </a:r>
            <a:r>
              <a:rPr lang="en-US" altLang="ja-JP" sz="2800" dirty="0">
                <a:latin typeface="Cambria Math" panose="02040503050406030204" pitchFamily="18" charset="0"/>
                <a:ea typeface="Cambria Math" panose="02040503050406030204" pitchFamily="18" charset="0"/>
              </a:rPr>
              <a:t>Nagoya</a:t>
            </a:r>
            <a:r>
              <a:rPr lang="ja-JP" altLang="en-US" sz="2800" dirty="0">
                <a:latin typeface="Cambria Math" panose="02040503050406030204" pitchFamily="18" charset="0"/>
              </a:rPr>
              <a:t> </a:t>
            </a:r>
            <a:r>
              <a:rPr lang="en-US" altLang="ja-JP" sz="2800" dirty="0">
                <a:latin typeface="Cambria Math" panose="02040503050406030204" pitchFamily="18" charset="0"/>
                <a:ea typeface="Cambria Math" panose="02040503050406030204" pitchFamily="18" charset="0"/>
              </a:rPr>
              <a:t>Univ.</a:t>
            </a:r>
          </a:p>
          <a:p>
            <a:pPr marL="0" indent="0">
              <a:buNone/>
            </a:pPr>
            <a:r>
              <a:rPr lang="en-US" altLang="ja-JP" sz="2800" dirty="0"/>
              <a:t>                     </a:t>
            </a:r>
            <a:r>
              <a:rPr lang="ja-JP" altLang="en-US" sz="2800" dirty="0"/>
              <a:t>　　</a:t>
            </a:r>
            <a:r>
              <a:rPr lang="en-US" altLang="ja-JP" sz="2800" dirty="0"/>
              <a:t>   </a:t>
            </a:r>
            <a:r>
              <a:rPr lang="en-US" altLang="ja-JP" sz="2800" dirty="0">
                <a:latin typeface="Cambria Math" panose="02040503050406030204" pitchFamily="18" charset="0"/>
                <a:ea typeface="Cambria Math" panose="02040503050406030204" pitchFamily="18" charset="0"/>
              </a:rPr>
              <a:t>August 19, 2019</a:t>
            </a:r>
            <a:endParaRPr lang="ja-JP" altLang="en-US" sz="2800" dirty="0">
              <a:latin typeface="Cambria Math" panose="02040503050406030204" pitchFamily="18" charset="0"/>
            </a:endParaRPr>
          </a:p>
        </p:txBody>
      </p:sp>
      <p:sp>
        <p:nvSpPr>
          <p:cNvPr id="2" name="タイトル 1"/>
          <p:cNvSpPr>
            <a:spLocks noGrp="1"/>
          </p:cNvSpPr>
          <p:nvPr>
            <p:ph type="title" idx="4294967295"/>
          </p:nvPr>
        </p:nvSpPr>
        <p:spPr>
          <a:xfrm>
            <a:off x="632792" y="1484784"/>
            <a:ext cx="7920000" cy="2160000"/>
          </a:xfrm>
        </p:spPr>
        <p:txBody>
          <a:bodyPr>
            <a:normAutofit/>
          </a:bodyPr>
          <a:lstStyle/>
          <a:p>
            <a:pPr algn="ctr"/>
            <a:r>
              <a:rPr lang="en-US" altLang="ja-JP" sz="4800" b="1" dirty="0">
                <a:solidFill>
                  <a:srgbClr val="0070C0"/>
                </a:solidFill>
                <a:latin typeface="ＭＳ Ｐゴシック" panose="020B0600070205080204" pitchFamily="50" charset="-128"/>
                <a:ea typeface="ＭＳ Ｐゴシック" panose="020B0600070205080204" pitchFamily="50" charset="-128"/>
              </a:rPr>
              <a:t>Gaussian Channels </a:t>
            </a:r>
            <a:br>
              <a:rPr lang="en-US" altLang="ja-JP" sz="4800" b="1" dirty="0">
                <a:solidFill>
                  <a:srgbClr val="0070C0"/>
                </a:solidFill>
                <a:latin typeface="ＭＳ Ｐゴシック" panose="020B0600070205080204" pitchFamily="50" charset="-128"/>
                <a:ea typeface="ＭＳ Ｐゴシック" panose="020B0600070205080204" pitchFamily="50" charset="-128"/>
              </a:rPr>
            </a:br>
            <a:r>
              <a:rPr lang="en-US" altLang="ja-JP" sz="4800" b="1" dirty="0">
                <a:solidFill>
                  <a:srgbClr val="0070C0"/>
                </a:solidFill>
                <a:latin typeface="ＭＳ Ｐゴシック" panose="020B0600070205080204" pitchFamily="50" charset="-128"/>
                <a:ea typeface="ＭＳ Ｐゴシック" panose="020B0600070205080204" pitchFamily="50" charset="-128"/>
              </a:rPr>
              <a:t>with Feedback</a:t>
            </a:r>
            <a:br>
              <a:rPr lang="en-US" altLang="ja-JP" sz="4800" b="1" dirty="0">
                <a:solidFill>
                  <a:srgbClr val="0070C0"/>
                </a:solidFill>
                <a:latin typeface="ＭＳ Ｐゴシック" panose="020B0600070205080204" pitchFamily="50" charset="-128"/>
                <a:ea typeface="ＭＳ Ｐゴシック" panose="020B0600070205080204" pitchFamily="50" charset="-128"/>
              </a:rPr>
            </a:br>
            <a:r>
              <a:rPr lang="en-US" altLang="ja-JP" sz="4400" dirty="0">
                <a:solidFill>
                  <a:srgbClr val="0070C0"/>
                </a:solidFill>
              </a:rPr>
              <a:t> </a:t>
            </a:r>
            <a:endParaRPr lang="ja-JP" altLang="en-US" sz="4400" dirty="0">
              <a:solidFill>
                <a:srgbClr val="0070C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13311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5FBA9F-0856-4D03-8928-F48F54F0DDE8}"/>
              </a:ext>
            </a:extLst>
          </p:cNvPr>
          <p:cNvSpPr>
            <a:spLocks noGrp="1"/>
          </p:cNvSpPr>
          <p:nvPr>
            <p:ph type="title"/>
          </p:nvPr>
        </p:nvSpPr>
        <p:spPr>
          <a:xfrm>
            <a:off x="628650" y="188640"/>
            <a:ext cx="7920000" cy="1656000"/>
          </a:xfrm>
          <a:ln>
            <a:solidFill>
              <a:schemeClr val="accent1"/>
            </a:solidFill>
          </a:ln>
        </p:spPr>
        <p:txBody>
          <a:bodyPr>
            <a:normAutofit/>
          </a:bodyPr>
          <a:lstStyle/>
          <a:p>
            <a:r>
              <a:rPr kumimoji="1" lang="en-US" altLang="ja-JP" sz="4000" b="1" dirty="0">
                <a:solidFill>
                  <a:srgbClr val="0070C0"/>
                </a:solidFill>
                <a:latin typeface="Cambria Math" panose="02040503050406030204" pitchFamily="18" charset="0"/>
                <a:ea typeface="Cambria Math" panose="02040503050406030204" pitchFamily="18" charset="0"/>
              </a:rPr>
              <a:t>2. Feedback capacity</a:t>
            </a:r>
            <a:br>
              <a:rPr kumimoji="1" lang="en-US" altLang="ja-JP" sz="4000" b="1" dirty="0">
                <a:solidFill>
                  <a:srgbClr val="0070C0"/>
                </a:solidFill>
                <a:latin typeface="Cambria Math" panose="02040503050406030204" pitchFamily="18" charset="0"/>
                <a:ea typeface="Cambria Math" panose="02040503050406030204" pitchFamily="18" charset="0"/>
              </a:rPr>
            </a:br>
            <a:r>
              <a:rPr kumimoji="1" lang="en-US" altLang="ja-JP" sz="2400" b="1" dirty="0">
                <a:solidFill>
                  <a:srgbClr val="0070C0"/>
                </a:solidFill>
                <a:latin typeface="Cambria Math" panose="02040503050406030204" pitchFamily="18" charset="0"/>
                <a:ea typeface="Cambria Math" panose="02040503050406030204" pitchFamily="18" charset="0"/>
              </a:rPr>
              <a:t>    </a:t>
            </a:r>
            <a:br>
              <a:rPr kumimoji="1" lang="en-US" altLang="ja-JP" sz="2400" b="1" dirty="0">
                <a:solidFill>
                  <a:srgbClr val="0070C0"/>
                </a:solidFill>
                <a:latin typeface="Cambria Math" panose="02040503050406030204" pitchFamily="18" charset="0"/>
                <a:ea typeface="Cambria Math" panose="02040503050406030204" pitchFamily="18" charset="0"/>
              </a:rPr>
            </a:br>
            <a:r>
              <a:rPr lang="en-US" altLang="ja-JP" sz="2800" b="1" dirty="0">
                <a:solidFill>
                  <a:srgbClr val="00B050"/>
                </a:solidFill>
                <a:latin typeface="Cambria Math" panose="02040503050406030204" pitchFamily="18" charset="0"/>
                <a:ea typeface="Cambria Math" panose="02040503050406030204" pitchFamily="18" charset="0"/>
              </a:rPr>
              <a:t>Acceptable scheme</a:t>
            </a:r>
            <a:endParaRPr kumimoji="1" lang="ja-JP" altLang="en-US" sz="2800" b="1" dirty="0">
              <a:solidFill>
                <a:srgbClr val="0070C0"/>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25A77A1-C597-491D-9D73-15F381537A45}"/>
                  </a:ext>
                </a:extLst>
              </p:cNvPr>
              <p:cNvSpPr>
                <a:spLocks noGrp="1"/>
              </p:cNvSpPr>
              <p:nvPr>
                <p:ph idx="1"/>
              </p:nvPr>
            </p:nvSpPr>
            <p:spPr>
              <a:xfrm>
                <a:off x="628650" y="2276872"/>
                <a:ext cx="7920000" cy="5220000"/>
              </a:xfrm>
            </p:spPr>
            <p:txBody>
              <a:bodyPr>
                <a:normAutofit/>
              </a:bodyPr>
              <a:lstStyle/>
              <a:p>
                <a:pPr marL="0" indent="0">
                  <a:buNone/>
                </a:pPr>
                <a:r>
                  <a:rPr lang="en-US" altLang="ja-JP" sz="2400" dirty="0">
                    <a:latin typeface="Cambria Math" panose="02040503050406030204" pitchFamily="18" charset="0"/>
                    <a:ea typeface="Cambria Math" panose="02040503050406030204" pitchFamily="18" charset="0"/>
                  </a:rPr>
                  <a:t>A scheme </a:t>
                </a:r>
                <a14:m>
                  <m:oMath xmlns:m="http://schemas.openxmlformats.org/officeDocument/2006/math">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𝑋</m:t>
                        </m:r>
                      </m:e>
                    </m:d>
                  </m:oMath>
                </a14:m>
                <a:r>
                  <a:rPr lang="en-US" altLang="ja-JP" sz="2400" dirty="0">
                    <a:latin typeface="Cambria Math" panose="02040503050406030204" pitchFamily="18" charset="0"/>
                    <a:ea typeface="Cambria Math" panose="02040503050406030204" pitchFamily="18" charset="0"/>
                  </a:rPr>
                  <a:t> is said to be </a:t>
                </a:r>
                <a:r>
                  <a:rPr lang="en-US" altLang="ja-JP" sz="2400" dirty="0">
                    <a:solidFill>
                      <a:srgbClr val="FF0000"/>
                    </a:solidFill>
                    <a:latin typeface="Cambria Math" panose="02040503050406030204" pitchFamily="18" charset="0"/>
                    <a:ea typeface="Cambria Math" panose="02040503050406030204" pitchFamily="18" charset="0"/>
                  </a:rPr>
                  <a:t>acceptable</a:t>
                </a:r>
                <a:r>
                  <a:rPr lang="en-US" altLang="ja-JP" sz="2400" dirty="0">
                    <a:latin typeface="Cambria Math" panose="02040503050406030204" pitchFamily="18" charset="0"/>
                    <a:ea typeface="Cambria Math" panose="02040503050406030204" pitchFamily="18" charset="0"/>
                  </a:rPr>
                  <a:t>, if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ja-JP" altLang="en-US" sz="2400" b="0" i="1" smtClean="0">
                            <a:latin typeface="Cambria Math" panose="02040503050406030204" pitchFamily="18" charset="0"/>
                          </a:rPr>
                          <m:t>𝜑</m:t>
                        </m:r>
                      </m:e>
                      <m:sub>
                        <m:r>
                          <a:rPr lang="en-US" altLang="ja-JP" sz="2400" b="0" i="1" smtClean="0">
                            <a:latin typeface="Cambria Math" panose="02040503050406030204" pitchFamily="18" charset="0"/>
                            <a:ea typeface="Cambria Math" panose="02040503050406030204" pitchFamily="18" charset="0"/>
                          </a:rPr>
                          <m:t>𝑛</m:t>
                        </m:r>
                      </m:sub>
                    </m:sSub>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p>
                        </m:sSubSup>
                      </m:e>
                    </m:d>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is a measurable function of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𝑉</m:t>
                    </m:r>
                  </m:oMath>
                </a14:m>
                <a:r>
                  <a:rPr lang="en-US" altLang="ja-JP" sz="2400" dirty="0">
                    <a:latin typeface="Cambria Math" panose="02040503050406030204" pitchFamily="18" charset="0"/>
                    <a:ea typeface="Cambria Math" panose="02040503050406030204" pitchFamily="18" charset="0"/>
                  </a:rPr>
                  <a:t> and </a:t>
                </a:r>
                <a14:m>
                  <m:oMath xmlns:m="http://schemas.openxmlformats.org/officeDocument/2006/math">
                    <m:sSubSup>
                      <m:sSubSupPr>
                        <m:ctrlPr>
                          <a:rPr lang="en-US" altLang="ja-JP" sz="240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p>
                    </m:sSubSup>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and </a:t>
                </a:r>
                <a14:m>
                  <m:oMath xmlns:m="http://schemas.openxmlformats.org/officeDocument/2006/math">
                    <m:r>
                      <a:rPr lang="en-US" altLang="ja-JP" sz="2400" i="1">
                        <a:latin typeface="Cambria Math" panose="02040503050406030204" pitchFamily="18" charset="0"/>
                        <a:ea typeface="Cambria Math" panose="02040503050406030204" pitchFamily="18" charset="0"/>
                      </a:rPr>
                      <m:t>𝑋</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𝑛</m:t>
                            </m:r>
                          </m:sub>
                        </m:sSub>
                      </m:e>
                    </m:d>
                  </m:oMath>
                </a14:m>
                <a:r>
                  <a:rPr lang="en-US" altLang="ja-JP" sz="2400" dirty="0">
                    <a:latin typeface="Cambria Math" panose="02040503050406030204" pitchFamily="18" charset="0"/>
                    <a:ea typeface="Cambria Math" panose="02040503050406030204" pitchFamily="18" charset="0"/>
                  </a:rPr>
                  <a:t> satisfies the average power constraint. </a:t>
                </a:r>
              </a:p>
              <a:p>
                <a:pPr marL="0" indent="0">
                  <a:buNone/>
                </a:pPr>
                <a:r>
                  <a:rPr lang="en-US" altLang="ja-JP" sz="2400" dirty="0">
                    <a:latin typeface="Cambria Math" panose="02040503050406030204" pitchFamily="18" charset="0"/>
                    <a:ea typeface="Cambria Math" panose="02040503050406030204" pitchFamily="18" charset="0"/>
                  </a:rPr>
                  <a:t>We denote by </a:t>
                </a:r>
              </a:p>
              <a:p>
                <a:pPr marL="0" indent="0">
                  <a:buNone/>
                </a:pPr>
                <a14:m>
                  <m:oMathPara xmlns:m="http://schemas.openxmlformats.org/officeDocument/2006/math">
                    <m:oMathParaPr>
                      <m:jc m:val="centerGroup"/>
                    </m:oMathParaPr>
                    <m:oMath xmlns:m="http://schemas.openxmlformats.org/officeDocument/2006/math">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r>
                        <a:rPr lang="en-US" altLang="ja-JP" sz="2400" b="0" i="1" smtClean="0">
                          <a:latin typeface="Cambria Math" panose="02040503050406030204" pitchFamily="18" charset="0"/>
                          <a:ea typeface="Cambria Math" panose="02040503050406030204" pitchFamily="18" charset="0"/>
                        </a:rPr>
                        <m:t>≔</m:t>
                      </m:r>
                      <m:d>
                        <m:dPr>
                          <m:begChr m:val="{"/>
                          <m:endChr m:val="}"/>
                          <m:ctrlPr>
                            <a:rPr lang="en-US" altLang="ja-JP" sz="2400" b="0" i="1" smtClean="0">
                              <a:latin typeface="Cambria Math" panose="02040503050406030204" pitchFamily="18" charset="0"/>
                              <a:ea typeface="Cambria Math" panose="02040503050406030204" pitchFamily="18" charset="0"/>
                            </a:rPr>
                          </m:ctrlPr>
                        </m:dPr>
                        <m:e>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𝑋</m:t>
                              </m:r>
                            </m:e>
                          </m:d>
                          <m:r>
                            <a:rPr lang="en-US" altLang="ja-JP" sz="2400" b="0" i="1" smtClean="0">
                              <a:latin typeface="Cambria Math" panose="02040503050406030204" pitchFamily="18" charset="0"/>
                              <a:ea typeface="Cambria Math" panose="02040503050406030204" pitchFamily="18" charset="0"/>
                            </a:rPr>
                            <m:t>;</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𝑋</m:t>
                              </m:r>
                            </m:e>
                          </m:d>
                          <m:r>
                            <a:rPr lang="en-US" altLang="ja-JP" sz="2400" b="0" i="1" smtClean="0">
                              <a:latin typeface="Cambria Math" panose="02040503050406030204" pitchFamily="18" charset="0"/>
                              <a:ea typeface="Cambria Math" panose="02040503050406030204" pitchFamily="18" charset="0"/>
                            </a:rPr>
                            <m:t>  </m:t>
                          </m:r>
                          <m:r>
                            <m:rPr>
                              <m:sty m:val="p"/>
                            </m:rPr>
                            <a:rPr lang="en-US" altLang="ja-JP" sz="2400" b="0" i="0" smtClean="0">
                              <a:latin typeface="Cambria Math" panose="02040503050406030204" pitchFamily="18" charset="0"/>
                              <a:ea typeface="Cambria Math" panose="02040503050406030204" pitchFamily="18" charset="0"/>
                            </a:rPr>
                            <m:t>is</m:t>
                          </m:r>
                          <m:r>
                            <a:rPr lang="en-US" altLang="ja-JP" sz="2400" b="0" i="0" smtClean="0">
                              <a:latin typeface="Cambria Math" panose="02040503050406030204" pitchFamily="18" charset="0"/>
                              <a:ea typeface="Cambria Math" panose="02040503050406030204" pitchFamily="18" charset="0"/>
                            </a:rPr>
                            <m:t> </m:t>
                          </m:r>
                          <m:r>
                            <m:rPr>
                              <m:sty m:val="p"/>
                            </m:rPr>
                            <a:rPr lang="en-US" altLang="ja-JP" sz="2400" b="0" i="0" smtClean="0">
                              <a:latin typeface="Cambria Math" panose="02040503050406030204" pitchFamily="18" charset="0"/>
                              <a:ea typeface="Cambria Math" panose="02040503050406030204" pitchFamily="18" charset="0"/>
                            </a:rPr>
                            <m:t>acceptable</m:t>
                          </m:r>
                        </m:e>
                      </m:d>
                    </m:oMath>
                  </m:oMathPara>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the set of all acceptable schemes. </a:t>
                </a:r>
              </a:p>
              <a:p>
                <a:pPr marL="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025A77A1-C597-491D-9D73-15F381537A45}"/>
                  </a:ext>
                </a:extLst>
              </p:cNvPr>
              <p:cNvSpPr>
                <a:spLocks noGrp="1" noRot="1" noChangeAspect="1" noMove="1" noResize="1" noEditPoints="1" noAdjustHandles="1" noChangeArrowheads="1" noChangeShapeType="1" noTextEdit="1"/>
              </p:cNvSpPr>
              <p:nvPr>
                <p:ph idx="1"/>
              </p:nvPr>
            </p:nvSpPr>
            <p:spPr>
              <a:xfrm>
                <a:off x="628650" y="2276872"/>
                <a:ext cx="7920000" cy="5220000"/>
              </a:xfrm>
              <a:blipFill>
                <a:blip r:embed="rId2"/>
                <a:stretch>
                  <a:fillRect l="-1155" t="-1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5204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C35C7-0BB1-43C0-9907-3FA445321708}"/>
              </a:ext>
            </a:extLst>
          </p:cNvPr>
          <p:cNvSpPr>
            <a:spLocks noGrp="1"/>
          </p:cNvSpPr>
          <p:nvPr>
            <p:ph type="title"/>
          </p:nvPr>
        </p:nvSpPr>
        <p:spPr>
          <a:xfrm>
            <a:off x="628650" y="404744"/>
            <a:ext cx="7920000" cy="576000"/>
          </a:xfrm>
          <a:ln>
            <a:solidFill>
              <a:srgbClr val="0070C0"/>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Capacity</a:t>
            </a:r>
            <a:endParaRPr kumimoji="1" lang="ja-JP" altLang="en-US" sz="2800" b="1" dirty="0">
              <a:solidFill>
                <a:srgbClr val="00B050"/>
              </a:solidFill>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BE1CAD7-A27E-4730-ABCA-50B99E348F15}"/>
                  </a:ext>
                </a:extLst>
              </p:cNvPr>
              <p:cNvSpPr>
                <a:spLocks noGrp="1"/>
              </p:cNvSpPr>
              <p:nvPr>
                <p:ph idx="1"/>
              </p:nvPr>
            </p:nvSpPr>
            <p:spPr>
              <a:xfrm>
                <a:off x="628650" y="1412776"/>
                <a:ext cx="7920000" cy="5220000"/>
              </a:xfrm>
            </p:spPr>
            <p:txBody>
              <a:bodyPr>
                <a:normAutofit/>
              </a:bodyPr>
              <a:lstStyle/>
              <a:p>
                <a:pPr marL="0" indent="0">
                  <a:buNone/>
                </a:pPr>
                <a:r>
                  <a:rPr lang="en-US" altLang="ja-JP" sz="2400" dirty="0">
                    <a:latin typeface="Cambria Math" panose="02040503050406030204" pitchFamily="18" charset="0"/>
                    <a:ea typeface="Cambria Math" panose="02040503050406030204" pitchFamily="18" charset="0"/>
                  </a:rPr>
                  <a:t>We denote by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𝐶</m:t>
                            </m:r>
                          </m:e>
                        </m:acc>
                      </m:e>
                      <m:sub>
                        <m:r>
                          <a:rPr lang="en-US" altLang="ja-JP" sz="2400" b="0" i="1" smtClean="0">
                            <a:latin typeface="Cambria Math" panose="02040503050406030204" pitchFamily="18" charset="0"/>
                            <a:ea typeface="Cambria Math" panose="02040503050406030204" pitchFamily="18" charset="0"/>
                          </a:rPr>
                          <m:t>𝐹𝐵</m:t>
                        </m:r>
                      </m:sub>
                    </m:sSub>
                  </m:oMath>
                </a14:m>
                <a:r>
                  <a:rPr lang="en-US" altLang="ja-JP" sz="2400" dirty="0">
                    <a:latin typeface="Cambria Math" panose="02040503050406030204" pitchFamily="18" charset="0"/>
                    <a:ea typeface="Cambria Math" panose="02040503050406030204" pitchFamily="18" charset="0"/>
                  </a:rPr>
                  <a:t> the </a:t>
                </a:r>
                <a:r>
                  <a:rPr lang="en-US" altLang="ja-JP" sz="2400" dirty="0">
                    <a:solidFill>
                      <a:srgbClr val="FF0000"/>
                    </a:solidFill>
                    <a:latin typeface="Cambria Math" panose="02040503050406030204" pitchFamily="18" charset="0"/>
                    <a:ea typeface="Cambria Math" panose="02040503050406030204" pitchFamily="18" charset="0"/>
                  </a:rPr>
                  <a:t>feedback capacity</a:t>
                </a:r>
                <a:r>
                  <a:rPr lang="en-US" altLang="ja-JP" sz="2400" dirty="0">
                    <a:latin typeface="Cambria Math" panose="02040503050406030204" pitchFamily="18" charset="0"/>
                    <a:ea typeface="Cambria Math" panose="02040503050406030204" pitchFamily="18" charset="0"/>
                  </a:rPr>
                  <a:t> of the GC. </a:t>
                </a:r>
              </a:p>
              <a:p>
                <a:pPr marL="0" indent="0">
                  <a:buNone/>
                </a:pPr>
                <a:r>
                  <a:rPr lang="en-US" altLang="ja-JP" sz="2400" dirty="0">
                    <a:latin typeface="Cambria Math" panose="02040503050406030204" pitchFamily="18" charset="0"/>
                    <a:ea typeface="Cambria Math" panose="02040503050406030204" pitchFamily="18" charset="0"/>
                  </a:rPr>
                  <a:t>Then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𝐶</m:t>
                            </m:r>
                          </m:e>
                        </m:acc>
                      </m:e>
                      <m:sub>
                        <m:r>
                          <a:rPr lang="en-US" altLang="ja-JP" sz="2400" i="1">
                            <a:latin typeface="Cambria Math" panose="02040503050406030204" pitchFamily="18" charset="0"/>
                            <a:ea typeface="Cambria Math" panose="02040503050406030204" pitchFamily="18" charset="0"/>
                          </a:rPr>
                          <m:t>𝐹𝐵</m:t>
                        </m:r>
                      </m:sub>
                    </m:sSub>
                    <m:r>
                      <a:rPr lang="en-US" altLang="ja-JP" sz="2400" b="0" i="1" smtClean="0">
                        <a:latin typeface="Cambria Math" panose="02040503050406030204" pitchFamily="18" charset="0"/>
                        <a:ea typeface="Cambria Math" panose="02040503050406030204" pitchFamily="18" charset="0"/>
                      </a:rPr>
                      <m:t>=</m:t>
                    </m:r>
                    <m:func>
                      <m:funcPr>
                        <m:ctrlPr>
                          <a:rPr lang="en-US" altLang="ja-JP" sz="2400" b="0" i="1" smtClean="0">
                            <a:latin typeface="Cambria Math" panose="02040503050406030204" pitchFamily="18" charset="0"/>
                            <a:ea typeface="Cambria Math" panose="02040503050406030204" pitchFamily="18" charset="0"/>
                          </a:rPr>
                        </m:ctrlPr>
                      </m:funcPr>
                      <m:fName>
                        <m:r>
                          <m:rPr>
                            <m:sty m:val="p"/>
                          </m:rPr>
                          <a:rPr lang="en-US" altLang="ja-JP" sz="2400" b="0" i="0" smtClean="0">
                            <a:latin typeface="Cambria Math" panose="02040503050406030204" pitchFamily="18" charset="0"/>
                            <a:ea typeface="Cambria Math" panose="02040503050406030204" pitchFamily="18" charset="0"/>
                          </a:rPr>
                          <m:t>sup</m:t>
                        </m:r>
                      </m:fName>
                      <m:e>
                        <m:d>
                          <m:dPr>
                            <m:begChr m:val="{"/>
                            <m:endChr m:val="}"/>
                            <m:ctrlPr>
                              <a:rPr lang="en-US" altLang="ja-JP" sz="2400" b="0" i="1" smtClean="0">
                                <a:latin typeface="Cambria Math" panose="02040503050406030204" pitchFamily="18" charset="0"/>
                                <a:ea typeface="Cambria Math" panose="02040503050406030204" pitchFamily="18" charset="0"/>
                              </a:rPr>
                            </m:ctrlPr>
                          </m:d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𝐼</m:t>
                                </m:r>
                              </m:e>
                            </m:acc>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𝑋</m:t>
                                </m:r>
                              </m:e>
                            </m:d>
                            <m:r>
                              <a:rPr lang="en-US" altLang="ja-JP" sz="2400" b="0" i="1" smtClean="0">
                                <a:latin typeface="Cambria Math" panose="02040503050406030204" pitchFamily="18" charset="0"/>
                                <a:ea typeface="Cambria Math" panose="02040503050406030204" pitchFamily="18" charset="0"/>
                              </a:rPr>
                              <m:t>;</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𝑋</m:t>
                                </m:r>
                              </m:e>
                            </m:d>
                            <m:r>
                              <a:rPr lang="en-US" altLang="ja-JP" sz="2400" b="0" i="1" smtClean="0">
                                <a:latin typeface="Cambria Math" panose="02040503050406030204" pitchFamily="18" charset="0"/>
                                <a:ea typeface="Cambria Math" panose="02040503050406030204" pitchFamily="18" charset="0"/>
                              </a:rPr>
                              <m:t>∈</m:t>
                            </m:r>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e>
                        </m:d>
                      </m:e>
                    </m:func>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A scheme </a:t>
                </a:r>
                <a14:m>
                  <m:oMath xmlns:m="http://schemas.openxmlformats.org/officeDocument/2006/math">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𝑉</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𝑋</m:t>
                        </m:r>
                      </m:e>
                    </m:d>
                    <m:r>
                      <a:rPr lang="en-US" altLang="ja-JP" sz="2400" i="1">
                        <a:latin typeface="Cambria Math" panose="02040503050406030204" pitchFamily="18" charset="0"/>
                        <a:ea typeface="Cambria Math" panose="02040503050406030204" pitchFamily="18" charset="0"/>
                      </a:rPr>
                      <m:t>∈</m:t>
                    </m:r>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oMath>
                </a14:m>
                <a:r>
                  <a:rPr lang="en-US" altLang="ja-JP" sz="2400" dirty="0">
                    <a:latin typeface="Cambria Math" panose="02040503050406030204" pitchFamily="18" charset="0"/>
                    <a:ea typeface="Cambria Math" panose="02040503050406030204" pitchFamily="18" charset="0"/>
                  </a:rPr>
                  <a:t> is said to be </a:t>
                </a:r>
                <a:r>
                  <a:rPr lang="en-US" altLang="ja-JP" sz="2400" dirty="0">
                    <a:solidFill>
                      <a:srgbClr val="FF0000"/>
                    </a:solidFill>
                    <a:latin typeface="Cambria Math" panose="02040503050406030204" pitchFamily="18" charset="0"/>
                    <a:ea typeface="Cambria Math" panose="02040503050406030204" pitchFamily="18" charset="0"/>
                  </a:rPr>
                  <a:t>optimal</a:t>
                </a:r>
                <a:r>
                  <a:rPr lang="en-US" altLang="ja-JP" sz="2400" dirty="0">
                    <a:latin typeface="Cambria Math" panose="02040503050406030204" pitchFamily="18" charset="0"/>
                    <a:ea typeface="Cambria Math" panose="02040503050406030204" pitchFamily="18" charset="0"/>
                  </a:rPr>
                  <a:t>, if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𝐶</m:t>
                            </m:r>
                          </m:e>
                        </m:acc>
                      </m:e>
                      <m:sub>
                        <m:r>
                          <a:rPr lang="en-US" altLang="ja-JP" sz="2400" i="1">
                            <a:latin typeface="Cambria Math" panose="02040503050406030204" pitchFamily="18" charset="0"/>
                            <a:ea typeface="Cambria Math" panose="02040503050406030204" pitchFamily="18" charset="0"/>
                          </a:rPr>
                          <m:t>𝐹𝐵</m:t>
                        </m:r>
                      </m:sub>
                    </m:sSub>
                    <m:r>
                      <a:rPr lang="en-US" altLang="ja-JP" sz="2400" i="1">
                        <a:latin typeface="Cambria Math" panose="02040503050406030204" pitchFamily="18" charset="0"/>
                        <a:ea typeface="Cambria Math" panose="02040503050406030204" pitchFamily="18" charset="0"/>
                      </a:rPr>
                      <m:t>=</m:t>
                    </m:r>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𝐼</m:t>
                        </m:r>
                      </m:e>
                    </m:acc>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𝑌</m:t>
                        </m:r>
                      </m:e>
                    </m:d>
                    <m:r>
                      <a:rPr lang="en-US" altLang="ja-JP" sz="2400" b="0" i="1" smtClean="0">
                        <a:latin typeface="Cambria Math" panose="02040503050406030204" pitchFamily="18" charset="0"/>
                        <a:ea typeface="Cambria Math" panose="02040503050406030204" pitchFamily="18" charset="0"/>
                      </a:rPr>
                      <m:t>.</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For each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we define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𝐶</m:t>
                        </m:r>
                      </m:e>
                      <m:sub>
                        <m:r>
                          <a:rPr lang="en-US" altLang="ja-JP" sz="2400" b="0" i="1" smtClean="0">
                            <a:latin typeface="Cambria Math" panose="02040503050406030204" pitchFamily="18" charset="0"/>
                            <a:ea typeface="Cambria Math" panose="02040503050406030204" pitchFamily="18" charset="0"/>
                          </a:rPr>
                          <m:t>𝐹𝐵</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𝑛</m:t>
                        </m:r>
                      </m:sub>
                    </m:sSub>
                  </m:oMath>
                </a14:m>
                <a:r>
                  <a:rPr lang="en-US" altLang="ja-JP" sz="2400" dirty="0">
                    <a:latin typeface="Cambria Math" panose="02040503050406030204" pitchFamily="18" charset="0"/>
                    <a:ea typeface="Cambria Math" panose="02040503050406030204" pitchFamily="18" charset="0"/>
                  </a:rPr>
                  <a:t> by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𝐶</m:t>
                        </m:r>
                      </m:e>
                      <m:sub>
                        <m:r>
                          <a:rPr lang="en-US" altLang="ja-JP" sz="2400" i="1">
                            <a:latin typeface="Cambria Math" panose="02040503050406030204" pitchFamily="18" charset="0"/>
                            <a:ea typeface="Cambria Math" panose="02040503050406030204" pitchFamily="18" charset="0"/>
                          </a:rPr>
                          <m:t>𝐹𝐵</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m:t>
                    </m:r>
                    <m:func>
                      <m:funcPr>
                        <m:ctrlPr>
                          <a:rPr lang="en-US" altLang="ja-JP" sz="2400" i="1">
                            <a:latin typeface="Cambria Math" panose="02040503050406030204" pitchFamily="18" charset="0"/>
                            <a:ea typeface="Cambria Math" panose="02040503050406030204" pitchFamily="18" charset="0"/>
                          </a:rPr>
                        </m:ctrlPr>
                      </m:funcPr>
                      <m:fName>
                        <m:r>
                          <m:rPr>
                            <m:sty m:val="p"/>
                          </m:rPr>
                          <a:rPr lang="en-US" altLang="ja-JP" sz="2400">
                            <a:latin typeface="Cambria Math" panose="02040503050406030204" pitchFamily="18" charset="0"/>
                            <a:ea typeface="Cambria Math" panose="02040503050406030204" pitchFamily="18" charset="0"/>
                          </a:rPr>
                          <m:t>sup</m:t>
                        </m:r>
                      </m:fName>
                      <m:e>
                        <m:d>
                          <m:dPr>
                            <m:begChr m:val="{"/>
                            <m:endChr m:val="}"/>
                            <m:ctrlPr>
                              <a:rPr lang="en-US" altLang="ja-JP" sz="2400" i="1">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𝐼</m:t>
                            </m:r>
                            <m:d>
                              <m:dPr>
                                <m:ctrlPr>
                                  <a:rPr lang="en-US" altLang="ja-JP" sz="2400" i="1" smtClean="0">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sup>
                                </m:sSubSup>
                              </m:e>
                            </m:d>
                            <m:r>
                              <a:rPr lang="en-US" altLang="ja-JP" sz="2400" i="1">
                                <a:latin typeface="Cambria Math" panose="02040503050406030204" pitchFamily="18" charset="0"/>
                                <a:ea typeface="Cambria Math" panose="02040503050406030204" pitchFamily="18" charset="0"/>
                              </a:rPr>
                              <m:t>;</m:t>
                            </m:r>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𝑉</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𝑋</m:t>
                                </m:r>
                              </m:e>
                            </m:d>
                            <m:r>
                              <a:rPr lang="en-US" altLang="ja-JP" sz="2400" i="1">
                                <a:latin typeface="Cambria Math" panose="02040503050406030204" pitchFamily="18" charset="0"/>
                                <a:ea typeface="Cambria Math" panose="02040503050406030204" pitchFamily="18" charset="0"/>
                              </a:rPr>
                              <m:t>∈</m:t>
                            </m:r>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e>
                        </m:d>
                      </m:e>
                    </m:func>
                    <m:r>
                      <a:rPr lang="en-US" altLang="ja-JP" sz="2400" i="1">
                        <a:latin typeface="Cambria Math" panose="02040503050406030204" pitchFamily="18" charset="0"/>
                        <a:ea typeface="Cambria Math" panose="02040503050406030204" pitchFamily="18" charset="0"/>
                      </a:rPr>
                      <m:t>.</m:t>
                    </m:r>
                  </m:oMath>
                </a14:m>
                <a:endParaRPr lang="en-US" altLang="ja-JP" sz="2400" dirty="0">
                  <a:latin typeface="Cambria Math" panose="02040503050406030204" pitchFamily="18" charset="0"/>
                  <a:ea typeface="Cambria Math" panose="02040503050406030204" pitchFamily="18" charset="0"/>
                </a:endParaRPr>
              </a:p>
              <a:p>
                <a:pPr marL="0" indent="0">
                  <a:buNone/>
                </a:pPr>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We denote by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𝐶</m:t>
                            </m:r>
                          </m:e>
                        </m:acc>
                      </m:e>
                      <m:sub>
                        <m:r>
                          <a:rPr lang="en-US" altLang="ja-JP" sz="2400" b="0" i="1" smtClean="0">
                            <a:latin typeface="Cambria Math" panose="02040503050406030204" pitchFamily="18" charset="0"/>
                            <a:ea typeface="Cambria Math" panose="02040503050406030204" pitchFamily="18" charset="0"/>
                          </a:rPr>
                          <m:t>𝑁𝐹</m:t>
                        </m:r>
                      </m:sub>
                    </m:sSub>
                  </m:oMath>
                </a14:m>
                <a:r>
                  <a:rPr lang="en-US" altLang="ja-JP" sz="2400" dirty="0">
                    <a:latin typeface="Cambria Math" panose="02040503050406030204" pitchFamily="18" charset="0"/>
                    <a:ea typeface="Cambria Math" panose="02040503050406030204" pitchFamily="18" charset="0"/>
                  </a:rPr>
                  <a:t> the </a:t>
                </a:r>
                <a:r>
                  <a:rPr lang="en-US" altLang="ja-JP" sz="2400" dirty="0">
                    <a:solidFill>
                      <a:srgbClr val="FF0000"/>
                    </a:solidFill>
                    <a:latin typeface="Cambria Math" panose="02040503050406030204" pitchFamily="18" charset="0"/>
                    <a:ea typeface="Cambria Math" panose="02040503050406030204" pitchFamily="18" charset="0"/>
                  </a:rPr>
                  <a:t>capacity</a:t>
                </a:r>
                <a:r>
                  <a:rPr lang="en-US" altLang="ja-JP" sz="2400" dirty="0">
                    <a:latin typeface="Cambria Math" panose="02040503050406030204" pitchFamily="18" charset="0"/>
                    <a:ea typeface="Cambria Math" panose="02040503050406030204" pitchFamily="18" charset="0"/>
                  </a:rPr>
                  <a:t> of the GC </a:t>
                </a:r>
                <a:r>
                  <a:rPr lang="en-US" altLang="ja-JP" sz="2400" dirty="0">
                    <a:solidFill>
                      <a:srgbClr val="FF0000"/>
                    </a:solidFill>
                    <a:latin typeface="Cambria Math" panose="02040503050406030204" pitchFamily="18" charset="0"/>
                    <a:ea typeface="Cambria Math" panose="02040503050406030204" pitchFamily="18" charset="0"/>
                  </a:rPr>
                  <a:t>without feedback</a:t>
                </a:r>
                <a:r>
                  <a:rPr lang="en-US" altLang="ja-JP" sz="2400" dirty="0">
                    <a:latin typeface="Cambria Math" panose="02040503050406030204" pitchFamily="18" charset="0"/>
                    <a:ea typeface="Cambria Math" panose="02040503050406030204" pitchFamily="18" charset="0"/>
                  </a:rPr>
                  <a:t>.</a:t>
                </a:r>
                <a:br>
                  <a:rPr lang="en-US" altLang="ja-JP" sz="2400" dirty="0">
                    <a:latin typeface="Cambria Math" panose="02040503050406030204" pitchFamily="18" charset="0"/>
                    <a:ea typeface="Cambria Math" panose="02040503050406030204" pitchFamily="18" charset="0"/>
                  </a:rPr>
                </a:br>
                <a:endParaRPr kumimoji="1" lang="en-US" altLang="ja-JP" sz="2200" dirty="0">
                  <a:latin typeface="Lucida Calligraphy" panose="03010101010101010101" pitchFamily="66" charset="0"/>
                </a:endParaRPr>
              </a:p>
              <a:p>
                <a:endParaRPr lang="en-US" altLang="ja-JP" sz="2200" dirty="0">
                  <a:latin typeface="Lucida Calligraphy" panose="03010101010101010101" pitchFamily="66" charset="0"/>
                </a:endParaRPr>
              </a:p>
              <a:p>
                <a:endParaRPr kumimoji="1" lang="ja-JP" altLang="en-US" sz="2200" dirty="0">
                  <a:latin typeface="Berlin Sans FB" panose="020E0602020502020306" pitchFamily="34" charset="0"/>
                </a:endParaRPr>
              </a:p>
            </p:txBody>
          </p:sp>
        </mc:Choice>
        <mc:Fallback xmlns="">
          <p:sp>
            <p:nvSpPr>
              <p:cNvPr id="3" name="コンテンツ プレースホルダー 2">
                <a:extLst>
                  <a:ext uri="{FF2B5EF4-FFF2-40B4-BE49-F238E27FC236}">
                    <a16:creationId xmlns:a16="http://schemas.microsoft.com/office/drawing/2014/main" id="{CBE1CAD7-A27E-4730-ABCA-50B99E348F15}"/>
                  </a:ext>
                </a:extLst>
              </p:cNvPr>
              <p:cNvSpPr>
                <a:spLocks noGrp="1" noRot="1" noChangeAspect="1" noMove="1" noResize="1" noEditPoints="1" noAdjustHandles="1" noChangeArrowheads="1" noChangeShapeType="1" noTextEdit="1"/>
              </p:cNvSpPr>
              <p:nvPr>
                <p:ph idx="1"/>
              </p:nvPr>
            </p:nvSpPr>
            <p:spPr>
              <a:xfrm>
                <a:off x="628650" y="1412776"/>
                <a:ext cx="7920000" cy="5220000"/>
              </a:xfrm>
              <a:blipFill>
                <a:blip r:embed="rId3"/>
                <a:stretch>
                  <a:fillRect l="-1155" t="-1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9327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99B692-82B8-4F6F-9250-8EB317E25BFF}"/>
              </a:ext>
            </a:extLst>
          </p:cNvPr>
          <p:cNvSpPr>
            <a:spLocks noGrp="1"/>
          </p:cNvSpPr>
          <p:nvPr>
            <p:ph type="title"/>
          </p:nvPr>
        </p:nvSpPr>
        <p:spPr>
          <a:xfrm>
            <a:off x="628650" y="404744"/>
            <a:ext cx="7920000" cy="576000"/>
          </a:xfrm>
          <a:ln>
            <a:solidFill>
              <a:srgbClr val="0070C0"/>
            </a:solidFill>
          </a:ln>
        </p:spPr>
        <p:txBody>
          <a:bodyPr>
            <a:normAutofit/>
          </a:bodyPr>
          <a:lstStyle/>
          <a:p>
            <a:r>
              <a:rPr kumimoji="1" lang="en-US" altLang="ja-JP" sz="2800" b="1" dirty="0">
                <a:solidFill>
                  <a:srgbClr val="00B050"/>
                </a:solidFill>
                <a:latin typeface="Cambria Math" panose="02040503050406030204" pitchFamily="18" charset="0"/>
                <a:ea typeface="Cambria Math" panose="02040503050406030204" pitchFamily="18" charset="0"/>
              </a:rPr>
              <a:t>Classes of acceptable schemes</a:t>
            </a:r>
            <a:endParaRPr kumimoji="1" lang="ja-JP" altLang="en-US" sz="2800" b="1" dirty="0">
              <a:solidFill>
                <a:srgbClr val="00B050"/>
              </a:solidFill>
              <a:latin typeface="Cambria Math" panose="02040503050406030204" pitchFamily="18" charset="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36A575F-01E2-482D-A2CE-67368E5CA1E5}"/>
                  </a:ext>
                </a:extLst>
              </p:cNvPr>
              <p:cNvSpPr>
                <a:spLocks noGrp="1"/>
              </p:cNvSpPr>
              <p:nvPr>
                <p:ph idx="1"/>
              </p:nvPr>
            </p:nvSpPr>
            <p:spPr>
              <a:xfrm>
                <a:off x="628650" y="1233336"/>
                <a:ext cx="8208000" cy="5220000"/>
              </a:xfrm>
            </p:spPr>
            <p:txBody>
              <a:bodyPr>
                <a:normAutofit lnSpcReduction="10000"/>
              </a:bodyPr>
              <a:lstStyle/>
              <a:p>
                <a:pPr marL="0" indent="0">
                  <a:buNone/>
                </a:pPr>
                <a:r>
                  <a:rPr lang="en-US" altLang="ja-JP" sz="2400" dirty="0">
                    <a:latin typeface="Cambria Math" panose="02040503050406030204" pitchFamily="18" charset="0"/>
                    <a:ea typeface="Cambria Math" panose="02040503050406030204" pitchFamily="18" charset="0"/>
                  </a:rPr>
                  <a:t>We consider the following conditions; </a:t>
                </a:r>
              </a:p>
              <a:p>
                <a:pPr marL="0" indent="0">
                  <a:buNone/>
                </a:pPr>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(1)</a:t>
                </a: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𝑉</m:t>
                            </m:r>
                          </m:e>
                          <m:sub>
                            <m:r>
                              <a:rPr lang="en-US" altLang="ja-JP" sz="2400" b="0" i="1" smtClean="0">
                                <a:latin typeface="Cambria Math" panose="02040503050406030204" pitchFamily="18" charset="0"/>
                                <a:ea typeface="Cambria Math" panose="02040503050406030204" pitchFamily="18" charset="0"/>
                              </a:rPr>
                              <m:t>𝑛</m:t>
                            </m:r>
                          </m:sub>
                        </m:sSub>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Gaussian and independent of </a:t>
                </a:r>
                <a14:m>
                  <m:oMath xmlns:m="http://schemas.openxmlformats.org/officeDocument/2006/math">
                    <m:sSubSup>
                      <m:sSubSupPr>
                        <m:ctrlPr>
                          <a:rPr lang="en-US" altLang="ja-JP" sz="240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1</m:t>
                        </m:r>
                      </m:sub>
                      <m:sup>
                        <m:r>
                          <a:rPr lang="en-US" altLang="ja-JP" sz="2400" i="1" smtClean="0">
                            <a:latin typeface="Cambria Math" panose="02040503050406030204" pitchFamily="18" charset="0"/>
                            <a:ea typeface="Cambria Math" panose="02040503050406030204" pitchFamily="18" charset="0"/>
                          </a:rPr>
                          <m:t>∞</m:t>
                        </m:r>
                      </m:sup>
                    </m:sSubSup>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solidFill>
                      <a:srgbClr val="FF0000"/>
                    </a:solidFill>
                    <a:latin typeface="Cambria Math" panose="02040503050406030204" pitchFamily="18" charset="0"/>
                    <a:ea typeface="Cambria Math" panose="02040503050406030204" pitchFamily="18" charset="0"/>
                  </a:rPr>
                  <a:t>(2)</a:t>
                </a: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i="1">
                        <a:latin typeface="Cambria Math" panose="02040503050406030204" pitchFamily="18" charset="0"/>
                        <a:ea typeface="Cambria Math" panose="02040503050406030204" pitchFamily="18" charset="0"/>
                      </a:rPr>
                      <m:t>𝑉</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𝑉</m:t>
                            </m:r>
                          </m:e>
                          <m:sub>
                            <m:r>
                              <a:rPr lang="en-US" altLang="ja-JP" sz="2400" i="1">
                                <a:latin typeface="Cambria Math" panose="02040503050406030204" pitchFamily="18" charset="0"/>
                                <a:ea typeface="Cambria Math" panose="02040503050406030204" pitchFamily="18" charset="0"/>
                              </a:rPr>
                              <m:t>𝑛</m:t>
                            </m:r>
                          </m:sub>
                        </m:sSub>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stationary Gaussian and independent of </a:t>
                </a:r>
                <a14:m>
                  <m:oMath xmlns:m="http://schemas.openxmlformats.org/officeDocument/2006/math">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𝑍</m:t>
                        </m:r>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m:t>
                        </m:r>
                      </m:sup>
                    </m:sSubSup>
                    <m:r>
                      <a:rPr lang="en-US" altLang="ja-JP" sz="2400" b="0" i="1" smtClean="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(3)</a:t>
                </a: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i="1" smtClean="0">
                        <a:latin typeface="Cambria Math" panose="02040503050406030204" pitchFamily="18" charset="0"/>
                        <a:ea typeface="Cambria Math" panose="02040503050406030204" pitchFamily="18" charset="0"/>
                      </a:rPr>
                      <m:t>∈</m:t>
                    </m:r>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L</m:t>
                    </m:r>
                    <m:d>
                      <m:dPr>
                        <m:ctrlPr>
                          <a:rPr lang="en-US" altLang="ja-JP" sz="2400" b="0" i="1" smtClean="0">
                            <a:latin typeface="Cambria Math" panose="02040503050406030204" pitchFamily="18" charset="0"/>
                            <a:ea typeface="Cambria Math" panose="02040503050406030204" pitchFamily="18" charset="0"/>
                          </a:rPr>
                        </m:ctrlPr>
                      </m:dPr>
                      <m:e>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𝑉</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sup>
                        </m:sSubSup>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p>
                        </m:sSubSup>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solidFill>
                      <a:srgbClr val="FF0000"/>
                    </a:solidFill>
                    <a:latin typeface="Cambria Math" panose="02040503050406030204" pitchFamily="18" charset="0"/>
                    <a:ea typeface="Cambria Math" panose="02040503050406030204" pitchFamily="18" charset="0"/>
                  </a:rPr>
                  <a:t>(4)</a:t>
                </a: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𝑉</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m:t>
                    </m:r>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L</m:t>
                    </m:r>
                    <m:d>
                      <m:dPr>
                        <m:ctrlPr>
                          <a:rPr lang="en-US" altLang="ja-JP" sz="2400" i="1">
                            <a:latin typeface="Cambria Math" panose="02040503050406030204" pitchFamily="18" charset="0"/>
                            <a:ea typeface="Cambria Math" panose="02040503050406030204" pitchFamily="18" charset="0"/>
                          </a:rPr>
                        </m:ctrlPr>
                      </m:dPr>
                      <m:e>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𝑍</m:t>
                            </m:r>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−1</m:t>
                            </m:r>
                          </m:sup>
                        </m:sSubSup>
                      </m:e>
                    </m:d>
                    <m:r>
                      <a:rPr lang="en-US" altLang="ja-JP" sz="2400" i="1">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(5)</a:t>
                </a: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p>
                        </m:sSubSup>
                      </m:e>
                    </m:d>
                    <m:r>
                      <a:rPr lang="en-US" altLang="ja-JP" sz="2400" b="0" i="1" smtClean="0">
                        <a:latin typeface="Cambria Math" panose="02040503050406030204" pitchFamily="18" charset="0"/>
                        <a:ea typeface="Cambria Math" panose="02040503050406030204" pitchFamily="18" charset="0"/>
                      </a:rPr>
                      <m:t>=0</m:t>
                    </m:r>
                  </m:oMath>
                </a14:m>
                <a:r>
                  <a:rPr lang="en-US" altLang="ja-JP" sz="2400" dirty="0">
                    <a:latin typeface="Cambria Math" panose="02040503050406030204" pitchFamily="18" charset="0"/>
                    <a:ea typeface="Cambria Math" panose="02040503050406030204" pitchFamily="18" charset="0"/>
                  </a:rPr>
                  <a:t> and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1</m:t>
                            </m:r>
                          </m:sub>
                        </m:sSub>
                      </m:e>
                    </m:d>
                    <m:r>
                      <a:rPr lang="en-US" altLang="ja-JP" sz="2400" b="0" i="1" smtClean="0">
                        <a:latin typeface="Cambria Math" panose="02040503050406030204" pitchFamily="18" charset="0"/>
                        <a:ea typeface="Cambria Math" panose="02040503050406030204" pitchFamily="18" charset="0"/>
                      </a:rPr>
                      <m:t>=0,</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L</m:t>
                    </m:r>
                    <m:d>
                      <m:dPr>
                        <m:ctrlPr>
                          <a:rPr lang="en-US" altLang="ja-JP" sz="2400" i="1">
                            <a:latin typeface="Cambria Math" panose="02040503050406030204" pitchFamily="18" charset="0"/>
                            <a:ea typeface="Cambria Math" panose="02040503050406030204" pitchFamily="18" charset="0"/>
                          </a:rPr>
                        </m:ctrlPr>
                      </m:dPr>
                      <m:e>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𝑉</m:t>
                            </m:r>
                          </m:e>
                          <m:sub>
                            <m:r>
                              <a:rPr lang="en-US" altLang="ja-JP" sz="2400" i="1">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𝑗</m:t>
                            </m:r>
                          </m:sup>
                        </m:sSubSup>
                        <m:r>
                          <a:rPr lang="en-US" altLang="ja-JP" sz="2400" i="1">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𝑘</m:t>
                            </m:r>
                          </m:sup>
                        </m:sSubSup>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denotes the linear space spanned by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𝑉</m:t>
                        </m:r>
                      </m:e>
                      <m:sub>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𝑉</m:t>
                        </m:r>
                      </m:e>
                      <m:sub>
                        <m:r>
                          <a:rPr lang="en-US" altLang="ja-JP" sz="2400" b="0" i="1" smtClean="0">
                            <a:latin typeface="Cambria Math" panose="02040503050406030204" pitchFamily="18" charset="0"/>
                            <a:ea typeface="Cambria Math" panose="02040503050406030204" pitchFamily="18" charset="0"/>
                          </a:rPr>
                          <m:t>𝑗</m:t>
                        </m:r>
                      </m:sub>
                    </m:sSub>
                  </m:oMath>
                </a14:m>
                <a:r>
                  <a:rPr lang="en-US" altLang="ja-JP" sz="2400"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𝑘</m:t>
                        </m:r>
                      </m:sub>
                    </m:sSub>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We define subclasses </a:t>
                </a:r>
                <a14:m>
                  <m:oMath xmlns:m="http://schemas.openxmlformats.org/officeDocument/2006/math">
                    <m:sSub>
                      <m:sSubPr>
                        <m:ctrlPr>
                          <a:rPr lang="en-US" altLang="ja-JP" sz="2400" i="1">
                            <a:latin typeface="Cambria Math" panose="02040503050406030204" pitchFamily="18" charset="0"/>
                            <a:ea typeface="HG明朝E" panose="02020909000000000000" pitchFamily="17" charset="-128"/>
                            <a:cs typeface="Leelawadee" panose="020B0502040204020203" pitchFamily="34" charset="-34"/>
                          </a:rPr>
                        </m:ctrlPr>
                      </m:sSubPr>
                      <m:e>
                        <m:r>
                          <a:rPr lang="en-US" altLang="ja-JP" sz="2400" i="1">
                            <a:latin typeface="Cambria Math" panose="02040503050406030204" pitchFamily="18" charset="0"/>
                            <a:ea typeface="HG明朝E" panose="02020909000000000000" pitchFamily="17" charset="-128"/>
                            <a:cs typeface="Leelawadee" panose="020B0502040204020203" pitchFamily="34" charset="-34"/>
                          </a:rPr>
                          <m:t> </m:t>
                        </m:r>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e>
                      <m:sub>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𝑔</m:t>
                        </m:r>
                      </m:sub>
                    </m:sSub>
                    <m:r>
                      <a:rPr lang="en-US" altLang="ja-JP" sz="2400" i="1">
                        <a:latin typeface="Cambria Math" panose="02040503050406030204" pitchFamily="18" charset="0"/>
                        <a:ea typeface="HG明朝E" panose="02020909000000000000" pitchFamily="17" charset="-128"/>
                        <a:cs typeface="Leelawadee" panose="020B0502040204020203" pitchFamily="34" charset="-34"/>
                      </a:rPr>
                      <m:t> </m:t>
                    </m:r>
                  </m:oMath>
                </a14:m>
                <a:r>
                  <a:rPr lang="en-US" altLang="ja-JP" sz="2400" dirty="0">
                    <a:latin typeface="Cambria Math" panose="02040503050406030204" pitchFamily="18" charset="0"/>
                    <a:ea typeface="Cambria Math" panose="02040503050406030204" pitchFamily="18" charset="0"/>
                  </a:rPr>
                  <a:t>and </a:t>
                </a:r>
                <a14:m>
                  <m:oMath xmlns:m="http://schemas.openxmlformats.org/officeDocument/2006/math">
                    <m:sSub>
                      <m:sSubPr>
                        <m:ctrlPr>
                          <a:rPr lang="en-US" altLang="ja-JP" sz="2400" i="1">
                            <a:latin typeface="Cambria Math" panose="02040503050406030204" pitchFamily="18" charset="0"/>
                            <a:ea typeface="HG明朝E" panose="02020909000000000000" pitchFamily="17" charset="-128"/>
                            <a:cs typeface="Leelawadee" panose="020B0502040204020203" pitchFamily="34" charset="-34"/>
                          </a:rPr>
                        </m:ctrlPr>
                      </m:sSubPr>
                      <m:e>
                        <m:r>
                          <a:rPr lang="en-US" altLang="ja-JP" sz="2400" i="1">
                            <a:latin typeface="Cambria Math" panose="02040503050406030204" pitchFamily="18" charset="0"/>
                            <a:ea typeface="HG明朝E" panose="02020909000000000000" pitchFamily="17" charset="-128"/>
                            <a:cs typeface="Leelawadee" panose="020B0502040204020203" pitchFamily="34" charset="-34"/>
                          </a:rPr>
                          <m:t> </m:t>
                        </m:r>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e>
                      <m:sub>
                        <m:r>
                          <a:rPr lang="en-US" altLang="ja-JP" sz="2400" i="1">
                            <a:latin typeface="Cambria Math" panose="02040503050406030204" pitchFamily="18" charset="0"/>
                            <a:ea typeface="HG明朝E" panose="02020909000000000000" pitchFamily="17" charset="-128"/>
                            <a:cs typeface="Leelawadee" panose="020B0502040204020203" pitchFamily="34" charset="-34"/>
                          </a:rPr>
                          <m:t>𝑠</m:t>
                        </m:r>
                      </m:sub>
                    </m:sSub>
                    <m:r>
                      <a:rPr lang="en-US" altLang="ja-JP" sz="2400" i="1">
                        <a:latin typeface="Cambria Math" panose="02040503050406030204" pitchFamily="18" charset="0"/>
                        <a:ea typeface="HG明朝E" panose="02020909000000000000" pitchFamily="17" charset="-128"/>
                        <a:cs typeface="Leelawadee" panose="020B0502040204020203" pitchFamily="34" charset="-34"/>
                      </a:rPr>
                      <m:t> </m:t>
                    </m:r>
                  </m:oMath>
                </a14:m>
                <a:r>
                  <a:rPr lang="en-US" altLang="ja-JP" sz="2400" dirty="0">
                    <a:latin typeface="Cambria Math" panose="02040503050406030204" pitchFamily="18" charset="0"/>
                    <a:ea typeface="Cambria Math" panose="02040503050406030204" pitchFamily="18" charset="0"/>
                  </a:rPr>
                  <a:t>of </a:t>
                </a:r>
                <a:r>
                  <a:rPr lang="en-US" altLang="ja-JP" sz="2400" dirty="0">
                    <a:latin typeface="Lucida Calligraphy" panose="03010101010101010101" pitchFamily="66" charset="0"/>
                    <a:ea typeface="HG明朝E" panose="02020909000000000000" pitchFamily="17" charset="-128"/>
                    <a:cs typeface="Leelawadee" panose="020B0502040204020203" pitchFamily="34" charset="-34"/>
                  </a:rPr>
                  <a:t>A </a:t>
                </a:r>
                <a:r>
                  <a:rPr lang="en-US" altLang="ja-JP" sz="2400" dirty="0">
                    <a:latin typeface="Cambria Math" panose="02040503050406030204" pitchFamily="18" charset="0"/>
                    <a:ea typeface="Cambria Math" panose="02040503050406030204" pitchFamily="18" charset="0"/>
                  </a:rPr>
                  <a:t>by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HG明朝E" panose="02020909000000000000" pitchFamily="17" charset="-128"/>
                            <a:cs typeface="Leelawadee" panose="020B0502040204020203" pitchFamily="34" charset="-34"/>
                          </a:rPr>
                        </m:ctrlPr>
                      </m:sSubPr>
                      <m:e>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 </m:t>
                        </m:r>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e>
                      <m:sub>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𝑔</m:t>
                        </m:r>
                      </m:sub>
                    </m:sSub>
                    <m:r>
                      <a:rPr lang="en-US" altLang="ja-JP" sz="2400" i="1">
                        <a:latin typeface="Cambria Math" panose="02040503050406030204" pitchFamily="18" charset="0"/>
                        <a:ea typeface="HG明朝E" panose="02020909000000000000" pitchFamily="17" charset="-128"/>
                        <a:cs typeface="Leelawadee" panose="020B0502040204020203" pitchFamily="34" charset="-34"/>
                      </a:rPr>
                      <m:t> </m:t>
                    </m:r>
                    <m:r>
                      <a:rPr lang="en-US" altLang="ja-JP" sz="2400" b="0" i="1" smtClean="0">
                        <a:latin typeface="Cambria Math" panose="02040503050406030204" pitchFamily="18" charset="0"/>
                        <a:ea typeface="Cambria Math" panose="02040503050406030204" pitchFamily="18" charset="0"/>
                      </a:rPr>
                      <m:t>=</m:t>
                    </m:r>
                    <m:d>
                      <m:dPr>
                        <m:begChr m:val="{"/>
                        <m:endChr m:val="}"/>
                        <m:ctrlPr>
                          <a:rPr lang="en-US" altLang="ja-JP" sz="2400" b="0" i="1" smtClean="0">
                            <a:latin typeface="Cambria Math" panose="02040503050406030204" pitchFamily="18" charset="0"/>
                            <a:ea typeface="Cambria Math" panose="02040503050406030204" pitchFamily="18" charset="0"/>
                          </a:rPr>
                        </m:ctrlPr>
                      </m:dPr>
                      <m:e>
                        <m:d>
                          <m:dPr>
                            <m:ctrlPr>
                              <a:rPr lang="en-US" altLang="ja-JP" sz="2400" b="0" i="1" smtClean="0">
                                <a:latin typeface="Cambria Math" panose="02040503050406030204" pitchFamily="18" charset="0"/>
                                <a:ea typeface="Cambria Math" panose="02040503050406030204" pitchFamily="18" charset="0"/>
                              </a:rPr>
                            </m:ctrlPr>
                          </m:dPr>
                          <m:e>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𝑋</m:t>
                                </m:r>
                              </m:e>
                            </m:d>
                          </m:e>
                        </m:d>
                        <m:r>
                          <a:rPr lang="en-US" altLang="ja-JP" sz="2400" b="0" i="1" smtClean="0">
                            <a:latin typeface="Cambria Math" panose="02040503050406030204" pitchFamily="18" charset="0"/>
                            <a:ea typeface="Cambria Math" panose="02040503050406030204" pitchFamily="18" charset="0"/>
                          </a:rPr>
                          <m:t>∈</m:t>
                        </m:r>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r>
                          <a:rPr lang="en-US" altLang="ja-JP" sz="2400" b="0" i="1" smtClean="0">
                            <a:latin typeface="Cambria Math" panose="02040503050406030204" pitchFamily="18" charset="0"/>
                            <a:ea typeface="Cambria Math" panose="02040503050406030204" pitchFamily="18" charset="0"/>
                          </a:rPr>
                          <m:t>;</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𝑋</m:t>
                            </m:r>
                          </m:e>
                        </m:d>
                        <m:r>
                          <a:rPr lang="en-US" altLang="ja-JP" sz="2400" b="0" i="1" smtClean="0">
                            <a:latin typeface="Cambria Math" panose="02040503050406030204" pitchFamily="18" charset="0"/>
                            <a:ea typeface="Cambria Math" panose="02040503050406030204" pitchFamily="18" charset="0"/>
                          </a:rPr>
                          <m:t> </m:t>
                        </m:r>
                        <m:r>
                          <m:rPr>
                            <m:sty m:val="p"/>
                          </m:rPr>
                          <a:rPr lang="en-US" altLang="ja-JP" sz="2400" b="0" i="0" smtClean="0">
                            <a:latin typeface="Cambria Math" panose="02040503050406030204" pitchFamily="18" charset="0"/>
                            <a:ea typeface="Cambria Math" panose="02040503050406030204" pitchFamily="18" charset="0"/>
                          </a:rPr>
                          <m:t>satisfies</m:t>
                        </m:r>
                        <m:r>
                          <a:rPr lang="en-US" altLang="ja-JP" sz="2400" b="0" i="1" smtClean="0">
                            <a:latin typeface="Cambria Math" panose="02040503050406030204" pitchFamily="18" charset="0"/>
                            <a:ea typeface="Cambria Math" panose="02040503050406030204" pitchFamily="18" charset="0"/>
                          </a:rPr>
                          <m:t> </m:t>
                        </m:r>
                        <m:d>
                          <m:dPr>
                            <m:ctrlPr>
                              <a:rPr lang="en-US" altLang="ja-JP" sz="2400" b="0" i="1" smtClean="0">
                                <a:solidFill>
                                  <a:srgbClr val="0070C0"/>
                                </a:solidFill>
                                <a:latin typeface="Cambria Math" panose="02040503050406030204" pitchFamily="18" charset="0"/>
                                <a:ea typeface="Cambria Math" panose="02040503050406030204" pitchFamily="18" charset="0"/>
                              </a:rPr>
                            </m:ctrlPr>
                          </m:dPr>
                          <m:e>
                            <m:r>
                              <a:rPr lang="en-US" altLang="ja-JP" sz="2400" b="0" i="1" smtClean="0">
                                <a:solidFill>
                                  <a:srgbClr val="0070C0"/>
                                </a:solidFill>
                                <a:latin typeface="Cambria Math" panose="02040503050406030204" pitchFamily="18" charset="0"/>
                                <a:ea typeface="Cambria Math" panose="02040503050406030204" pitchFamily="18" charset="0"/>
                              </a:rPr>
                              <m:t>1</m:t>
                            </m:r>
                          </m:e>
                        </m:d>
                        <m:r>
                          <a:rPr lang="en-US" altLang="ja-JP" sz="2400" b="0" i="1" smtClean="0">
                            <a:solidFill>
                              <a:srgbClr val="0070C0"/>
                            </a:solidFill>
                            <a:latin typeface="Cambria Math" panose="02040503050406030204" pitchFamily="18" charset="0"/>
                            <a:ea typeface="Cambria Math" panose="02040503050406030204" pitchFamily="18" charset="0"/>
                          </a:rPr>
                          <m:t>, (3), (5)</m:t>
                        </m:r>
                      </m:e>
                    </m:d>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HG明朝E" panose="02020909000000000000" pitchFamily="17" charset="-128"/>
                            <a:cs typeface="Leelawadee" panose="020B0502040204020203" pitchFamily="34" charset="-34"/>
                          </a:rPr>
                        </m:ctrlPr>
                      </m:sSubPr>
                      <m:e>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 </m:t>
                        </m:r>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e>
                      <m:sub>
                        <m:r>
                          <a:rPr lang="en-US" altLang="ja-JP" sz="2400" i="1">
                            <a:latin typeface="Cambria Math" panose="02040503050406030204" pitchFamily="18" charset="0"/>
                            <a:ea typeface="HG明朝E" panose="02020909000000000000" pitchFamily="17" charset="-128"/>
                            <a:cs typeface="Leelawadee" panose="020B0502040204020203" pitchFamily="34" charset="-34"/>
                          </a:rPr>
                          <m:t>𝑠</m:t>
                        </m:r>
                      </m:sub>
                    </m:sSub>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d>
                          <m:dPr>
                            <m:ctrlPr>
                              <a:rPr lang="en-US" altLang="ja-JP" sz="2400" i="1">
                                <a:latin typeface="Cambria Math" panose="02040503050406030204" pitchFamily="18" charset="0"/>
                                <a:ea typeface="Cambria Math" panose="02040503050406030204" pitchFamily="18" charset="0"/>
                              </a:rPr>
                            </m:ctrlPr>
                          </m:dPr>
                          <m:e>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𝑉</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𝑋</m:t>
                                </m:r>
                              </m:e>
                            </m:d>
                          </m:e>
                        </m:d>
                        <m:r>
                          <a:rPr lang="en-US" altLang="ja-JP" sz="2400" i="1">
                            <a:latin typeface="Cambria Math" panose="02040503050406030204" pitchFamily="18" charset="0"/>
                            <a:ea typeface="Cambria Math" panose="02040503050406030204" pitchFamily="18" charset="0"/>
                          </a:rPr>
                          <m:t>∈</m:t>
                        </m:r>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r>
                          <a:rPr lang="en-US" altLang="ja-JP" sz="2400" i="1">
                            <a:latin typeface="Cambria Math" panose="02040503050406030204" pitchFamily="18" charset="0"/>
                            <a:ea typeface="Cambria Math" panose="02040503050406030204" pitchFamily="18" charset="0"/>
                          </a:rPr>
                          <m:t>;</m:t>
                        </m:r>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𝑉</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𝑋</m:t>
                            </m:r>
                          </m:e>
                        </m:d>
                        <m:r>
                          <a:rPr lang="en-US" altLang="ja-JP" sz="2400" i="1">
                            <a:latin typeface="Cambria Math" panose="02040503050406030204" pitchFamily="18" charset="0"/>
                            <a:ea typeface="Cambria Math" panose="02040503050406030204" pitchFamily="18" charset="0"/>
                          </a:rPr>
                          <m:t> </m:t>
                        </m:r>
                        <m:r>
                          <m:rPr>
                            <m:sty m:val="p"/>
                          </m:rPr>
                          <a:rPr lang="en-US" altLang="ja-JP" sz="2400">
                            <a:latin typeface="Cambria Math" panose="02040503050406030204" pitchFamily="18" charset="0"/>
                            <a:ea typeface="Cambria Math" panose="02040503050406030204" pitchFamily="18" charset="0"/>
                          </a:rPr>
                          <m:t>satisfies</m:t>
                        </m:r>
                        <m:r>
                          <a:rPr lang="en-US" altLang="ja-JP" sz="2400" i="1">
                            <a:latin typeface="Cambria Math" panose="02040503050406030204" pitchFamily="18" charset="0"/>
                            <a:ea typeface="Cambria Math" panose="02040503050406030204" pitchFamily="18" charset="0"/>
                          </a:rPr>
                          <m:t> </m:t>
                        </m:r>
                        <m:d>
                          <m:dPr>
                            <m:ctrlPr>
                              <a:rPr lang="en-US" altLang="ja-JP" sz="2400" i="1" smtClean="0">
                                <a:solidFill>
                                  <a:srgbClr val="FF0000"/>
                                </a:solidFill>
                                <a:latin typeface="Cambria Math" panose="02040503050406030204" pitchFamily="18" charset="0"/>
                                <a:ea typeface="Cambria Math" panose="02040503050406030204" pitchFamily="18" charset="0"/>
                              </a:rPr>
                            </m:ctrlPr>
                          </m:dPr>
                          <m:e>
                            <m:r>
                              <a:rPr lang="en-US" altLang="ja-JP" sz="2400" b="0" i="1" smtClean="0">
                                <a:solidFill>
                                  <a:srgbClr val="FF0000"/>
                                </a:solidFill>
                                <a:latin typeface="Cambria Math" panose="02040503050406030204" pitchFamily="18" charset="0"/>
                                <a:ea typeface="Cambria Math" panose="02040503050406030204" pitchFamily="18" charset="0"/>
                              </a:rPr>
                              <m:t>2</m:t>
                            </m:r>
                          </m:e>
                        </m:d>
                        <m:r>
                          <a:rPr lang="en-US" altLang="ja-JP" sz="2400" i="1">
                            <a:solidFill>
                              <a:srgbClr val="FF0000"/>
                            </a:solidFill>
                            <a:latin typeface="Cambria Math" panose="02040503050406030204" pitchFamily="18" charset="0"/>
                            <a:ea typeface="Cambria Math" panose="02040503050406030204" pitchFamily="18" charset="0"/>
                          </a:rPr>
                          <m:t>, (</m:t>
                        </m:r>
                        <m:r>
                          <a:rPr lang="en-US" altLang="ja-JP" sz="2400" b="0" i="1" smtClean="0">
                            <a:solidFill>
                              <a:srgbClr val="FF0000"/>
                            </a:solidFill>
                            <a:latin typeface="Cambria Math" panose="02040503050406030204" pitchFamily="18" charset="0"/>
                            <a:ea typeface="Cambria Math" panose="02040503050406030204" pitchFamily="18" charset="0"/>
                          </a:rPr>
                          <m:t>4</m:t>
                        </m:r>
                        <m:r>
                          <a:rPr lang="en-US" altLang="ja-JP" sz="2400" i="1">
                            <a:solidFill>
                              <a:srgbClr val="FF0000"/>
                            </a:solidFill>
                            <a:latin typeface="Cambria Math" panose="02040503050406030204" pitchFamily="18" charset="0"/>
                            <a:ea typeface="Cambria Math" panose="02040503050406030204" pitchFamily="18" charset="0"/>
                          </a:rPr>
                          <m:t>)</m:t>
                        </m:r>
                      </m:e>
                    </m:d>
                  </m:oMath>
                </a14:m>
                <a:endParaRPr lang="en-US" altLang="ja-JP" sz="2400" dirty="0">
                  <a:latin typeface="Cambria Math" panose="02040503050406030204" pitchFamily="18" charset="0"/>
                  <a:ea typeface="Cambria Math" panose="02040503050406030204" pitchFamily="18" charset="0"/>
                </a:endParaRPr>
              </a:p>
              <a:p>
                <a:pPr marL="0" indent="0">
                  <a:buNone/>
                </a:pPr>
                <a:endParaRPr lang="en-US" altLang="ja-JP" sz="2400" dirty="0">
                  <a:latin typeface="Cambria Math" panose="02040503050406030204" pitchFamily="18" charset="0"/>
                  <a:ea typeface="Cambria Math" panose="02040503050406030204" pitchFamily="18" charset="0"/>
                </a:endParaRPr>
              </a:p>
              <a:p>
                <a:pPr marL="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B36A575F-01E2-482D-A2CE-67368E5CA1E5}"/>
                  </a:ext>
                </a:extLst>
              </p:cNvPr>
              <p:cNvSpPr>
                <a:spLocks noGrp="1" noRot="1" noChangeAspect="1" noMove="1" noResize="1" noEditPoints="1" noAdjustHandles="1" noChangeArrowheads="1" noChangeShapeType="1" noTextEdit="1"/>
              </p:cNvSpPr>
              <p:nvPr>
                <p:ph idx="1"/>
              </p:nvPr>
            </p:nvSpPr>
            <p:spPr>
              <a:xfrm>
                <a:off x="628650" y="1233336"/>
                <a:ext cx="8208000" cy="5220000"/>
              </a:xfrm>
              <a:blipFill>
                <a:blip r:embed="rId2"/>
                <a:stretch>
                  <a:fillRect l="-1114" t="-233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4221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4D51FB-3467-48C7-A2E7-519D84294EAD}"/>
              </a:ext>
            </a:extLst>
          </p:cNvPr>
          <p:cNvSpPr>
            <a:spLocks noGrp="1"/>
          </p:cNvSpPr>
          <p:nvPr>
            <p:ph type="title"/>
          </p:nvPr>
        </p:nvSpPr>
        <p:spPr>
          <a:xfrm>
            <a:off x="628650" y="404744"/>
            <a:ext cx="7920000" cy="576000"/>
          </a:xfrm>
          <a:ln>
            <a:solidFill>
              <a:srgbClr val="0070C0"/>
            </a:solidFill>
          </a:ln>
        </p:spPr>
        <p:txBody>
          <a:bodyPr>
            <a:normAutofit/>
          </a:bodyPr>
          <a:lstStyle/>
          <a:p>
            <a:r>
              <a:rPr kumimoji="1" lang="en-US" altLang="ja-JP" sz="2800" b="1" dirty="0">
                <a:solidFill>
                  <a:srgbClr val="00B050"/>
                </a:solidFill>
                <a:latin typeface="Cambria Math" panose="02040503050406030204" pitchFamily="18" charset="0"/>
                <a:ea typeface="Cambria Math" panose="02040503050406030204" pitchFamily="18" charset="0"/>
              </a:rPr>
              <a:t>Theorem 1</a:t>
            </a:r>
            <a:endParaRPr kumimoji="1" lang="ja-JP" altLang="en-US" sz="2800" b="1" dirty="0">
              <a:solidFill>
                <a:srgbClr val="00B050"/>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F036328-BDD3-4A0C-B9AA-0BB01A8CE284}"/>
                  </a:ext>
                </a:extLst>
              </p:cNvPr>
              <p:cNvSpPr>
                <a:spLocks noGrp="1"/>
              </p:cNvSpPr>
              <p:nvPr>
                <p:ph idx="1"/>
              </p:nvPr>
            </p:nvSpPr>
            <p:spPr>
              <a:xfrm>
                <a:off x="611560" y="1377352"/>
                <a:ext cx="7920000" cy="5220000"/>
              </a:xfrm>
            </p:spPr>
            <p:txBody>
              <a:bodyPr>
                <a:normAutofit/>
              </a:bodyPr>
              <a:lstStyle/>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Theorem 1.</a:t>
                </a:r>
                <a:r>
                  <a:rPr lang="en-US" altLang="ja-JP" sz="2400" dirty="0">
                    <a:latin typeface="Cambria Math" panose="02040503050406030204" pitchFamily="18" charset="0"/>
                    <a:ea typeface="Cambria Math" panose="02040503050406030204" pitchFamily="18" charset="0"/>
                  </a:rPr>
                  <a:t> Under the average power constraint, the </a:t>
                </a:r>
                <a:r>
                  <a:rPr lang="en-US" altLang="ja-JP" sz="2400" dirty="0">
                    <a:solidFill>
                      <a:srgbClr val="FF0000"/>
                    </a:solidFill>
                    <a:latin typeface="Cambria Math" panose="02040503050406030204" pitchFamily="18" charset="0"/>
                    <a:ea typeface="Cambria Math" panose="02040503050406030204" pitchFamily="18" charset="0"/>
                  </a:rPr>
                  <a:t>feedback capacity</a:t>
                </a:r>
                <a:r>
                  <a:rPr lang="en-US" altLang="ja-JP" sz="2400" dirty="0">
                    <a:latin typeface="Cambria Math" panose="02040503050406030204" pitchFamily="18" charset="0"/>
                    <a:ea typeface="Cambria Math" panose="02040503050406030204" pitchFamily="18" charset="0"/>
                  </a:rPr>
                  <a:t> of the GC is characterized as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𝐶</m:t>
                            </m:r>
                          </m:e>
                        </m:acc>
                      </m:e>
                      <m:sub>
                        <m:r>
                          <a:rPr lang="en-US" altLang="ja-JP" sz="2400" b="0" i="1" smtClean="0">
                            <a:latin typeface="Cambria Math" panose="02040503050406030204" pitchFamily="18" charset="0"/>
                            <a:ea typeface="Cambria Math" panose="02040503050406030204" pitchFamily="18" charset="0"/>
                          </a:rPr>
                          <m:t>𝐹𝐵</m:t>
                        </m:r>
                      </m:sub>
                    </m:sSub>
                    <m:r>
                      <a:rPr lang="en-US" altLang="ja-JP" sz="2400" b="0" i="1" smtClean="0">
                        <a:latin typeface="Cambria Math" panose="02040503050406030204" pitchFamily="18" charset="0"/>
                        <a:ea typeface="Cambria Math" panose="02040503050406030204" pitchFamily="18" charset="0"/>
                      </a:rPr>
                      <m:t>=</m:t>
                    </m:r>
                    <m:func>
                      <m:funcPr>
                        <m:ctrlPr>
                          <a:rPr lang="en-US" altLang="ja-JP" sz="2400" b="0" i="1" smtClean="0">
                            <a:latin typeface="Cambria Math" panose="02040503050406030204" pitchFamily="18" charset="0"/>
                            <a:ea typeface="Cambria Math" panose="02040503050406030204" pitchFamily="18" charset="0"/>
                          </a:rPr>
                        </m:ctrlPr>
                      </m:funcPr>
                      <m:fName>
                        <m:r>
                          <m:rPr>
                            <m:sty m:val="p"/>
                          </m:rPr>
                          <a:rPr lang="en-US" altLang="ja-JP" sz="2400" b="0" i="0" smtClean="0">
                            <a:latin typeface="Cambria Math" panose="02040503050406030204" pitchFamily="18" charset="0"/>
                            <a:ea typeface="Cambria Math" panose="02040503050406030204" pitchFamily="18" charset="0"/>
                          </a:rPr>
                          <m:t>sup</m:t>
                        </m:r>
                      </m:fName>
                      <m:e>
                        <m:d>
                          <m:dPr>
                            <m:begChr m:val="{"/>
                            <m:endChr m:val="}"/>
                            <m:ctrlPr>
                              <a:rPr lang="en-US" altLang="ja-JP" sz="2400" b="0" i="1" smtClean="0">
                                <a:latin typeface="Cambria Math" panose="02040503050406030204" pitchFamily="18" charset="0"/>
                                <a:ea typeface="Cambria Math" panose="02040503050406030204" pitchFamily="18" charset="0"/>
                              </a:rPr>
                            </m:ctrlPr>
                          </m:d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𝐼</m:t>
                                </m:r>
                              </m:e>
                            </m:acc>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𝑌</m:t>
                                </m:r>
                              </m:e>
                            </m:d>
                            <m:r>
                              <a:rPr lang="en-US" altLang="ja-JP" sz="2400" b="0" i="1" smtClean="0">
                                <a:latin typeface="Cambria Math" panose="02040503050406030204" pitchFamily="18" charset="0"/>
                                <a:ea typeface="Cambria Math" panose="02040503050406030204" pitchFamily="18" charset="0"/>
                              </a:rPr>
                              <m:t>; </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𝑋</m:t>
                                </m:r>
                              </m:e>
                            </m:d>
                            <m:r>
                              <a:rPr lang="en-US" altLang="ja-JP" sz="2400" b="0" i="1" smtClean="0">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HG明朝E" panose="02020909000000000000" pitchFamily="17" charset="-128"/>
                                    <a:cs typeface="Leelawadee" panose="020B0502040204020203" pitchFamily="34" charset="-34"/>
                                  </a:rPr>
                                </m:ctrlPr>
                              </m:sSubPr>
                              <m:e>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e>
                              <m:sub>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𝑔</m:t>
                                </m:r>
                              </m:sub>
                            </m:sSub>
                          </m:e>
                        </m:d>
                        <m:r>
                          <a:rPr lang="en-US" altLang="ja-JP" sz="2400" b="0" i="1" smtClean="0">
                            <a:latin typeface="Cambria Math" panose="02040503050406030204" pitchFamily="18" charset="0"/>
                            <a:ea typeface="Cambria Math" panose="02040503050406030204" pitchFamily="18" charset="0"/>
                          </a:rPr>
                          <m:t>. </m:t>
                        </m:r>
                      </m:e>
                    </m:func>
                  </m:oMath>
                </a14:m>
                <a:endParaRPr lang="en-US" altLang="ja-JP" sz="2400" dirty="0">
                  <a:latin typeface="Cambria Math" panose="02040503050406030204" pitchFamily="18" charset="0"/>
                  <a:ea typeface="Cambria Math" panose="02040503050406030204" pitchFamily="18" charset="0"/>
                </a:endParaRPr>
              </a:p>
              <a:p>
                <a:pPr marL="0" indent="0">
                  <a:buNone/>
                </a:pPr>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Remark.</a:t>
                </a:r>
                <a:r>
                  <a:rPr lang="en-US" altLang="ja-JP" sz="2400" dirty="0">
                    <a:latin typeface="Cambria Math" panose="02040503050406030204" pitchFamily="18" charset="0"/>
                    <a:ea typeface="Cambria Math" panose="02040503050406030204" pitchFamily="18" charset="0"/>
                  </a:rPr>
                  <a:t> Theorem 1 means that the input signal </a:t>
                </a:r>
                <a14:m>
                  <m:oMath xmlns:m="http://schemas.openxmlformats.org/officeDocument/2006/math">
                    <m:r>
                      <a:rPr lang="en-US" altLang="ja-JP" sz="2400" i="1">
                        <a:latin typeface="Cambria Math" panose="02040503050406030204" pitchFamily="18" charset="0"/>
                        <a:ea typeface="Cambria Math" panose="02040503050406030204" pitchFamily="18" charset="0"/>
                      </a:rPr>
                      <m:t>𝑋</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𝑛</m:t>
                            </m:r>
                          </m:sub>
                        </m:sSub>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of the optimal scheme </a:t>
                </a:r>
                <a14:m>
                  <m:oMath xmlns:m="http://schemas.openxmlformats.org/officeDocument/2006/math">
                    <m:r>
                      <a:rPr lang="en-US" altLang="ja-JP" sz="2400" i="1">
                        <a:latin typeface="Cambria Math" panose="02040503050406030204" pitchFamily="18" charset="0"/>
                        <a:ea typeface="Cambria Math" panose="02040503050406030204" pitchFamily="18" charset="0"/>
                      </a:rPr>
                      <m:t> </m:t>
                    </m:r>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𝑉</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𝑋</m:t>
                        </m:r>
                      </m:e>
                    </m:d>
                    <m:r>
                      <a:rPr lang="en-US" altLang="ja-JP" sz="2400" i="1">
                        <a:latin typeface="Cambria Math" panose="02040503050406030204" pitchFamily="18" charset="0"/>
                        <a:ea typeface="Cambria Math" panose="02040503050406030204" pitchFamily="18" charset="0"/>
                      </a:rPr>
                      <m:t>∈</m:t>
                    </m:r>
                  </m:oMath>
                </a14:m>
                <a:r>
                  <a:rPr lang="en-US" altLang="ja-JP" sz="2400" dirty="0">
                    <a:ea typeface="HG明朝E" panose="02020909000000000000" pitchFamily="17" charset="-128"/>
                    <a:cs typeface="Leelawadee" panose="020B0502040204020203" pitchFamily="34" charset="-34"/>
                  </a:rPr>
                  <a:t> </a:t>
                </a:r>
                <a14:m>
                  <m:oMath xmlns:m="http://schemas.openxmlformats.org/officeDocument/2006/math">
                    <m:sSub>
                      <m:sSubPr>
                        <m:ctrlPr>
                          <a:rPr lang="en-US" altLang="ja-JP" sz="2400" i="1">
                            <a:latin typeface="Cambria Math" panose="02040503050406030204" pitchFamily="18" charset="0"/>
                            <a:ea typeface="HG明朝E" panose="02020909000000000000" pitchFamily="17" charset="-128"/>
                            <a:cs typeface="Leelawadee" panose="020B0502040204020203" pitchFamily="34" charset="-34"/>
                          </a:rPr>
                        </m:ctrlPr>
                      </m:sSubPr>
                      <m:e>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e>
                      <m:sub>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𝑔</m:t>
                        </m:r>
                      </m:sub>
                    </m:sSub>
                    <m:r>
                      <a:rPr lang="en-US" altLang="ja-JP" sz="2400" i="1">
                        <a:latin typeface="Cambria Math" panose="02040503050406030204" pitchFamily="18" charset="0"/>
                        <a:ea typeface="HG明朝E" panose="02020909000000000000" pitchFamily="17" charset="-128"/>
                        <a:cs typeface="Leelawadee" panose="020B0502040204020203" pitchFamily="34" charset="-34"/>
                      </a:rPr>
                      <m:t> </m:t>
                    </m:r>
                  </m:oMath>
                </a14:m>
                <a:r>
                  <a:rPr lang="en-US" altLang="ja-JP" sz="2400" dirty="0">
                    <a:latin typeface="Cambria Math" panose="02040503050406030204" pitchFamily="18" charset="0"/>
                    <a:ea typeface="Cambria Math" panose="02040503050406030204" pitchFamily="18" charset="0"/>
                  </a:rPr>
                  <a:t>is given in the form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𝑐</m:t>
                        </m:r>
                      </m:e>
                      <m:sub>
                        <m:r>
                          <a:rPr lang="en-US" altLang="ja-JP" sz="2400" b="0" i="1" smtClean="0">
                            <a:latin typeface="Cambria Math" panose="02040503050406030204" pitchFamily="18" charset="0"/>
                            <a:ea typeface="Cambria Math" panose="02040503050406030204" pitchFamily="18" charset="0"/>
                          </a:rPr>
                          <m:t>𝑛</m:t>
                        </m:r>
                      </m:sub>
                    </m:sSub>
                    <m:d>
                      <m:dPr>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𝑈</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𝑈</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p>
                            </m:sSubSup>
                          </m:e>
                        </m:d>
                      </m:e>
                    </m:d>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𝑈</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i="1" smtClean="0">
                        <a:latin typeface="Cambria Math" panose="02040503050406030204" pitchFamily="18" charset="0"/>
                        <a:ea typeface="Cambria Math" panose="02040503050406030204" pitchFamily="18" charset="0"/>
                      </a:rPr>
                      <m:t>∈</m:t>
                    </m:r>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L</m:t>
                    </m:r>
                    <m:d>
                      <m:dPr>
                        <m:ctrlPr>
                          <a:rPr lang="en-US" altLang="ja-JP" sz="2400" b="0" i="1" smtClean="0">
                            <a:latin typeface="Cambria Math" panose="02040503050406030204" pitchFamily="18" charset="0"/>
                            <a:ea typeface="Cambria Math" panose="02040503050406030204" pitchFamily="18" charset="0"/>
                          </a:rPr>
                        </m:ctrlPr>
                      </m:dPr>
                      <m:e>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𝑉</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sup>
                        </m:sSubSup>
                      </m:e>
                    </m:d>
                  </m:oMath>
                </a14:m>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i="1">
                        <a:latin typeface="Cambria Math" panose="02040503050406030204" pitchFamily="18" charset="0"/>
                        <a:ea typeface="Cambria Math" panose="02040503050406030204" pitchFamily="18" charset="0"/>
                      </a:rPr>
                      <m:t>𝑉</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𝑉</m:t>
                            </m:r>
                          </m:e>
                          <m:sub>
                            <m:r>
                              <a:rPr lang="en-US" altLang="ja-JP" sz="2400" i="1">
                                <a:latin typeface="Cambria Math" panose="02040503050406030204" pitchFamily="18" charset="0"/>
                                <a:ea typeface="Cambria Math" panose="02040503050406030204" pitchFamily="18" charset="0"/>
                              </a:rPr>
                              <m:t>𝑛</m:t>
                            </m:r>
                          </m:sub>
                        </m:sSub>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a stationary Gaussian process and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𝑐</m:t>
                        </m:r>
                      </m:e>
                      <m:sub>
                        <m:r>
                          <a:rPr lang="en-US" altLang="ja-JP" sz="2400" b="0" i="1" smtClean="0">
                            <a:latin typeface="Cambria Math" panose="02040503050406030204" pitchFamily="18" charset="0"/>
                            <a:ea typeface="Cambria Math" panose="02040503050406030204" pitchFamily="18" charset="0"/>
                          </a:rPr>
                          <m:t>𝑛</m:t>
                        </m:r>
                      </m:sub>
                    </m:sSub>
                  </m:oMath>
                </a14:m>
                <a:r>
                  <a:rPr lang="en-US" altLang="ja-JP" sz="2400" dirty="0">
                    <a:latin typeface="Cambria Math" panose="02040503050406030204" pitchFamily="18" charset="0"/>
                    <a:ea typeface="Cambria Math" panose="02040503050406030204" pitchFamily="18" charset="0"/>
                  </a:rPr>
                  <a:t> is a constant. </a:t>
                </a:r>
              </a:p>
            </p:txBody>
          </p:sp>
        </mc:Choice>
        <mc:Fallback xmlns="">
          <p:sp>
            <p:nvSpPr>
              <p:cNvPr id="3" name="コンテンツ プレースホルダー 2">
                <a:extLst>
                  <a:ext uri="{FF2B5EF4-FFF2-40B4-BE49-F238E27FC236}">
                    <a16:creationId xmlns:a16="http://schemas.microsoft.com/office/drawing/2014/main" id="{3F036328-BDD3-4A0C-B9AA-0BB01A8CE284}"/>
                  </a:ext>
                </a:extLst>
              </p:cNvPr>
              <p:cNvSpPr>
                <a:spLocks noGrp="1" noRot="1" noChangeAspect="1" noMove="1" noResize="1" noEditPoints="1" noAdjustHandles="1" noChangeArrowheads="1" noChangeShapeType="1" noTextEdit="1"/>
              </p:cNvSpPr>
              <p:nvPr>
                <p:ph idx="1"/>
              </p:nvPr>
            </p:nvSpPr>
            <p:spPr>
              <a:xfrm>
                <a:off x="611560" y="1377352"/>
                <a:ext cx="7920000" cy="5220000"/>
              </a:xfrm>
              <a:blipFill>
                <a:blip r:embed="rId2"/>
                <a:stretch>
                  <a:fillRect l="-1154" t="-1636" r="-2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6348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C8C549-CB9F-47EC-947B-A8501FBB6BEB}"/>
              </a:ext>
            </a:extLst>
          </p:cNvPr>
          <p:cNvSpPr>
            <a:spLocks noGrp="1"/>
          </p:cNvSpPr>
          <p:nvPr>
            <p:ph type="title"/>
          </p:nvPr>
        </p:nvSpPr>
        <p:spPr>
          <a:xfrm>
            <a:off x="611560" y="476672"/>
            <a:ext cx="7920000" cy="576000"/>
          </a:xfrm>
          <a:ln>
            <a:solidFill>
              <a:srgbClr val="0070C0"/>
            </a:solidFill>
          </a:ln>
        </p:spPr>
        <p:txBody>
          <a:bodyPr>
            <a:normAutofit/>
          </a:bodyPr>
          <a:lstStyle/>
          <a:p>
            <a:r>
              <a:rPr kumimoji="1" lang="en-US" altLang="ja-JP" sz="2800" b="1" dirty="0">
                <a:solidFill>
                  <a:srgbClr val="00B050"/>
                </a:solidFill>
                <a:latin typeface="Cambria Math" panose="02040503050406030204" pitchFamily="18" charset="0"/>
                <a:ea typeface="Cambria Math" panose="02040503050406030204" pitchFamily="18" charset="0"/>
              </a:rPr>
              <a:t>Proposition 1</a:t>
            </a:r>
            <a:endParaRPr kumimoji="1" lang="ja-JP" altLang="en-US" sz="2800" b="1" dirty="0">
              <a:solidFill>
                <a:srgbClr val="00B050"/>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2C9B58F-2138-4A43-9BC4-E3D6BDC82E1E}"/>
                  </a:ext>
                </a:extLst>
              </p:cNvPr>
              <p:cNvSpPr>
                <a:spLocks noGrp="1"/>
              </p:cNvSpPr>
              <p:nvPr>
                <p:ph idx="1"/>
              </p:nvPr>
            </p:nvSpPr>
            <p:spPr>
              <a:xfrm>
                <a:off x="628650" y="1449360"/>
                <a:ext cx="7920000" cy="5220000"/>
              </a:xfrm>
            </p:spPr>
            <p:txBody>
              <a:bodyPr>
                <a:normAutofit/>
              </a:bodyPr>
              <a:lstStyle/>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Proposition 1.</a:t>
                </a:r>
                <a:r>
                  <a:rPr lang="en-US" altLang="ja-JP" sz="2400" dirty="0">
                    <a:latin typeface="Cambria Math" panose="02040503050406030204" pitchFamily="18" charset="0"/>
                    <a:ea typeface="Cambria Math" panose="02040503050406030204" pitchFamily="18" charset="0"/>
                  </a:rPr>
                  <a:t> For a scheme </a:t>
                </a:r>
                <a14:m>
                  <m:oMath xmlns:m="http://schemas.openxmlformats.org/officeDocument/2006/math">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𝑉</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𝑋</m:t>
                        </m:r>
                      </m:e>
                    </m:d>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HG明朝E" panose="02020909000000000000" pitchFamily="17" charset="-128"/>
                            <a:cs typeface="Leelawadee" panose="020B0502040204020203" pitchFamily="34" charset="-34"/>
                          </a:rPr>
                        </m:ctrlPr>
                      </m:sSubPr>
                      <m:e>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e>
                      <m:sub>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𝑔</m:t>
                        </m:r>
                      </m:sub>
                    </m:sSub>
                    <m:r>
                      <a:rPr lang="en-US" altLang="ja-JP" sz="2400" b="0" i="1" smtClean="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we have the following equivalent relationships.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𝑉</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𝑋</m:t>
                        </m:r>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optimal </a:t>
                </a:r>
                <a14:m>
                  <m:oMath xmlns:m="http://schemas.openxmlformats.org/officeDocument/2006/math">
                    <m:groupChr>
                      <m:groupChrPr>
                        <m:chr m:val="⇔"/>
                        <m:vertJc m:val="bot"/>
                        <m:ctrlPr>
                          <a:rPr lang="en-US" altLang="ja-JP" sz="2400" i="1" smtClean="0">
                            <a:latin typeface="Cambria Math" panose="02040503050406030204" pitchFamily="18" charset="0"/>
                            <a:ea typeface="Cambria Math" panose="02040503050406030204" pitchFamily="18" charset="0"/>
                          </a:rPr>
                        </m:ctrlPr>
                      </m:groupChrPr>
                      <m:e>
                        <m:r>
                          <m:rPr>
                            <m:brk m:alnAt="2"/>
                          </m:rP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1)</m:t>
                        </m:r>
                      </m:e>
                    </m:groupChr>
                    <m:r>
                      <a:rPr lang="en-US" altLang="ja-JP" sz="2400" b="0" i="1" smtClean="0">
                        <a:latin typeface="Cambria Math" panose="02040503050406030204" pitchFamily="18" charset="0"/>
                        <a:ea typeface="Cambria Math" panose="02040503050406030204" pitchFamily="18" charset="0"/>
                      </a:rPr>
                      <m:t> </m:t>
                    </m:r>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𝐼</m:t>
                        </m:r>
                      </m:e>
                    </m:acc>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𝑌</m:t>
                        </m:r>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maximized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groupChr>
                      <m:groupChrPr>
                        <m:chr m:val="⇔"/>
                        <m:vertJc m:val="bot"/>
                        <m:ctrlPr>
                          <a:rPr lang="en-US" altLang="ja-JP" sz="2400" i="1" smtClean="0">
                            <a:latin typeface="Cambria Math" panose="02040503050406030204" pitchFamily="18" charset="0"/>
                            <a:ea typeface="Cambria Math" panose="02040503050406030204" pitchFamily="18" charset="0"/>
                          </a:rPr>
                        </m:ctrlPr>
                      </m:groupChrPr>
                      <m:e>
                        <m:r>
                          <m:rPr>
                            <m:brk m:alnAt="2"/>
                          </m:rP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2)</m:t>
                        </m:r>
                      </m:e>
                    </m:groupChr>
                    <m:r>
                      <a:rPr lang="en-US" altLang="ja-JP" sz="2400" b="0" i="1" smtClean="0">
                        <a:latin typeface="Cambria Math" panose="02040503050406030204" pitchFamily="18" charset="0"/>
                        <a:ea typeface="Cambria Math" panose="02040503050406030204" pitchFamily="18" charset="0"/>
                      </a:rPr>
                      <m:t> </m:t>
                    </m:r>
                    <m:acc>
                      <m:accPr>
                        <m:chr m:val="̅"/>
                        <m:ctrlPr>
                          <a:rPr lang="en-US" altLang="ja-JP" sz="2400" i="1">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h</m:t>
                        </m:r>
                      </m:e>
                    </m:acc>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𝑌</m:t>
                        </m:r>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maximized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groupChr>
                      <m:groupChrPr>
                        <m:chr m:val="⇔"/>
                        <m:vertJc m:val="bot"/>
                        <m:ctrlPr>
                          <a:rPr lang="en-US" altLang="ja-JP" sz="2400" i="1">
                            <a:latin typeface="Cambria Math" panose="02040503050406030204" pitchFamily="18" charset="0"/>
                            <a:ea typeface="Cambria Math" panose="02040503050406030204" pitchFamily="18" charset="0"/>
                          </a:rPr>
                        </m:ctrlPr>
                      </m:groupChrPr>
                      <m:e>
                        <m:r>
                          <m:rPr>
                            <m:brk m:alnAt="2"/>
                          </m:rP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3)</m:t>
                        </m:r>
                      </m:e>
                    </m:groupChr>
                    <m:r>
                      <a:rPr lang="en-US" altLang="ja-JP" sz="2400" i="1">
                        <a:latin typeface="Cambria Math" panose="02040503050406030204" pitchFamily="18" charset="0"/>
                        <a:ea typeface="Cambria Math" panose="02040503050406030204" pitchFamily="18" charset="0"/>
                      </a:rPr>
                      <m:t>𝐸</m:t>
                    </m:r>
                    <m:d>
                      <m:dPr>
                        <m:begChr m:val="["/>
                        <m:endChr m:val="]"/>
                        <m:ctrlPr>
                          <a:rPr lang="en-US" altLang="ja-JP" sz="2400" i="1">
                            <a:latin typeface="Cambria Math" panose="02040503050406030204" pitchFamily="18" charset="0"/>
                            <a:ea typeface="Cambria Math" panose="02040503050406030204" pitchFamily="18" charset="0"/>
                          </a:rPr>
                        </m:ctrlPr>
                      </m:dPr>
                      <m:e>
                        <m:sSup>
                          <m:sSupPr>
                            <m:ctrlPr>
                              <a:rPr lang="en-US" altLang="ja-JP" sz="2400" i="1">
                                <a:latin typeface="Cambria Math" panose="02040503050406030204" pitchFamily="18" charset="0"/>
                                <a:ea typeface="Cambria Math" panose="02040503050406030204" pitchFamily="18" charset="0"/>
                              </a:rPr>
                            </m:ctrlPr>
                          </m:sSupPr>
                          <m:e>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𝐸</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−1</m:t>
                                        </m:r>
                                      </m:sup>
                                    </m:sSubSup>
                                  </m:e>
                                </m:d>
                              </m:e>
                            </m:d>
                          </m:e>
                          <m:sup>
                            <m:r>
                              <a:rPr lang="en-US" altLang="ja-JP" sz="2400" i="1">
                                <a:latin typeface="Cambria Math" panose="02040503050406030204" pitchFamily="18" charset="0"/>
                                <a:ea typeface="Cambria Math" panose="02040503050406030204" pitchFamily="18" charset="0"/>
                              </a:rPr>
                              <m:t>2</m:t>
                            </m:r>
                          </m:sup>
                        </m:sSup>
                      </m:e>
                    </m:d>
                  </m:oMath>
                </a14:m>
                <a:r>
                  <a:rPr lang="en-US" altLang="ja-JP" sz="2400" dirty="0">
                    <a:latin typeface="Cambria Math" panose="02040503050406030204" pitchFamily="18" charset="0"/>
                    <a:ea typeface="Cambria Math" panose="02040503050406030204" pitchFamily="18" charset="0"/>
                  </a:rPr>
                  <a:t> is maximized </a:t>
                </a:r>
              </a:p>
              <a:p>
                <a:pPr marL="0" indent="0">
                  <a:buNone/>
                </a:pPr>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Proof.</a:t>
                </a:r>
                <a:r>
                  <a:rPr lang="en-US" altLang="ja-JP" sz="2400" dirty="0">
                    <a:latin typeface="Cambria Math" panose="02040503050406030204" pitchFamily="18" charset="0"/>
                    <a:ea typeface="Cambria Math" panose="02040503050406030204" pitchFamily="18" charset="0"/>
                  </a:rPr>
                  <a:t> (1) is clear from Theorem 1. (2) and (3) follow from Lemma 1, where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𝑌</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𝑛</m:t>
                            </m:r>
                          </m:sub>
                        </m:sSub>
                      </m:e>
                    </m:d>
                  </m:oMath>
                </a14:m>
                <a:r>
                  <a:rPr lang="en-US" altLang="ja-JP" sz="2400" dirty="0">
                    <a:latin typeface="Cambria Math" panose="02040503050406030204" pitchFamily="18" charset="0"/>
                    <a:ea typeface="Cambria Math" panose="02040503050406030204" pitchFamily="18" charset="0"/>
                  </a:rPr>
                  <a:t> is Gaussian. </a:t>
                </a:r>
              </a:p>
              <a:p>
                <a:pPr marL="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02C9B58F-2138-4A43-9BC4-E3D6BDC82E1E}"/>
                  </a:ext>
                </a:extLst>
              </p:cNvPr>
              <p:cNvSpPr>
                <a:spLocks noGrp="1" noRot="1" noChangeAspect="1" noMove="1" noResize="1" noEditPoints="1" noAdjustHandles="1" noChangeArrowheads="1" noChangeShapeType="1" noTextEdit="1"/>
              </p:cNvSpPr>
              <p:nvPr>
                <p:ph idx="1"/>
              </p:nvPr>
            </p:nvSpPr>
            <p:spPr>
              <a:xfrm>
                <a:off x="628650" y="1449360"/>
                <a:ext cx="7920000" cy="5220000"/>
              </a:xfrm>
              <a:blipFill>
                <a:blip r:embed="rId2"/>
                <a:stretch>
                  <a:fillRect l="-1155" t="-1636" r="-38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21024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963AA-056F-4067-AA85-61964B00AE71}"/>
              </a:ext>
            </a:extLst>
          </p:cNvPr>
          <p:cNvSpPr>
            <a:spLocks noGrp="1"/>
          </p:cNvSpPr>
          <p:nvPr>
            <p:ph type="title"/>
          </p:nvPr>
        </p:nvSpPr>
        <p:spPr>
          <a:xfrm>
            <a:off x="684448" y="404744"/>
            <a:ext cx="7920000" cy="576000"/>
          </a:xfrm>
          <a:ln>
            <a:solidFill>
              <a:srgbClr val="0070C0"/>
            </a:solidFill>
          </a:ln>
        </p:spPr>
        <p:txBody>
          <a:bodyPr>
            <a:normAutofit/>
          </a:bodyPr>
          <a:lstStyle/>
          <a:p>
            <a:r>
              <a:rPr kumimoji="1" lang="en-US" altLang="ja-JP" sz="2800" b="1" dirty="0">
                <a:solidFill>
                  <a:srgbClr val="00B050"/>
                </a:solidFill>
                <a:latin typeface="Cambria Math" panose="02040503050406030204" pitchFamily="18" charset="0"/>
                <a:ea typeface="Cambria Math" panose="02040503050406030204" pitchFamily="18" charset="0"/>
              </a:rPr>
              <a:t>Theorem 2</a:t>
            </a:r>
            <a:endParaRPr kumimoji="1" lang="ja-JP" altLang="en-US" sz="2800" b="1" dirty="0">
              <a:solidFill>
                <a:srgbClr val="00B050"/>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8031868-CCB6-4925-9E03-5C13EFB9302E}"/>
                  </a:ext>
                </a:extLst>
              </p:cNvPr>
              <p:cNvSpPr>
                <a:spLocks noGrp="1"/>
              </p:cNvSpPr>
              <p:nvPr>
                <p:ph idx="1"/>
              </p:nvPr>
            </p:nvSpPr>
            <p:spPr>
              <a:xfrm>
                <a:off x="684448" y="1377352"/>
                <a:ext cx="7920000" cy="5220000"/>
              </a:xfrm>
            </p:spPr>
            <p:txBody>
              <a:bodyPr>
                <a:normAutofit/>
              </a:bodyPr>
              <a:lstStyle/>
              <a:p>
                <a:pPr marL="0" indent="0">
                  <a:buNone/>
                </a:pPr>
                <a:r>
                  <a:rPr lang="en-US" altLang="ja-JP" sz="2400" dirty="0">
                    <a:latin typeface="Cambria Math" panose="02040503050406030204" pitchFamily="18" charset="0"/>
                    <a:ea typeface="Cambria Math" panose="02040503050406030204" pitchFamily="18" charset="0"/>
                  </a:rPr>
                  <a:t>Kim (2010) obtained the following theorem. </a:t>
                </a:r>
              </a:p>
              <a:p>
                <a:pPr marL="0" indent="0">
                  <a:buNone/>
                </a:pPr>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Theorem 2.</a:t>
                </a:r>
                <a:r>
                  <a:rPr lang="en-US" altLang="ja-JP" sz="2400" dirty="0">
                    <a:latin typeface="Cambria Math" panose="02040503050406030204" pitchFamily="18" charset="0"/>
                    <a:ea typeface="Cambria Math" panose="02040503050406030204" pitchFamily="18" charset="0"/>
                  </a:rPr>
                  <a:t> Under the average power constraint, the </a:t>
                </a:r>
                <a:r>
                  <a:rPr lang="en-US" altLang="ja-JP" sz="2400" dirty="0">
                    <a:solidFill>
                      <a:srgbClr val="FF0000"/>
                    </a:solidFill>
                    <a:latin typeface="Cambria Math" panose="02040503050406030204" pitchFamily="18" charset="0"/>
                    <a:ea typeface="Cambria Math" panose="02040503050406030204" pitchFamily="18" charset="0"/>
                  </a:rPr>
                  <a:t>feedback capacity</a:t>
                </a:r>
                <a:r>
                  <a:rPr lang="en-US" altLang="ja-JP" sz="2400" dirty="0">
                    <a:latin typeface="Cambria Math" panose="02040503050406030204" pitchFamily="18" charset="0"/>
                    <a:ea typeface="Cambria Math" panose="02040503050406030204" pitchFamily="18" charset="0"/>
                  </a:rPr>
                  <a:t> of the GC is given by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𝐶</m:t>
                            </m:r>
                          </m:e>
                        </m:acc>
                      </m:e>
                      <m:sub>
                        <m:r>
                          <a:rPr lang="en-US" altLang="ja-JP" sz="2400" i="1">
                            <a:latin typeface="Cambria Math" panose="02040503050406030204" pitchFamily="18" charset="0"/>
                            <a:ea typeface="Cambria Math" panose="02040503050406030204" pitchFamily="18" charset="0"/>
                          </a:rPr>
                          <m:t>𝐹𝐵</m:t>
                        </m:r>
                      </m:sub>
                    </m:sSub>
                    <m:r>
                      <a:rPr lang="en-US" altLang="ja-JP" sz="2400" i="1">
                        <a:latin typeface="Cambria Math" panose="02040503050406030204" pitchFamily="18" charset="0"/>
                        <a:ea typeface="Cambria Math" panose="02040503050406030204" pitchFamily="18" charset="0"/>
                      </a:rPr>
                      <m:t>=</m:t>
                    </m:r>
                    <m:func>
                      <m:funcPr>
                        <m:ctrlPr>
                          <a:rPr lang="en-US" altLang="ja-JP" sz="2400" i="1">
                            <a:latin typeface="Cambria Math" panose="02040503050406030204" pitchFamily="18" charset="0"/>
                            <a:ea typeface="Cambria Math" panose="02040503050406030204" pitchFamily="18" charset="0"/>
                          </a:rPr>
                        </m:ctrlPr>
                      </m:funcPr>
                      <m:fName>
                        <m:r>
                          <m:rPr>
                            <m:sty m:val="p"/>
                          </m:rPr>
                          <a:rPr lang="en-US" altLang="ja-JP" sz="2400">
                            <a:latin typeface="Cambria Math" panose="02040503050406030204" pitchFamily="18" charset="0"/>
                            <a:ea typeface="Cambria Math" panose="02040503050406030204" pitchFamily="18" charset="0"/>
                          </a:rPr>
                          <m:t>sup</m:t>
                        </m:r>
                      </m:fName>
                      <m:e>
                        <m:d>
                          <m:dPr>
                            <m:begChr m:val="{"/>
                            <m:endChr m:val="}"/>
                            <m:ctrlPr>
                              <a:rPr lang="en-US" altLang="ja-JP" sz="2400" i="1">
                                <a:latin typeface="Cambria Math" panose="02040503050406030204" pitchFamily="18" charset="0"/>
                                <a:ea typeface="Cambria Math" panose="02040503050406030204" pitchFamily="18" charset="0"/>
                              </a:rPr>
                            </m:ctrlPr>
                          </m:d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𝐼</m:t>
                                </m:r>
                              </m:e>
                            </m:acc>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𝑉</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𝑌</m:t>
                                </m:r>
                              </m:e>
                            </m:d>
                            <m:r>
                              <a:rPr lang="en-US" altLang="ja-JP" sz="2400" i="1">
                                <a:latin typeface="Cambria Math" panose="02040503050406030204" pitchFamily="18" charset="0"/>
                                <a:ea typeface="Cambria Math" panose="02040503050406030204" pitchFamily="18" charset="0"/>
                              </a:rPr>
                              <m:t>; </m:t>
                            </m:r>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𝑉</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𝑋</m:t>
                                </m:r>
                              </m:e>
                            </m:d>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HG明朝E" panose="02020909000000000000" pitchFamily="17" charset="-128"/>
                                    <a:cs typeface="Leelawadee" panose="020B0502040204020203" pitchFamily="34" charset="-34"/>
                                  </a:rPr>
                                </m:ctrlPr>
                              </m:sSubPr>
                              <m:e>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e>
                              <m:sub>
                                <m:r>
                                  <a:rPr lang="en-US" altLang="ja-JP" sz="2400" i="1">
                                    <a:latin typeface="Cambria Math" panose="02040503050406030204" pitchFamily="18" charset="0"/>
                                    <a:ea typeface="HG明朝E" panose="02020909000000000000" pitchFamily="17" charset="-128"/>
                                    <a:cs typeface="Leelawadee" panose="020B0502040204020203" pitchFamily="34" charset="-34"/>
                                  </a:rPr>
                                  <m:t>𝑠</m:t>
                                </m:r>
                              </m:sub>
                            </m:sSub>
                          </m:e>
                        </m:d>
                        <m:r>
                          <a:rPr lang="en-US" altLang="ja-JP" sz="2400" i="1">
                            <a:latin typeface="Cambria Math" panose="02040503050406030204" pitchFamily="18" charset="0"/>
                            <a:ea typeface="Cambria Math" panose="02040503050406030204" pitchFamily="18" charset="0"/>
                          </a:rPr>
                          <m:t>. </m:t>
                        </m:r>
                      </m:e>
                    </m:func>
                  </m:oMath>
                </a14:m>
                <a:br>
                  <a:rPr lang="en-US" altLang="ja-JP" sz="2400" dirty="0">
                    <a:latin typeface="Cambria Math" panose="02040503050406030204" pitchFamily="18" charset="0"/>
                    <a:ea typeface="Cambria Math" panose="02040503050406030204" pitchFamily="18" charset="0"/>
                  </a:rPr>
                </a:br>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Remark.</a:t>
                </a:r>
                <a:r>
                  <a:rPr lang="en-US" altLang="ja-JP" sz="2400" dirty="0">
                    <a:latin typeface="Cambria Math" panose="02040503050406030204" pitchFamily="18" charset="0"/>
                    <a:ea typeface="Cambria Math" panose="02040503050406030204" pitchFamily="18" charset="0"/>
                  </a:rPr>
                  <a:t> If </a:t>
                </a:r>
                <a14:m>
                  <m:oMath xmlns:m="http://schemas.openxmlformats.org/officeDocument/2006/math">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𝑉</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𝑋</m:t>
                        </m:r>
                      </m:e>
                    </m:d>
                    <m:r>
                      <a:rPr lang="en-US" altLang="ja-JP" sz="2400" i="1">
                        <a:latin typeface="Cambria Math" panose="02040503050406030204" pitchFamily="18" charset="0"/>
                        <a:ea typeface="Cambria Math" panose="02040503050406030204" pitchFamily="18" charset="0"/>
                      </a:rPr>
                      <m:t>∈</m:t>
                    </m:r>
                  </m:oMath>
                </a14:m>
                <a:r>
                  <a:rPr lang="en-US" altLang="ja-JP" sz="2400" dirty="0">
                    <a:ea typeface="HG明朝E" panose="02020909000000000000" pitchFamily="17" charset="-128"/>
                    <a:cs typeface="Leelawadee" panose="020B0502040204020203" pitchFamily="34" charset="-34"/>
                  </a:rPr>
                  <a:t> </a:t>
                </a:r>
                <a14:m>
                  <m:oMath xmlns:m="http://schemas.openxmlformats.org/officeDocument/2006/math">
                    <m:sSub>
                      <m:sSubPr>
                        <m:ctrlPr>
                          <a:rPr lang="en-US" altLang="ja-JP" sz="2400" i="1">
                            <a:latin typeface="Cambria Math" panose="02040503050406030204" pitchFamily="18" charset="0"/>
                            <a:ea typeface="HG明朝E" panose="02020909000000000000" pitchFamily="17" charset="-128"/>
                            <a:cs typeface="Leelawadee" panose="020B0502040204020203" pitchFamily="34" charset="-34"/>
                          </a:rPr>
                        </m:ctrlPr>
                      </m:sSubPr>
                      <m:e>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e>
                      <m:sub>
                        <m:r>
                          <a:rPr lang="en-US" altLang="ja-JP" sz="2400" i="1">
                            <a:latin typeface="Cambria Math" panose="02040503050406030204" pitchFamily="18" charset="0"/>
                            <a:ea typeface="HG明朝E" panose="02020909000000000000" pitchFamily="17" charset="-128"/>
                            <a:cs typeface="Leelawadee" panose="020B0502040204020203" pitchFamily="34" charset="-34"/>
                          </a:rPr>
                          <m:t>𝑠</m:t>
                        </m:r>
                      </m:sub>
                    </m:sSub>
                  </m:oMath>
                </a14:m>
                <a:r>
                  <a:rPr lang="en-US" altLang="ja-JP" sz="2400" dirty="0">
                    <a:latin typeface="Cambria Math" panose="02040503050406030204" pitchFamily="18" charset="0"/>
                    <a:ea typeface="Cambria Math" panose="02040503050406030204" pitchFamily="18" charset="0"/>
                  </a:rPr>
                  <a:t>, then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𝑛</m:t>
                        </m:r>
                      </m:sub>
                    </m:sSub>
                  </m:oMath>
                </a14:m>
                <a:r>
                  <a:rPr lang="en-US" altLang="ja-JP" sz="2400" dirty="0">
                    <a:latin typeface="Cambria Math" panose="02040503050406030204" pitchFamily="18" charset="0"/>
                    <a:ea typeface="Cambria Math" panose="02040503050406030204" pitchFamily="18" charset="0"/>
                  </a:rPr>
                  <a:t> is of the form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𝑉</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𝑍</m:t>
                            </m:r>
                          </m:e>
                        </m:acc>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𝑉</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𝑉</m:t>
                            </m:r>
                          </m:e>
                          <m:sub>
                            <m:r>
                              <a:rPr lang="en-US" altLang="ja-JP" sz="2400" i="1">
                                <a:latin typeface="Cambria Math" panose="02040503050406030204" pitchFamily="18" charset="0"/>
                                <a:ea typeface="Cambria Math" panose="02040503050406030204" pitchFamily="18" charset="0"/>
                              </a:rPr>
                              <m:t>𝑛</m:t>
                            </m:r>
                          </m:sub>
                        </m:sSub>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a stationary Gaussian process and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𝑍</m:t>
                            </m:r>
                          </m:e>
                        </m:acc>
                      </m:e>
                      <m:sub>
                        <m:r>
                          <a:rPr lang="en-US" altLang="ja-JP" sz="2400" i="1">
                            <a:latin typeface="Cambria Math" panose="02040503050406030204" pitchFamily="18" charset="0"/>
                            <a:ea typeface="Cambria Math" panose="02040503050406030204" pitchFamily="18" charset="0"/>
                          </a:rPr>
                          <m:t>𝑛</m:t>
                        </m:r>
                      </m:sub>
                    </m:sSub>
                    <m:r>
                      <a:rPr lang="en-US" altLang="ja-JP" sz="2400" i="1" smtClean="0">
                        <a:latin typeface="Cambria Math" panose="02040503050406030204" pitchFamily="18" charset="0"/>
                        <a:ea typeface="Cambria Math" panose="02040503050406030204" pitchFamily="18" charset="0"/>
                      </a:rPr>
                      <m:t>∈</m:t>
                    </m:r>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L</m:t>
                    </m:r>
                    <m:d>
                      <m:dPr>
                        <m:ctrlPr>
                          <a:rPr lang="en-US" altLang="ja-JP" sz="2400" b="0" i="1" smtClean="0">
                            <a:latin typeface="Cambria Math" panose="02040503050406030204" pitchFamily="18" charset="0"/>
                            <a:ea typeface="Cambria Math" panose="02040503050406030204" pitchFamily="18" charset="0"/>
                          </a:rPr>
                        </m:ctrlPr>
                      </m:dPr>
                      <m:e>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p>
                        </m:sSubSup>
                      </m:e>
                    </m:d>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Note that, in</a:t>
                </a:r>
                <a14:m>
                  <m:oMath xmlns:m="http://schemas.openxmlformats.org/officeDocument/2006/math">
                    <m:sSub>
                      <m:sSubPr>
                        <m:ctrlPr>
                          <a:rPr lang="en-US" altLang="ja-JP" sz="2400" i="1">
                            <a:latin typeface="Cambria Math" panose="02040503050406030204" pitchFamily="18" charset="0"/>
                            <a:ea typeface="HG明朝E" panose="02020909000000000000" pitchFamily="17" charset="-128"/>
                            <a:cs typeface="Leelawadee" panose="020B0502040204020203" pitchFamily="34" charset="-34"/>
                          </a:rPr>
                        </m:ctrlPr>
                      </m:sSubPr>
                      <m:e>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e>
                      <m:sub>
                        <m:r>
                          <a:rPr lang="en-US" altLang="ja-JP" sz="2400" i="1">
                            <a:latin typeface="Cambria Math" panose="02040503050406030204" pitchFamily="18" charset="0"/>
                            <a:ea typeface="HG明朝E" panose="02020909000000000000" pitchFamily="17" charset="-128"/>
                            <a:cs typeface="Leelawadee" panose="020B0502040204020203" pitchFamily="34" charset="-34"/>
                          </a:rPr>
                          <m:t>𝑠</m:t>
                        </m:r>
                      </m:sub>
                    </m:sSub>
                    <m:r>
                      <a:rPr lang="en-US" altLang="ja-JP" sz="2400" b="0" i="1" smtClean="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𝑉</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𝑉</m:t>
                            </m:r>
                          </m:e>
                          <m:sub>
                            <m:r>
                              <a:rPr lang="en-US" altLang="ja-JP" sz="2400" i="1">
                                <a:latin typeface="Cambria Math" panose="02040503050406030204" pitchFamily="18" charset="0"/>
                                <a:ea typeface="Cambria Math" panose="02040503050406030204" pitchFamily="18" charset="0"/>
                              </a:rPr>
                              <m:t>𝑛</m:t>
                            </m:r>
                          </m:sub>
                        </m:sSub>
                      </m:e>
                    </m:d>
                    <m:r>
                      <a:rPr lang="en-US" altLang="ja-JP" sz="2400" i="1">
                        <a:latin typeface="Cambria Math" panose="02040503050406030204" pitchFamily="18" charset="0"/>
                        <a:ea typeface="Cambria Math" panose="02040503050406030204" pitchFamily="18" charset="0"/>
                      </a:rPr>
                      <m:t> </m:t>
                    </m:r>
                    <m:r>
                      <m:rPr>
                        <m:nor/>
                      </m:rPr>
                      <a:rPr lang="en-US" altLang="ja-JP" sz="2400" dirty="0">
                        <a:latin typeface="Cambria Math" panose="02040503050406030204" pitchFamily="18" charset="0"/>
                        <a:ea typeface="Cambria Math" panose="02040503050406030204" pitchFamily="18" charset="0"/>
                      </a:rPr>
                      <m:t>is</m:t>
                    </m:r>
                  </m:oMath>
                </a14:m>
                <a:r>
                  <a:rPr lang="en-US" altLang="ja-JP" sz="2400" dirty="0">
                    <a:latin typeface="Cambria Math" panose="02040503050406030204" pitchFamily="18" charset="0"/>
                    <a:ea typeface="Cambria Math" panose="02040503050406030204" pitchFamily="18" charset="0"/>
                  </a:rPr>
                  <a:t> not necessarily  independent of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𝑍</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𝑍</m:t>
                            </m:r>
                          </m:e>
                          <m:sub>
                            <m:r>
                              <a:rPr lang="en-US" altLang="ja-JP" sz="2400" i="1">
                                <a:latin typeface="Cambria Math" panose="02040503050406030204" pitchFamily="18" charset="0"/>
                                <a:ea typeface="Cambria Math" panose="02040503050406030204" pitchFamily="18" charset="0"/>
                              </a:rPr>
                              <m:t>𝑛</m:t>
                            </m:r>
                          </m:sub>
                        </m:sSub>
                      </m:e>
                    </m:d>
                  </m:oMath>
                </a14:m>
                <a:r>
                  <a:rPr lang="en-US" altLang="ja-JP" sz="2400" dirty="0">
                    <a:latin typeface="Cambria Math" panose="02040503050406030204" pitchFamily="18" charset="0"/>
                    <a:ea typeface="Cambria Math" panose="02040503050406030204" pitchFamily="18" charset="0"/>
                  </a:rPr>
                  <a:t>. </a:t>
                </a:r>
                <a:br>
                  <a:rPr lang="en-US" altLang="ja-JP" sz="2400" dirty="0">
                    <a:latin typeface="Cambria Math" panose="02040503050406030204" pitchFamily="18" charset="0"/>
                    <a:ea typeface="Cambria Math" panose="02040503050406030204" pitchFamily="18" charset="0"/>
                  </a:rPr>
                </a:br>
                <a:endParaRPr kumimoji="1" lang="ja-JP" altLang="en-US" sz="2400" dirty="0">
                  <a:latin typeface="Cambria Math" panose="02040503050406030204" pitchFamily="18" charset="0"/>
                </a:endParaRPr>
              </a:p>
            </p:txBody>
          </p:sp>
        </mc:Choice>
        <mc:Fallback xmlns="">
          <p:sp>
            <p:nvSpPr>
              <p:cNvPr id="3" name="コンテンツ プレースホルダー 2">
                <a:extLst>
                  <a:ext uri="{FF2B5EF4-FFF2-40B4-BE49-F238E27FC236}">
                    <a16:creationId xmlns:a16="http://schemas.microsoft.com/office/drawing/2014/main" id="{D8031868-CCB6-4925-9E03-5C13EFB9302E}"/>
                  </a:ext>
                </a:extLst>
              </p:cNvPr>
              <p:cNvSpPr>
                <a:spLocks noGrp="1" noRot="1" noChangeAspect="1" noMove="1" noResize="1" noEditPoints="1" noAdjustHandles="1" noChangeArrowheads="1" noChangeShapeType="1" noTextEdit="1"/>
              </p:cNvSpPr>
              <p:nvPr>
                <p:ph idx="1"/>
              </p:nvPr>
            </p:nvSpPr>
            <p:spPr>
              <a:xfrm>
                <a:off x="684448" y="1377352"/>
                <a:ext cx="7920000" cy="5220000"/>
              </a:xfrm>
              <a:blipFill>
                <a:blip r:embed="rId2"/>
                <a:stretch>
                  <a:fillRect l="-1155" t="-1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629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F4675C-479B-4EC0-BFA3-6FE1D67D00B2}"/>
              </a:ext>
            </a:extLst>
          </p:cNvPr>
          <p:cNvSpPr>
            <a:spLocks noGrp="1"/>
          </p:cNvSpPr>
          <p:nvPr>
            <p:ph type="title"/>
          </p:nvPr>
        </p:nvSpPr>
        <p:spPr>
          <a:xfrm>
            <a:off x="628650" y="332736"/>
            <a:ext cx="7920000" cy="576000"/>
          </a:xfrm>
          <a:ln>
            <a:solidFill>
              <a:srgbClr val="0070C0"/>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Theorem 3 (well known) </a:t>
            </a:r>
            <a:endParaRPr kumimoji="1" lang="ja-JP" altLang="en-US" sz="2800" b="1"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844BC64-B357-46DC-BABE-1FF887B390AF}"/>
                  </a:ext>
                </a:extLst>
              </p:cNvPr>
              <p:cNvSpPr>
                <a:spLocks noGrp="1"/>
              </p:cNvSpPr>
              <p:nvPr>
                <p:ph idx="1"/>
              </p:nvPr>
            </p:nvSpPr>
            <p:spPr>
              <a:xfrm>
                <a:off x="628650" y="1196752"/>
                <a:ext cx="7920000" cy="5220000"/>
              </a:xfrm>
            </p:spPr>
            <p:txBody>
              <a:bodyPr>
                <a:normAutofit/>
              </a:bodyPr>
              <a:lstStyle/>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Theorem 3</a:t>
                </a:r>
                <a:r>
                  <a:rPr lang="en-US" altLang="ja-JP" sz="2400" dirty="0">
                    <a:latin typeface="Cambria Math" panose="02040503050406030204" pitchFamily="18" charset="0"/>
                    <a:ea typeface="Cambria Math" panose="02040503050406030204" pitchFamily="18" charset="0"/>
                  </a:rPr>
                  <a:t> (</a:t>
                </a:r>
                <a:r>
                  <a:rPr lang="en-US" altLang="ja-JP" sz="2400" dirty="0">
                    <a:solidFill>
                      <a:srgbClr val="FF0000"/>
                    </a:solidFill>
                    <a:latin typeface="Cambria Math" panose="02040503050406030204" pitchFamily="18" charset="0"/>
                    <a:ea typeface="Cambria Math" panose="02040503050406030204" pitchFamily="18" charset="0"/>
                  </a:rPr>
                  <a:t>capacity without feedback</a:t>
                </a:r>
                <a:r>
                  <a:rPr lang="en-US" altLang="ja-JP" sz="2400" dirty="0">
                    <a:latin typeface="Cambria Math" panose="02040503050406030204" pitchFamily="18" charset="0"/>
                    <a:ea typeface="Cambria Math" panose="02040503050406030204" pitchFamily="18" charset="0"/>
                  </a:rPr>
                  <a:t>). The capacity of GC without feedback is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𝐶</m:t>
                            </m:r>
                          </m:e>
                        </m:acc>
                      </m:e>
                      <m:sub>
                        <m:r>
                          <a:rPr lang="en-US" altLang="ja-JP" sz="2400" b="0" i="1" smtClean="0">
                            <a:latin typeface="Cambria Math" panose="02040503050406030204" pitchFamily="18" charset="0"/>
                            <a:ea typeface="Cambria Math" panose="02040503050406030204" pitchFamily="18" charset="0"/>
                          </a:rPr>
                          <m:t>𝑁𝐹</m:t>
                        </m:r>
                      </m:sub>
                    </m:sSub>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4</m:t>
                        </m:r>
                        <m:r>
                          <a:rPr lang="ja-JP" altLang="en-US" sz="2400" b="0" i="1" smtClean="0">
                            <a:latin typeface="Cambria Math" panose="02040503050406030204" pitchFamily="18" charset="0"/>
                          </a:rPr>
                          <m:t>𝜋</m:t>
                        </m:r>
                      </m:den>
                    </m:f>
                    <m:r>
                      <a:rPr lang="en-US" altLang="ja-JP" sz="2400" b="0" i="1" smtClean="0">
                        <a:latin typeface="Cambria Math" panose="02040503050406030204" pitchFamily="18" charset="0"/>
                        <a:ea typeface="Cambria Math" panose="02040503050406030204" pitchFamily="18" charset="0"/>
                      </a:rPr>
                      <m:t> </m:t>
                    </m:r>
                    <m:nary>
                      <m:naryPr>
                        <m:ctrlPr>
                          <a:rPr lang="en-US" altLang="ja-JP" sz="2400" b="0" i="1" smtClean="0">
                            <a:latin typeface="Cambria Math" panose="02040503050406030204" pitchFamily="18" charset="0"/>
                            <a:ea typeface="Cambria Math" panose="02040503050406030204" pitchFamily="18" charset="0"/>
                          </a:rPr>
                        </m:ctrlPr>
                      </m:naryPr>
                      <m:sub>
                        <m:r>
                          <m:rPr>
                            <m:brk m:alnAt="23"/>
                          </m:rPr>
                          <a:rPr lang="en-US" altLang="ja-JP" sz="2400" b="0" i="1" smtClean="0">
                            <a:latin typeface="Cambria Math" panose="02040503050406030204" pitchFamily="18" charset="0"/>
                            <a:ea typeface="Cambria Math" panose="02040503050406030204" pitchFamily="18" charset="0"/>
                          </a:rPr>
                          <m:t>−</m:t>
                        </m:r>
                        <m:r>
                          <a:rPr lang="ja-JP" altLang="en-US" sz="2400" b="0" i="1" smtClean="0">
                            <a:latin typeface="Cambria Math" panose="02040503050406030204" pitchFamily="18" charset="0"/>
                          </a:rPr>
                          <m:t>𝜋</m:t>
                        </m:r>
                      </m:sub>
                      <m:sup>
                        <m:r>
                          <a:rPr lang="ja-JP" altLang="en-US" sz="2400" b="0" i="1" smtClean="0">
                            <a:latin typeface="Cambria Math" panose="02040503050406030204" pitchFamily="18" charset="0"/>
                          </a:rPr>
                          <m:t>𝜋</m:t>
                        </m:r>
                      </m:sup>
                      <m:e>
                        <m:func>
                          <m:funcPr>
                            <m:ctrlPr>
                              <a:rPr lang="en-US" altLang="ja-JP" sz="2400" b="0" i="1" smtClean="0">
                                <a:latin typeface="Cambria Math" panose="02040503050406030204" pitchFamily="18" charset="0"/>
                                <a:ea typeface="Cambria Math" panose="02040503050406030204" pitchFamily="18" charset="0"/>
                              </a:rPr>
                            </m:ctrlPr>
                          </m:funcPr>
                          <m:fName>
                            <m:r>
                              <m:rPr>
                                <m:sty m:val="p"/>
                              </m:rPr>
                              <a:rPr lang="en-US" altLang="ja-JP" sz="2400" b="0" i="0" smtClean="0">
                                <a:latin typeface="Cambria Math" panose="02040503050406030204" pitchFamily="18" charset="0"/>
                                <a:ea typeface="Cambria Math" panose="02040503050406030204" pitchFamily="18" charset="0"/>
                              </a:rPr>
                              <m:t>log</m:t>
                            </m:r>
                          </m:fName>
                          <m:e>
                            <m:d>
                              <m:dPr>
                                <m:begChr m:val="["/>
                                <m:endChr m:val="]"/>
                                <m:ctrlPr>
                                  <a:rPr lang="en-US" altLang="ja-JP" sz="2400" b="0" i="1" smtClean="0">
                                    <a:latin typeface="Cambria Math" panose="02040503050406030204" pitchFamily="18" charset="0"/>
                                    <a:ea typeface="Cambria Math" panose="02040503050406030204" pitchFamily="18" charset="0"/>
                                  </a:rPr>
                                </m:ctrlPr>
                              </m:dPr>
                              <m:e>
                                <m:r>
                                  <m:rPr>
                                    <m:sty m:val="p"/>
                                  </m:rPr>
                                  <a:rPr lang="en-US" altLang="ja-JP" sz="2400" b="0" i="0" smtClean="0">
                                    <a:latin typeface="Cambria Math" panose="02040503050406030204" pitchFamily="18" charset="0"/>
                                    <a:ea typeface="Cambria Math" panose="02040503050406030204" pitchFamily="18" charset="0"/>
                                  </a:rPr>
                                  <m:t>max</m:t>
                                </m:r>
                                <m:d>
                                  <m:dPr>
                                    <m:ctrlPr>
                                      <a:rPr lang="en-US" altLang="ja-JP" sz="2400" b="0" i="1" smtClean="0">
                                        <a:latin typeface="Cambria Math" panose="02040503050406030204" pitchFamily="18" charset="0"/>
                                        <a:ea typeface="Cambria Math" panose="02040503050406030204" pitchFamily="18" charset="0"/>
                                      </a:rPr>
                                    </m:ctrlPr>
                                  </m:dPr>
                                  <m:e>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𝐴</m:t>
                                        </m:r>
                                      </m:num>
                                      <m:den>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𝑓</m:t>
                                            </m:r>
                                          </m:e>
                                          <m:sub>
                                            <m:r>
                                              <a:rPr lang="en-US" altLang="ja-JP" sz="2400" b="0" i="1" smtClean="0">
                                                <a:latin typeface="Cambria Math" panose="02040503050406030204" pitchFamily="18" charset="0"/>
                                                <a:ea typeface="Cambria Math" panose="02040503050406030204" pitchFamily="18" charset="0"/>
                                              </a:rPr>
                                              <m:t>𝑍</m:t>
                                            </m:r>
                                          </m:sub>
                                        </m:sSub>
                                        <m:d>
                                          <m:dPr>
                                            <m:ctrlPr>
                                              <a:rPr lang="en-US" altLang="ja-JP" sz="2400" b="0" i="1" smtClean="0">
                                                <a:latin typeface="Cambria Math" panose="02040503050406030204" pitchFamily="18" charset="0"/>
                                                <a:ea typeface="Cambria Math" panose="02040503050406030204" pitchFamily="18" charset="0"/>
                                              </a:rPr>
                                            </m:ctrlPr>
                                          </m:dPr>
                                          <m:e>
                                            <m:r>
                                              <a:rPr lang="ja-JP" altLang="en-US" sz="2400" b="0" i="1" smtClean="0">
                                                <a:latin typeface="Cambria Math" panose="02040503050406030204" pitchFamily="18" charset="0"/>
                                              </a:rPr>
                                              <m:t>𝜃</m:t>
                                            </m:r>
                                          </m:e>
                                        </m:d>
                                      </m:den>
                                    </m:f>
                                    <m:r>
                                      <a:rPr lang="en-US" altLang="ja-JP" sz="2400" b="0" i="1" smtClean="0">
                                        <a:latin typeface="Cambria Math" panose="02040503050406030204" pitchFamily="18" charset="0"/>
                                        <a:ea typeface="Cambria Math" panose="02040503050406030204" pitchFamily="18" charset="0"/>
                                      </a:rPr>
                                      <m:t>,1</m:t>
                                    </m:r>
                                  </m:e>
                                </m:d>
                              </m:e>
                            </m:d>
                          </m:e>
                        </m:func>
                      </m:e>
                    </m:nary>
                    <m:r>
                      <a:rPr lang="en-US" altLang="ja-JP" sz="2400" b="0" i="1" smtClean="0">
                        <a:latin typeface="Cambria Math" panose="02040503050406030204" pitchFamily="18" charset="0"/>
                        <a:ea typeface="Cambria Math" panose="02040503050406030204" pitchFamily="18" charset="0"/>
                      </a:rPr>
                      <m:t>𝑑</m:t>
                    </m:r>
                    <m:r>
                      <a:rPr lang="ja-JP" altLang="en-US" sz="2400" b="0" i="1" smtClean="0">
                        <a:latin typeface="Cambria Math" panose="02040503050406030204" pitchFamily="18" charset="0"/>
                      </a:rPr>
                      <m:t>𝜃</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𝐴</m:t>
                    </m:r>
                    <m:r>
                      <a:rPr lang="en-US" altLang="ja-JP" sz="2400" b="0" i="1" smtClean="0">
                        <a:latin typeface="Cambria Math" panose="02040503050406030204" pitchFamily="18" charset="0"/>
                        <a:ea typeface="Cambria Math" panose="02040503050406030204" pitchFamily="18" charset="0"/>
                      </a:rPr>
                      <m:t>&gt;0 </m:t>
                    </m:r>
                  </m:oMath>
                </a14:m>
                <a:r>
                  <a:rPr lang="en-US" altLang="ja-JP" sz="2400" dirty="0">
                    <a:latin typeface="Cambria Math" panose="02040503050406030204" pitchFamily="18" charset="0"/>
                    <a:ea typeface="Cambria Math" panose="02040503050406030204" pitchFamily="18" charset="0"/>
                  </a:rPr>
                  <a:t>is a constant such that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nary>
                      <m:naryPr>
                        <m:ctrlPr>
                          <a:rPr lang="en-US" altLang="ja-JP" sz="2400" i="1" smtClean="0">
                            <a:latin typeface="Cambria Math" panose="02040503050406030204" pitchFamily="18" charset="0"/>
                            <a:ea typeface="Cambria Math" panose="02040503050406030204" pitchFamily="18" charset="0"/>
                          </a:rPr>
                        </m:ctrlPr>
                      </m:naryPr>
                      <m:sub>
                        <m:d>
                          <m:dPr>
                            <m:begChr m:val="{"/>
                            <m:endChr m:val="}"/>
                            <m:ctrlPr>
                              <a:rPr lang="en-US" altLang="ja-JP" sz="2400" i="1" smtClean="0">
                                <a:latin typeface="Cambria Math" panose="02040503050406030204" pitchFamily="18" charset="0"/>
                                <a:ea typeface="Cambria Math" panose="02040503050406030204" pitchFamily="18" charset="0"/>
                              </a:rPr>
                            </m:ctrlPr>
                          </m:dPr>
                          <m:e>
                            <m:r>
                              <a:rPr lang="ja-JP" altLang="en-US" sz="2400" i="1" smtClean="0">
                                <a:latin typeface="Cambria Math" panose="02040503050406030204" pitchFamily="18" charset="0"/>
                              </a:rPr>
                              <m:t>𝜃</m:t>
                            </m:r>
                            <m:r>
                              <a:rPr lang="ja-JP" altLang="en-US" sz="2400" i="1" smtClean="0">
                                <a:latin typeface="Cambria Math" panose="02040503050406030204" pitchFamily="18" charset="0"/>
                              </a:rPr>
                              <m:t>∈</m:t>
                            </m:r>
                            <m:d>
                              <m:dPr>
                                <m:begChr m:val="["/>
                                <m:endChr m:val="]"/>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m:t>
                                </m:r>
                                <m:r>
                                  <a:rPr lang="ja-JP" altLang="en-US" sz="2400" b="0" i="1" smtClean="0">
                                    <a:latin typeface="Cambria Math" panose="02040503050406030204" pitchFamily="18" charset="0"/>
                                  </a:rPr>
                                  <m:t>𝜋</m:t>
                                </m:r>
                                <m:r>
                                  <a:rPr lang="en-US" altLang="ja-JP" sz="2400" b="0" i="1" smtClean="0">
                                    <a:latin typeface="Cambria Math" panose="02040503050406030204" pitchFamily="18" charset="0"/>
                                    <a:ea typeface="Cambria Math" panose="02040503050406030204" pitchFamily="18" charset="0"/>
                                  </a:rPr>
                                  <m:t>,</m:t>
                                </m:r>
                                <m:r>
                                  <a:rPr lang="ja-JP" altLang="en-US" sz="2400" b="0" i="1" smtClean="0">
                                    <a:latin typeface="Cambria Math" panose="02040503050406030204" pitchFamily="18" charset="0"/>
                                  </a:rPr>
                                  <m:t>𝜋</m:t>
                                </m:r>
                              </m:e>
                            </m:d>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𝑓</m:t>
                                </m:r>
                              </m:e>
                              <m:sub>
                                <m:r>
                                  <a:rPr lang="en-US" altLang="ja-JP" sz="2400" b="0" i="1" smtClean="0">
                                    <a:latin typeface="Cambria Math" panose="02040503050406030204" pitchFamily="18" charset="0"/>
                                    <a:ea typeface="Cambria Math" panose="02040503050406030204" pitchFamily="18" charset="0"/>
                                  </a:rPr>
                                  <m:t>𝑍</m:t>
                                </m:r>
                              </m:sub>
                            </m:sSub>
                            <m:d>
                              <m:dPr>
                                <m:ctrlPr>
                                  <a:rPr lang="en-US" altLang="ja-JP" sz="2400" b="0" i="1" smtClean="0">
                                    <a:latin typeface="Cambria Math" panose="02040503050406030204" pitchFamily="18" charset="0"/>
                                    <a:ea typeface="Cambria Math" panose="02040503050406030204" pitchFamily="18" charset="0"/>
                                  </a:rPr>
                                </m:ctrlPr>
                              </m:dPr>
                              <m:e>
                                <m:r>
                                  <a:rPr lang="ja-JP" altLang="en-US" sz="2400" b="0" i="1" smtClean="0">
                                    <a:latin typeface="Cambria Math" panose="02040503050406030204" pitchFamily="18" charset="0"/>
                                  </a:rPr>
                                  <m:t>𝜃</m:t>
                                </m:r>
                              </m:e>
                            </m:d>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𝐴</m:t>
                            </m:r>
                          </m:e>
                        </m:d>
                      </m:sub>
                      <m:sup/>
                      <m:e>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𝐴</m:t>
                            </m:r>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𝑓</m:t>
                                </m:r>
                              </m:e>
                              <m:sub>
                                <m:r>
                                  <a:rPr lang="en-US" altLang="ja-JP" sz="2400" b="0" i="1" smtClean="0">
                                    <a:latin typeface="Cambria Math" panose="02040503050406030204" pitchFamily="18" charset="0"/>
                                    <a:ea typeface="Cambria Math" panose="02040503050406030204" pitchFamily="18" charset="0"/>
                                  </a:rPr>
                                  <m:t>𝑍</m:t>
                                </m:r>
                              </m:sub>
                            </m:sSub>
                            <m:d>
                              <m:dPr>
                                <m:ctrlPr>
                                  <a:rPr lang="en-US" altLang="ja-JP" sz="2400" b="0" i="1" smtClean="0">
                                    <a:latin typeface="Cambria Math" panose="02040503050406030204" pitchFamily="18" charset="0"/>
                                    <a:ea typeface="Cambria Math" panose="02040503050406030204" pitchFamily="18" charset="0"/>
                                  </a:rPr>
                                </m:ctrlPr>
                              </m:dPr>
                              <m:e>
                                <m:r>
                                  <a:rPr lang="ja-JP" altLang="en-US" sz="2400" b="0" i="1" smtClean="0">
                                    <a:latin typeface="Cambria Math" panose="02040503050406030204" pitchFamily="18" charset="0"/>
                                  </a:rPr>
                                  <m:t>𝜃</m:t>
                                </m:r>
                              </m:e>
                            </m:d>
                          </m:e>
                        </m:d>
                      </m:e>
                    </m:nary>
                    <m:r>
                      <a:rPr lang="en-US" altLang="ja-JP" sz="2400" b="0" i="1" smtClean="0">
                        <a:latin typeface="Cambria Math" panose="02040503050406030204" pitchFamily="18" charset="0"/>
                        <a:ea typeface="Cambria Math" panose="02040503050406030204" pitchFamily="18" charset="0"/>
                      </a:rPr>
                      <m:t>𝑑</m:t>
                    </m:r>
                    <m:r>
                      <a:rPr lang="ja-JP" altLang="en-US" sz="2400" b="0" i="1" smtClean="0">
                        <a:latin typeface="Cambria Math" panose="02040503050406030204" pitchFamily="18" charset="0"/>
                      </a:rPr>
                      <m:t>𝜃</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𝑃</m:t>
                    </m:r>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The capacity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𝐶</m:t>
                            </m:r>
                          </m:e>
                        </m:acc>
                      </m:e>
                      <m:sub>
                        <m:r>
                          <a:rPr lang="en-US" altLang="ja-JP" sz="2400" i="1">
                            <a:latin typeface="Cambria Math" panose="02040503050406030204" pitchFamily="18" charset="0"/>
                            <a:ea typeface="Cambria Math" panose="02040503050406030204" pitchFamily="18" charset="0"/>
                          </a:rPr>
                          <m:t>𝑁𝐹</m:t>
                        </m:r>
                      </m:sub>
                    </m:sSub>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achieved by inputting the Gaussian stationary process </a:t>
                </a:r>
                <a14:m>
                  <m:oMath xmlns:m="http://schemas.openxmlformats.org/officeDocument/2006/math">
                    <m:r>
                      <a:rPr lang="en-US" altLang="ja-JP" sz="2400" i="1">
                        <a:latin typeface="Cambria Math" panose="02040503050406030204" pitchFamily="18" charset="0"/>
                        <a:ea typeface="Cambria Math" panose="02040503050406030204" pitchFamily="18" charset="0"/>
                      </a:rPr>
                      <m:t>𝑋</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𝑛</m:t>
                            </m:r>
                          </m:sub>
                        </m:sSub>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with SDF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𝑔</m:t>
                    </m:r>
                    <m:d>
                      <m:dPr>
                        <m:ctrlPr>
                          <a:rPr lang="en-US" altLang="ja-JP" sz="2400" b="0" i="1" smtClean="0">
                            <a:latin typeface="Cambria Math" panose="02040503050406030204" pitchFamily="18" charset="0"/>
                            <a:ea typeface="Cambria Math" panose="02040503050406030204" pitchFamily="18" charset="0"/>
                          </a:rPr>
                        </m:ctrlPr>
                      </m:dPr>
                      <m:e>
                        <m:r>
                          <a:rPr lang="ja-JP" altLang="en-US" sz="2400" b="0" i="1" smtClean="0">
                            <a:latin typeface="Cambria Math" panose="02040503050406030204" pitchFamily="18" charset="0"/>
                            <a:ea typeface="Cambria Math" panose="02040503050406030204" pitchFamily="18" charset="0"/>
                          </a:rPr>
                          <m:t>𝜃</m:t>
                        </m:r>
                      </m:e>
                    </m:d>
                    <m:r>
                      <a:rPr lang="en-US" altLang="ja-JP" sz="2400" b="0" i="1" smtClean="0">
                        <a:latin typeface="Cambria Math" panose="02040503050406030204" pitchFamily="18" charset="0"/>
                        <a:ea typeface="Cambria Math" panose="02040503050406030204" pitchFamily="18" charset="0"/>
                      </a:rPr>
                      <m:t>=</m:t>
                    </m:r>
                    <m:d>
                      <m:dPr>
                        <m:begChr m:val="{"/>
                        <m:endChr m:val=""/>
                        <m:ctrlPr>
                          <a:rPr lang="en-US" altLang="ja-JP" sz="2400" b="0" i="1" smtClean="0">
                            <a:latin typeface="Cambria Math" panose="02040503050406030204" pitchFamily="18" charset="0"/>
                            <a:ea typeface="Cambria Math" panose="02040503050406030204" pitchFamily="18" charset="0"/>
                          </a:rPr>
                        </m:ctrlPr>
                      </m:dPr>
                      <m:e>
                        <m:eqArr>
                          <m:eqArrPr>
                            <m:ctrlPr>
                              <a:rPr lang="en-US" altLang="ja-JP" sz="2400" b="0" i="1" smtClean="0">
                                <a:latin typeface="Cambria Math" panose="02040503050406030204" pitchFamily="18" charset="0"/>
                                <a:ea typeface="Cambria Math" panose="02040503050406030204" pitchFamily="18" charset="0"/>
                              </a:rPr>
                            </m:ctrlPr>
                          </m:eqArrPr>
                          <m:e>
                            <m:r>
                              <a:rPr lang="en-US" altLang="ja-JP" sz="2400" b="0" i="1" smtClean="0">
                                <a:latin typeface="Cambria Math" panose="02040503050406030204" pitchFamily="18" charset="0"/>
                                <a:ea typeface="Cambria Math" panose="02040503050406030204" pitchFamily="18" charset="0"/>
                              </a:rPr>
                              <m:t>𝐴</m:t>
                            </m:r>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𝑓</m:t>
                                </m:r>
                              </m:e>
                              <m:sub>
                                <m:r>
                                  <a:rPr lang="en-US" altLang="ja-JP" sz="2400" b="0" i="1" smtClean="0">
                                    <a:latin typeface="Cambria Math" panose="02040503050406030204" pitchFamily="18" charset="0"/>
                                    <a:ea typeface="Cambria Math" panose="02040503050406030204" pitchFamily="18" charset="0"/>
                                  </a:rPr>
                                  <m:t>𝑍</m:t>
                                </m:r>
                              </m:sub>
                            </m:sSub>
                            <m:d>
                              <m:dPr>
                                <m:ctrlPr>
                                  <a:rPr lang="en-US" altLang="ja-JP" sz="2400" b="0" i="1" smtClean="0">
                                    <a:latin typeface="Cambria Math" panose="02040503050406030204" pitchFamily="18" charset="0"/>
                                    <a:ea typeface="Cambria Math" panose="02040503050406030204" pitchFamily="18" charset="0"/>
                                  </a:rPr>
                                </m:ctrlPr>
                              </m:dPr>
                              <m:e>
                                <m:r>
                                  <a:rPr lang="ja-JP" altLang="en-US" sz="2400" b="0" i="1" smtClean="0">
                                    <a:latin typeface="Cambria Math" panose="02040503050406030204" pitchFamily="18" charset="0"/>
                                    <a:ea typeface="Cambria Math" panose="02040503050406030204" pitchFamily="18" charset="0"/>
                                  </a:rPr>
                                  <m:t>𝜃</m:t>
                                </m:r>
                              </m:e>
                            </m:d>
                            <m:r>
                              <a:rPr lang="en-US" altLang="ja-JP" sz="2400" b="0" i="1" smtClean="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 </m:t>
                            </m:r>
                            <m:r>
                              <a:rPr lang="en-US" altLang="ja-JP" sz="2400" i="1" smtClean="0">
                                <a:latin typeface="Cambria Math" panose="02040503050406030204" pitchFamily="18" charset="0"/>
                                <a:ea typeface="Cambria Math" panose="02040503050406030204" pitchFamily="18" charset="0"/>
                              </a:rPr>
                              <m:t>     </m:t>
                            </m:r>
                            <m:r>
                              <m:rPr>
                                <m:sty m:val="p"/>
                              </m:rPr>
                              <a:rPr lang="en-US" altLang="ja-JP" sz="2400" i="0" smtClean="0">
                                <a:latin typeface="Cambria Math" panose="02040503050406030204" pitchFamily="18" charset="0"/>
                                <a:ea typeface="Cambria Math" panose="02040503050406030204" pitchFamily="18" charset="0"/>
                              </a:rPr>
                              <m:t>if</m:t>
                            </m:r>
                            <m:r>
                              <a:rPr lang="en-US" altLang="ja-JP" sz="2400" i="1" smtClean="0">
                                <a:latin typeface="Cambria Math" panose="02040503050406030204" pitchFamily="18" charset="0"/>
                                <a:ea typeface="Cambria Math" panose="02040503050406030204" pitchFamily="18" charset="0"/>
                              </a:rPr>
                              <m:t> </m:t>
                            </m:r>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  </m:t>
                                </m:r>
                                <m:r>
                                  <a:rPr lang="en-US" altLang="ja-JP" sz="2400" i="1">
                                    <a:latin typeface="Cambria Math" panose="02040503050406030204" pitchFamily="18" charset="0"/>
                                    <a:ea typeface="Cambria Math" panose="02040503050406030204" pitchFamily="18" charset="0"/>
                                  </a:rPr>
                                  <m:t>𝑓</m:t>
                                </m:r>
                              </m:e>
                              <m:sub>
                                <m:r>
                                  <a:rPr lang="en-US" altLang="ja-JP" sz="2400" i="1">
                                    <a:latin typeface="Cambria Math" panose="02040503050406030204" pitchFamily="18" charset="0"/>
                                    <a:ea typeface="Cambria Math" panose="02040503050406030204" pitchFamily="18" charset="0"/>
                                  </a:rPr>
                                  <m:t>𝑍</m:t>
                                </m:r>
                              </m:sub>
                            </m:sSub>
                            <m:d>
                              <m:dPr>
                                <m:ctrlPr>
                                  <a:rPr lang="en-US" altLang="ja-JP" sz="2400" i="1">
                                    <a:latin typeface="Cambria Math" panose="02040503050406030204" pitchFamily="18" charset="0"/>
                                    <a:ea typeface="Cambria Math" panose="02040503050406030204" pitchFamily="18" charset="0"/>
                                  </a:rPr>
                                </m:ctrlPr>
                              </m:dPr>
                              <m:e>
                                <m:r>
                                  <a:rPr lang="ja-JP" altLang="en-US" sz="2400" i="1">
                                    <a:latin typeface="Cambria Math" panose="02040503050406030204" pitchFamily="18" charset="0"/>
                                  </a:rPr>
                                  <m:t>𝜃</m:t>
                                </m:r>
                              </m:e>
                            </m:d>
                            <m:r>
                              <a:rPr lang="ja-JP" altLang="en-US" sz="2400" i="1" smtClean="0">
                                <a:latin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𝐴</m:t>
                            </m:r>
                            <m:r>
                              <a:rPr lang="en-US" altLang="ja-JP" sz="2400" i="1">
                                <a:latin typeface="Cambria Math" panose="02040503050406030204" pitchFamily="18" charset="0"/>
                                <a:ea typeface="Cambria Math" panose="02040503050406030204" pitchFamily="18" charset="0"/>
                              </a:rPr>
                              <m:t>.</m:t>
                            </m:r>
                          </m:e>
                          <m:e>
                            <m:r>
                              <a:rPr lang="en-US" altLang="ja-JP" sz="2400" b="0" i="1" smtClean="0">
                                <a:latin typeface="Cambria Math" panose="02040503050406030204" pitchFamily="18" charset="0"/>
                                <a:ea typeface="Cambria Math" panose="02040503050406030204" pitchFamily="18" charset="0"/>
                              </a:rPr>
                              <m:t>                0,         </m:t>
                            </m:r>
                            <m:r>
                              <m:rPr>
                                <m:sty m:val="p"/>
                              </m:rPr>
                              <a:rPr lang="en-US" altLang="ja-JP" sz="2400" b="0" i="0" smtClean="0">
                                <a:latin typeface="Cambria Math" panose="02040503050406030204" pitchFamily="18" charset="0"/>
                                <a:ea typeface="Cambria Math" panose="02040503050406030204" pitchFamily="18" charset="0"/>
                              </a:rPr>
                              <m:t>if</m:t>
                            </m:r>
                            <m:r>
                              <a:rPr lang="en-US" altLang="ja-JP" sz="2400" b="0" i="1" smtClean="0">
                                <a:latin typeface="Cambria Math" panose="02040503050406030204" pitchFamily="18" charset="0"/>
                                <a:ea typeface="Cambria Math" panose="02040503050406030204" pitchFamily="18" charset="0"/>
                              </a:rPr>
                              <m:t>   </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𝑓</m:t>
                                </m:r>
                              </m:e>
                              <m:sub>
                                <m:r>
                                  <a:rPr lang="en-US" altLang="ja-JP" sz="2400" b="0" i="1" smtClean="0">
                                    <a:latin typeface="Cambria Math" panose="02040503050406030204" pitchFamily="18" charset="0"/>
                                    <a:ea typeface="Cambria Math" panose="02040503050406030204" pitchFamily="18" charset="0"/>
                                  </a:rPr>
                                  <m:t>𝑍</m:t>
                                </m:r>
                              </m:sub>
                            </m:sSub>
                            <m:d>
                              <m:dPr>
                                <m:ctrlPr>
                                  <a:rPr lang="en-US" altLang="ja-JP" sz="2400" b="0" i="1" smtClean="0">
                                    <a:latin typeface="Cambria Math" panose="02040503050406030204" pitchFamily="18" charset="0"/>
                                    <a:ea typeface="Cambria Math" panose="02040503050406030204" pitchFamily="18" charset="0"/>
                                  </a:rPr>
                                </m:ctrlPr>
                              </m:dPr>
                              <m:e>
                                <m:r>
                                  <a:rPr lang="ja-JP" altLang="en-US" sz="2400" b="0" i="1" smtClean="0">
                                    <a:latin typeface="Cambria Math" panose="02040503050406030204" pitchFamily="18" charset="0"/>
                                  </a:rPr>
                                  <m:t>𝜃</m:t>
                                </m:r>
                              </m:e>
                            </m:d>
                            <m:r>
                              <a:rPr lang="en-US" altLang="ja-JP" sz="2400" b="0" i="1" smtClean="0">
                                <a:latin typeface="Cambria Math" panose="02040503050406030204" pitchFamily="18" charset="0"/>
                                <a:ea typeface="Cambria Math" panose="02040503050406030204" pitchFamily="18" charset="0"/>
                              </a:rPr>
                              <m:t>&gt;</m:t>
                            </m:r>
                            <m:r>
                              <a:rPr lang="en-US" altLang="ja-JP" sz="2400" b="0" i="1" smtClean="0">
                                <a:latin typeface="Cambria Math" panose="02040503050406030204" pitchFamily="18" charset="0"/>
                                <a:ea typeface="Cambria Math" panose="02040503050406030204" pitchFamily="18" charset="0"/>
                              </a:rPr>
                              <m:t>𝐴</m:t>
                            </m:r>
                            <m:r>
                              <a:rPr lang="en-US" altLang="ja-JP" sz="2400" b="0" i="1" smtClean="0">
                                <a:latin typeface="Cambria Math" panose="02040503050406030204" pitchFamily="18" charset="0"/>
                                <a:ea typeface="Cambria Math" panose="02040503050406030204" pitchFamily="18" charset="0"/>
                              </a:rPr>
                              <m:t>. </m:t>
                            </m:r>
                          </m:e>
                        </m:eqArr>
                      </m:e>
                    </m:d>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Namely,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𝐼</m:t>
                        </m:r>
                      </m:e>
                    </m:acc>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𝑋</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𝑌</m:t>
                        </m:r>
                      </m:e>
                    </m:d>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𝐶</m:t>
                            </m:r>
                          </m:e>
                        </m:acc>
                      </m:e>
                      <m:sub>
                        <m:r>
                          <a:rPr lang="en-US" altLang="ja-JP" sz="2400" b="0" i="1" smtClean="0">
                            <a:latin typeface="Cambria Math" panose="02040503050406030204" pitchFamily="18" charset="0"/>
                            <a:ea typeface="Cambria Math" panose="02040503050406030204" pitchFamily="18" charset="0"/>
                          </a:rPr>
                          <m:t>𝑁𝐹</m:t>
                        </m:r>
                      </m:sub>
                    </m:sSub>
                    <m:r>
                      <a:rPr lang="en-US" altLang="ja-JP" sz="2400" b="0" i="1" smtClean="0">
                        <a:latin typeface="Cambria Math" panose="02040503050406030204" pitchFamily="18" charset="0"/>
                        <a:ea typeface="Cambria Math" panose="02040503050406030204" pitchFamily="18" charset="0"/>
                      </a:rPr>
                      <m:t>. </m:t>
                    </m:r>
                  </m:oMath>
                </a14:m>
                <a:endParaRPr lang="en-US" altLang="ja-JP" sz="2400" dirty="0">
                  <a:latin typeface="Cambria Math" panose="02040503050406030204" pitchFamily="18" charset="0"/>
                  <a:ea typeface="Cambria Math" panose="02040503050406030204" pitchFamily="18" charset="0"/>
                </a:endParaRPr>
              </a:p>
            </p:txBody>
          </p:sp>
        </mc:Choice>
        <mc:Fallback xmlns="">
          <p:sp>
            <p:nvSpPr>
              <p:cNvPr id="3" name="コンテンツ プレースホルダー 2">
                <a:extLst>
                  <a:ext uri="{FF2B5EF4-FFF2-40B4-BE49-F238E27FC236}">
                    <a16:creationId xmlns:a16="http://schemas.microsoft.com/office/drawing/2014/main" id="{5844BC64-B357-46DC-BABE-1FF887B390AF}"/>
                  </a:ext>
                </a:extLst>
              </p:cNvPr>
              <p:cNvSpPr>
                <a:spLocks noGrp="1" noRot="1" noChangeAspect="1" noMove="1" noResize="1" noEditPoints="1" noAdjustHandles="1" noChangeArrowheads="1" noChangeShapeType="1" noTextEdit="1"/>
              </p:cNvSpPr>
              <p:nvPr>
                <p:ph idx="1"/>
              </p:nvPr>
            </p:nvSpPr>
            <p:spPr>
              <a:xfrm>
                <a:off x="628650" y="1196752"/>
                <a:ext cx="7920000" cy="5220000"/>
              </a:xfrm>
              <a:blipFill>
                <a:blip r:embed="rId2"/>
                <a:stretch>
                  <a:fillRect l="-1155" t="-1634" r="-11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7048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817F8E-4965-4018-929D-A5B529952055}"/>
              </a:ext>
            </a:extLst>
          </p:cNvPr>
          <p:cNvSpPr>
            <a:spLocks noGrp="1"/>
          </p:cNvSpPr>
          <p:nvPr>
            <p:ph type="title"/>
          </p:nvPr>
        </p:nvSpPr>
        <p:spPr>
          <a:xfrm>
            <a:off x="628650" y="404728"/>
            <a:ext cx="7920000" cy="576000"/>
          </a:xfrm>
          <a:ln>
            <a:solidFill>
              <a:srgbClr val="0070C0"/>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Theorem 4 (well known) </a:t>
            </a:r>
            <a:endParaRPr kumimoji="1" lang="ja-JP" altLang="en-US" sz="28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DBE2B2F-1F85-4936-B7FD-7E9A31D274AF}"/>
                  </a:ext>
                </a:extLst>
              </p:cNvPr>
              <p:cNvSpPr>
                <a:spLocks noGrp="1"/>
              </p:cNvSpPr>
              <p:nvPr>
                <p:ph idx="1"/>
              </p:nvPr>
            </p:nvSpPr>
            <p:spPr>
              <a:xfrm>
                <a:off x="628650" y="1196752"/>
                <a:ext cx="7920000" cy="5220000"/>
              </a:xfrm>
            </p:spPr>
            <p:txBody>
              <a:bodyPr>
                <a:normAutofit/>
              </a:bodyPr>
              <a:lstStyle/>
              <a:p>
                <a:pPr marL="0" indent="0">
                  <a:buNone/>
                </a:pPr>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Theorem 4</a:t>
                </a:r>
                <a:r>
                  <a:rPr lang="en-US" altLang="ja-JP" sz="2400" dirty="0">
                    <a:latin typeface="Cambria Math" panose="02040503050406030204" pitchFamily="18" charset="0"/>
                    <a:ea typeface="Cambria Math" panose="02040503050406030204" pitchFamily="18" charset="0"/>
                  </a:rPr>
                  <a:t> (</a:t>
                </a:r>
                <a:r>
                  <a:rPr lang="en-US" altLang="ja-JP" sz="2400" dirty="0">
                    <a:solidFill>
                      <a:srgbClr val="FF0000"/>
                    </a:solidFill>
                    <a:latin typeface="Cambria Math" panose="02040503050406030204" pitchFamily="18" charset="0"/>
                    <a:ea typeface="Cambria Math" panose="02040503050406030204" pitchFamily="18" charset="0"/>
                  </a:rPr>
                  <a:t>capacity of WGC</a:t>
                </a:r>
                <a:r>
                  <a:rPr lang="en-US" altLang="ja-JP" sz="2400" dirty="0">
                    <a:latin typeface="Cambria Math" panose="02040503050406030204" pitchFamily="18" charset="0"/>
                    <a:ea typeface="Cambria Math" panose="02040503050406030204" pitchFamily="18" charset="0"/>
                  </a:rPr>
                  <a:t>). The capacity of the WGC is not increased by feedback and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𝐶</m:t>
                            </m:r>
                          </m:e>
                        </m:acc>
                      </m:e>
                      <m:sub>
                        <m:r>
                          <a:rPr lang="en-US" altLang="ja-JP" sz="2400" b="0" i="1" smtClean="0">
                            <a:latin typeface="Cambria Math" panose="02040503050406030204" pitchFamily="18" charset="0"/>
                            <a:ea typeface="Cambria Math" panose="02040503050406030204" pitchFamily="18" charset="0"/>
                          </a:rPr>
                          <m:t>𝐹𝐵</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𝐶</m:t>
                            </m:r>
                          </m:e>
                        </m:acc>
                      </m:e>
                      <m:sub>
                        <m:r>
                          <a:rPr lang="en-US" altLang="ja-JP" sz="2400" b="0" i="1" smtClean="0">
                            <a:latin typeface="Cambria Math" panose="02040503050406030204" pitchFamily="18" charset="0"/>
                            <a:ea typeface="Cambria Math" panose="02040503050406030204" pitchFamily="18" charset="0"/>
                          </a:rPr>
                          <m:t>𝑁𝐹</m:t>
                        </m:r>
                      </m:sub>
                    </m:sSub>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2</m:t>
                        </m:r>
                      </m:den>
                    </m:f>
                    <m:func>
                      <m:funcPr>
                        <m:ctrlPr>
                          <a:rPr lang="en-US" altLang="ja-JP" sz="2400" b="0" i="1" smtClean="0">
                            <a:latin typeface="Cambria Math" panose="02040503050406030204" pitchFamily="18" charset="0"/>
                            <a:ea typeface="Cambria Math" panose="02040503050406030204" pitchFamily="18" charset="0"/>
                          </a:rPr>
                        </m:ctrlPr>
                      </m:funcPr>
                      <m:fName>
                        <m:r>
                          <m:rPr>
                            <m:sty m:val="p"/>
                          </m:rPr>
                          <a:rPr lang="en-US" altLang="ja-JP" sz="2400" b="0" i="0" smtClean="0">
                            <a:latin typeface="Cambria Math" panose="02040503050406030204" pitchFamily="18" charset="0"/>
                            <a:ea typeface="Cambria Math" panose="02040503050406030204" pitchFamily="18" charset="0"/>
                          </a:rPr>
                          <m:t>log</m:t>
                        </m:r>
                      </m:fName>
                      <m:e>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1+</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𝑃</m:t>
                                </m:r>
                              </m:num>
                              <m:den>
                                <m:sSup>
                                  <m:sSupPr>
                                    <m:ctrlPr>
                                      <a:rPr lang="en-US" altLang="ja-JP" sz="2400" b="0" i="1" smtClean="0">
                                        <a:latin typeface="Cambria Math" panose="02040503050406030204" pitchFamily="18" charset="0"/>
                                        <a:ea typeface="Cambria Math" panose="02040503050406030204" pitchFamily="18" charset="0"/>
                                      </a:rPr>
                                    </m:ctrlPr>
                                  </m:sSupPr>
                                  <m:e>
                                    <m:r>
                                      <a:rPr lang="ja-JP" altLang="en-US" sz="2400" b="0" i="1" smtClean="0">
                                        <a:latin typeface="Cambria Math" panose="02040503050406030204" pitchFamily="18" charset="0"/>
                                      </a:rPr>
                                      <m:t>𝜎</m:t>
                                    </m:r>
                                  </m:e>
                                  <m:sup>
                                    <m:r>
                                      <a:rPr lang="en-US" altLang="ja-JP" sz="2400" b="0" i="1" smtClean="0">
                                        <a:latin typeface="Cambria Math" panose="02040503050406030204" pitchFamily="18" charset="0"/>
                                        <a:ea typeface="Cambria Math" panose="02040503050406030204" pitchFamily="18" charset="0"/>
                                      </a:rPr>
                                      <m:t>2</m:t>
                                    </m:r>
                                  </m:sup>
                                </m:sSup>
                              </m:den>
                            </m:f>
                          </m:e>
                        </m:d>
                        <m:r>
                          <a:rPr lang="en-US" altLang="ja-JP" sz="2400" b="0" i="1" smtClean="0">
                            <a:latin typeface="Cambria Math" panose="02040503050406030204" pitchFamily="18" charset="0"/>
                            <a:ea typeface="Cambria Math" panose="02040503050406030204" pitchFamily="18" charset="0"/>
                          </a:rPr>
                          <m:t>,</m:t>
                        </m:r>
                      </m:e>
                    </m:func>
                    <m:r>
                      <a:rPr lang="en-US" altLang="ja-JP" sz="2400" b="0" i="1" smtClean="0">
                        <a:latin typeface="Cambria Math" panose="02040503050406030204" pitchFamily="18" charset="0"/>
                        <a:ea typeface="Cambria Math" panose="02040503050406030204" pitchFamily="18" charset="0"/>
                      </a:rPr>
                      <m:t> </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sSup>
                      <m:sSupPr>
                        <m:ctrlPr>
                          <a:rPr lang="en-US" altLang="ja-JP" sz="2400" i="1" smtClean="0">
                            <a:latin typeface="Cambria Math" panose="02040503050406030204" pitchFamily="18" charset="0"/>
                            <a:ea typeface="Cambria Math" panose="02040503050406030204" pitchFamily="18" charset="0"/>
                          </a:rPr>
                        </m:ctrlPr>
                      </m:sSupPr>
                      <m:e>
                        <m:r>
                          <a:rPr lang="ja-JP" altLang="en-US" sz="2400" i="1" smtClean="0">
                            <a:latin typeface="Cambria Math" panose="02040503050406030204" pitchFamily="18" charset="0"/>
                          </a:rPr>
                          <m:t>𝜎</m:t>
                        </m:r>
                      </m:e>
                      <m:sup>
                        <m:r>
                          <a:rPr lang="en-US" altLang="ja-JP" sz="2400" b="0" i="1" smtClean="0">
                            <a:latin typeface="Cambria Math" panose="02040503050406030204" pitchFamily="18" charset="0"/>
                            <a:ea typeface="Cambria Math" panose="02040503050406030204" pitchFamily="18" charset="0"/>
                          </a:rPr>
                          <m:t>2</m:t>
                        </m:r>
                      </m:sup>
                    </m:sSup>
                  </m:oMath>
                </a14:m>
                <a:r>
                  <a:rPr lang="en-US" altLang="ja-JP" sz="2400" dirty="0">
                    <a:latin typeface="Cambria Math" panose="02040503050406030204" pitchFamily="18" charset="0"/>
                    <a:ea typeface="Cambria Math" panose="02040503050406030204" pitchFamily="18" charset="0"/>
                  </a:rPr>
                  <a:t> is the variance of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𝑛</m:t>
                        </m:r>
                      </m:sub>
                    </m:sSub>
                  </m:oMath>
                </a14:m>
                <a:r>
                  <a:rPr lang="en-US" altLang="ja-JP" sz="2400" dirty="0">
                    <a:latin typeface="Cambria Math" panose="02040503050406030204" pitchFamily="18" charset="0"/>
                    <a:ea typeface="Cambria Math" panose="02040503050406030204" pitchFamily="18" charset="0"/>
                  </a:rPr>
                  <a:t>.</a:t>
                </a:r>
                <a:endParaRPr kumimoji="1" lang="ja-JP" altLang="en-US" sz="2400" dirty="0">
                  <a:latin typeface="Cambria Math" panose="02040503050406030204" pitchFamily="18" charset="0"/>
                </a:endParaRPr>
              </a:p>
            </p:txBody>
          </p:sp>
        </mc:Choice>
        <mc:Fallback xmlns="">
          <p:sp>
            <p:nvSpPr>
              <p:cNvPr id="3" name="コンテンツ プレースホルダー 2">
                <a:extLst>
                  <a:ext uri="{FF2B5EF4-FFF2-40B4-BE49-F238E27FC236}">
                    <a16:creationId xmlns:a16="http://schemas.microsoft.com/office/drawing/2014/main" id="{3DBE2B2F-1F85-4936-B7FD-7E9A31D274AF}"/>
                  </a:ext>
                </a:extLst>
              </p:cNvPr>
              <p:cNvSpPr>
                <a:spLocks noGrp="1" noRot="1" noChangeAspect="1" noMove="1" noResize="1" noEditPoints="1" noAdjustHandles="1" noChangeArrowheads="1" noChangeShapeType="1" noTextEdit="1"/>
              </p:cNvSpPr>
              <p:nvPr>
                <p:ph idx="1"/>
              </p:nvPr>
            </p:nvSpPr>
            <p:spPr>
              <a:xfrm>
                <a:off x="628650" y="1196752"/>
                <a:ext cx="7920000" cy="5220000"/>
              </a:xfrm>
              <a:blipFill>
                <a:blip r:embed="rId2"/>
                <a:stretch>
                  <a:fillRect l="-11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01242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5C68ACBA-3A19-4838-B043-BE05C6D3C354}"/>
                  </a:ext>
                </a:extLst>
              </p:cNvPr>
              <p:cNvSpPr>
                <a:spLocks noGrp="1"/>
              </p:cNvSpPr>
              <p:nvPr>
                <p:ph type="title"/>
              </p:nvPr>
            </p:nvSpPr>
            <p:spPr>
              <a:xfrm>
                <a:off x="628650" y="296832"/>
                <a:ext cx="7920000" cy="1620000"/>
              </a:xfrm>
              <a:ln>
                <a:solidFill>
                  <a:schemeClr val="accent1"/>
                </a:solidFill>
              </a:ln>
            </p:spPr>
            <p:txBody>
              <a:bodyPr>
                <a:normAutofit/>
              </a:bodyPr>
              <a:lstStyle/>
              <a:p>
                <a:r>
                  <a:rPr lang="en-US" altLang="ja-JP" sz="3600" b="1" dirty="0">
                    <a:solidFill>
                      <a:srgbClr val="0070C0"/>
                    </a:solidFill>
                    <a:latin typeface="Cambria Math" panose="02040503050406030204" pitchFamily="18" charset="0"/>
                    <a:ea typeface="Cambria Math" panose="02040503050406030204" pitchFamily="18" charset="0"/>
                  </a:rPr>
                  <a:t>3 ARMA noise channel </a:t>
                </a:r>
                <a:br>
                  <a:rPr lang="en-US" altLang="ja-JP" sz="3600" b="1" dirty="0">
                    <a:solidFill>
                      <a:srgbClr val="0070C0"/>
                    </a:solidFill>
                    <a:latin typeface="Cambria Math" panose="02040503050406030204" pitchFamily="18" charset="0"/>
                    <a:ea typeface="Cambria Math" panose="02040503050406030204" pitchFamily="18" charset="0"/>
                  </a:rPr>
                </a:br>
                <a:r>
                  <a:rPr lang="en-US" altLang="ja-JP" sz="2400" b="1" dirty="0">
                    <a:solidFill>
                      <a:srgbClr val="0070C0"/>
                    </a:solidFill>
                    <a:latin typeface="Cambria Math" panose="02040503050406030204" pitchFamily="18" charset="0"/>
                    <a:ea typeface="Cambria Math" panose="02040503050406030204" pitchFamily="18" charset="0"/>
                  </a:rPr>
                  <a:t>     </a:t>
                </a:r>
                <a:br>
                  <a:rPr lang="en-US" altLang="ja-JP" sz="2400" b="1" dirty="0">
                    <a:solidFill>
                      <a:srgbClr val="0070C0"/>
                    </a:solidFill>
                    <a:latin typeface="Cambria Math" panose="02040503050406030204" pitchFamily="18" charset="0"/>
                    <a:ea typeface="Cambria Math" panose="02040503050406030204" pitchFamily="18" charset="0"/>
                  </a:rPr>
                </a:br>
                <a:r>
                  <a:rPr lang="en-US" altLang="ja-JP" sz="2800" b="1" dirty="0">
                    <a:solidFill>
                      <a:srgbClr val="00B050"/>
                    </a:solidFill>
                    <a:latin typeface="Cambria Math" panose="02040503050406030204" pitchFamily="18" charset="0"/>
                    <a:ea typeface="Cambria Math" panose="02040503050406030204" pitchFamily="18" charset="0"/>
                  </a:rPr>
                  <a:t>ARMA </a:t>
                </a:r>
                <a14:m>
                  <m:oMath xmlns:m="http://schemas.openxmlformats.org/officeDocument/2006/math">
                    <m:d>
                      <m:dPr>
                        <m:ctrlPr>
                          <a:rPr lang="en-US" altLang="ja-JP" sz="2800" b="1" i="1">
                            <a:solidFill>
                              <a:srgbClr val="00B050"/>
                            </a:solidFill>
                            <a:latin typeface="Cambria Math" panose="02040503050406030204" pitchFamily="18" charset="0"/>
                            <a:ea typeface="Cambria Math" panose="02040503050406030204" pitchFamily="18" charset="0"/>
                          </a:rPr>
                        </m:ctrlPr>
                      </m:dPr>
                      <m:e>
                        <m:r>
                          <a:rPr lang="en-US" altLang="ja-JP" sz="2800" b="1" i="1">
                            <a:solidFill>
                              <a:srgbClr val="00B050"/>
                            </a:solidFill>
                            <a:latin typeface="Cambria Math" panose="02040503050406030204" pitchFamily="18" charset="0"/>
                            <a:ea typeface="Cambria Math" panose="02040503050406030204" pitchFamily="18" charset="0"/>
                          </a:rPr>
                          <m:t>𝒍</m:t>
                        </m:r>
                        <m:r>
                          <a:rPr lang="en-US" altLang="ja-JP" sz="2800" b="1" i="1">
                            <a:solidFill>
                              <a:srgbClr val="00B050"/>
                            </a:solidFill>
                            <a:latin typeface="Cambria Math" panose="02040503050406030204" pitchFamily="18" charset="0"/>
                            <a:ea typeface="Cambria Math" panose="02040503050406030204" pitchFamily="18" charset="0"/>
                          </a:rPr>
                          <m:t>,</m:t>
                        </m:r>
                        <m:r>
                          <a:rPr lang="en-US" altLang="ja-JP" sz="2800" b="1" i="1">
                            <a:solidFill>
                              <a:srgbClr val="00B050"/>
                            </a:solidFill>
                            <a:latin typeface="Cambria Math" panose="02040503050406030204" pitchFamily="18" charset="0"/>
                            <a:ea typeface="Cambria Math" panose="02040503050406030204" pitchFamily="18" charset="0"/>
                          </a:rPr>
                          <m:t>𝒎</m:t>
                        </m:r>
                      </m:e>
                    </m:d>
                  </m:oMath>
                </a14:m>
                <a:r>
                  <a:rPr lang="en-US" altLang="ja-JP" sz="2800" b="1" dirty="0">
                    <a:solidFill>
                      <a:srgbClr val="00B050"/>
                    </a:solidFill>
                    <a:latin typeface="Cambria Math" panose="02040503050406030204" pitchFamily="18" charset="0"/>
                    <a:ea typeface="Cambria Math" panose="02040503050406030204" pitchFamily="18" charset="0"/>
                  </a:rPr>
                  <a:t> process</a:t>
                </a:r>
                <a:endParaRPr kumimoji="1" lang="ja-JP" altLang="en-US" sz="2800" dirty="0"/>
              </a:p>
            </p:txBody>
          </p:sp>
        </mc:Choice>
        <mc:Fallback xmlns="">
          <p:sp>
            <p:nvSpPr>
              <p:cNvPr id="2" name="タイトル 1">
                <a:extLst>
                  <a:ext uri="{FF2B5EF4-FFF2-40B4-BE49-F238E27FC236}">
                    <a16:creationId xmlns:a16="http://schemas.microsoft.com/office/drawing/2014/main" id="{5C68ACBA-3A19-4838-B043-BE05C6D3C354}"/>
                  </a:ext>
                </a:extLst>
              </p:cNvPr>
              <p:cNvSpPr>
                <a:spLocks noGrp="1" noRot="1" noChangeAspect="1" noMove="1" noResize="1" noEditPoints="1" noAdjustHandles="1" noChangeArrowheads="1" noChangeShapeType="1" noTextEdit="1"/>
              </p:cNvSpPr>
              <p:nvPr>
                <p:ph type="title"/>
              </p:nvPr>
            </p:nvSpPr>
            <p:spPr>
              <a:xfrm>
                <a:off x="628650" y="296832"/>
                <a:ext cx="7920000" cy="1620000"/>
              </a:xfrm>
              <a:blipFill>
                <a:blip r:embed="rId2"/>
                <a:stretch>
                  <a:fillRect l="-2229"/>
                </a:stretch>
              </a:blipFill>
              <a:ln>
                <a:solidFill>
                  <a:schemeClr val="accent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962F9F8F-38FA-431E-B750-2ADA62B7D570}"/>
                  </a:ext>
                </a:extLst>
              </p:cNvPr>
              <p:cNvSpPr>
                <a:spLocks noGrp="1"/>
              </p:cNvSpPr>
              <p:nvPr>
                <p:ph idx="1"/>
              </p:nvPr>
            </p:nvSpPr>
            <p:spPr>
              <a:xfrm>
                <a:off x="628650" y="2061408"/>
                <a:ext cx="7920000" cy="4860000"/>
              </a:xfrm>
            </p:spPr>
            <p:txBody>
              <a:bodyPr>
                <a:normAutofit/>
              </a:bodyPr>
              <a:lstStyle/>
              <a:p>
                <a:pPr marL="0" indent="0">
                  <a:buNone/>
                </a:pPr>
                <a:r>
                  <a:rPr lang="en-US" altLang="ja-JP" sz="2400" dirty="0">
                    <a:latin typeface="Cambria Math" panose="02040503050406030204" pitchFamily="18" charset="0"/>
                    <a:ea typeface="Cambria Math" panose="02040503050406030204" pitchFamily="18" charset="0"/>
                  </a:rPr>
                  <a:t>An </a:t>
                </a:r>
                <a:r>
                  <a:rPr lang="en-US" altLang="ja-JP" sz="2400" dirty="0">
                    <a:solidFill>
                      <a:srgbClr val="FF0000"/>
                    </a:solidFill>
                    <a:latin typeface="Cambria Math" panose="02040503050406030204" pitchFamily="18" charset="0"/>
                    <a:ea typeface="Cambria Math" panose="02040503050406030204" pitchFamily="18" charset="0"/>
                  </a:rPr>
                  <a:t>ARMA </a:t>
                </a:r>
                <a14:m>
                  <m:oMath xmlns:m="http://schemas.openxmlformats.org/officeDocument/2006/math">
                    <m:d>
                      <m:dPr>
                        <m:ctrlPr>
                          <a:rPr lang="en-US" altLang="ja-JP" sz="2400" i="1" smtClean="0">
                            <a:solidFill>
                              <a:srgbClr val="FF0000"/>
                            </a:solidFill>
                            <a:latin typeface="Cambria Math" panose="02040503050406030204" pitchFamily="18" charset="0"/>
                            <a:ea typeface="Cambria Math" panose="02040503050406030204" pitchFamily="18" charset="0"/>
                          </a:rPr>
                        </m:ctrlPr>
                      </m:dPr>
                      <m:e>
                        <m:r>
                          <a:rPr lang="en-US" altLang="ja-JP" sz="2400" b="0" i="1" smtClean="0">
                            <a:solidFill>
                              <a:srgbClr val="FF0000"/>
                            </a:solidFill>
                            <a:latin typeface="Cambria Math" panose="02040503050406030204" pitchFamily="18" charset="0"/>
                            <a:ea typeface="Cambria Math" panose="02040503050406030204" pitchFamily="18" charset="0"/>
                          </a:rPr>
                          <m:t>𝑙</m:t>
                        </m:r>
                        <m:r>
                          <a:rPr lang="en-US" altLang="ja-JP" sz="2400" b="0" i="1" smtClean="0">
                            <a:solidFill>
                              <a:srgbClr val="FF0000"/>
                            </a:solidFill>
                            <a:latin typeface="Cambria Math" panose="02040503050406030204" pitchFamily="18" charset="0"/>
                            <a:ea typeface="Cambria Math" panose="02040503050406030204" pitchFamily="18" charset="0"/>
                          </a:rPr>
                          <m:t>,</m:t>
                        </m:r>
                        <m:r>
                          <a:rPr lang="en-US" altLang="ja-JP" sz="2400" b="0" i="1" smtClean="0">
                            <a:solidFill>
                              <a:srgbClr val="FF0000"/>
                            </a:solidFill>
                            <a:latin typeface="Cambria Math" panose="02040503050406030204" pitchFamily="18" charset="0"/>
                            <a:ea typeface="Cambria Math" panose="02040503050406030204" pitchFamily="18" charset="0"/>
                          </a:rPr>
                          <m:t>𝑚</m:t>
                        </m:r>
                      </m:e>
                    </m:d>
                  </m:oMath>
                </a14:m>
                <a:r>
                  <a:rPr lang="en-US" altLang="ja-JP" sz="2400" dirty="0">
                    <a:solidFill>
                      <a:srgbClr val="FF0000"/>
                    </a:solidFill>
                    <a:latin typeface="Cambria Math" panose="02040503050406030204" pitchFamily="18" charset="0"/>
                    <a:ea typeface="Cambria Math" panose="02040503050406030204" pitchFamily="18" charset="0"/>
                  </a:rPr>
                  <a:t> process</a:t>
                </a:r>
                <a:r>
                  <a:rPr lang="en-US" altLang="ja-JP" sz="2400" dirty="0">
                    <a:latin typeface="Cambria Math" panose="02040503050406030204" pitchFamily="18" charset="0"/>
                    <a:ea typeface="Cambria Math" panose="02040503050406030204" pitchFamily="18" charset="0"/>
                  </a:rPr>
                  <a:t> (autoregressive-moving average process of order </a:t>
                </a:r>
                <a14:m>
                  <m:oMath xmlns:m="http://schemas.openxmlformats.org/officeDocument/2006/math">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𝑙</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𝑚</m:t>
                        </m:r>
                      </m:e>
                    </m:d>
                  </m:oMath>
                </a14:m>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i="1">
                        <a:latin typeface="Cambria Math" panose="02040503050406030204" pitchFamily="18" charset="0"/>
                        <a:ea typeface="Cambria Math" panose="02040503050406030204" pitchFamily="18" charset="0"/>
                      </a:rPr>
                      <m:t>𝑍</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𝑍</m:t>
                            </m:r>
                          </m:e>
                          <m:sub>
                            <m:r>
                              <a:rPr lang="en-US" altLang="ja-JP" sz="2400" i="1">
                                <a:latin typeface="Cambria Math" panose="02040503050406030204" pitchFamily="18" charset="0"/>
                                <a:ea typeface="Cambria Math" panose="02040503050406030204" pitchFamily="18" charset="0"/>
                              </a:rPr>
                              <m:t>𝑛</m:t>
                            </m:r>
                          </m:sub>
                        </m:sSub>
                      </m:e>
                    </m:d>
                  </m:oMath>
                </a14:m>
                <a:r>
                  <a:rPr lang="en-US" altLang="ja-JP" sz="2400" dirty="0">
                    <a:latin typeface="Cambria Math" panose="02040503050406030204" pitchFamily="18" charset="0"/>
                    <a:ea typeface="Cambria Math" panose="02040503050406030204" pitchFamily="18" charset="0"/>
                  </a:rPr>
                  <a:t> is represented as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nary>
                      <m:naryPr>
                        <m:chr m:val="∑"/>
                        <m:ctrlPr>
                          <a:rPr lang="en-US" altLang="ja-JP" sz="2400" b="0" i="1" smtClean="0">
                            <a:latin typeface="Cambria Math" panose="02040503050406030204" pitchFamily="18" charset="0"/>
                            <a:ea typeface="Cambria Math" panose="02040503050406030204" pitchFamily="18" charset="0"/>
                          </a:rPr>
                        </m:ctrlPr>
                      </m:naryPr>
                      <m:sub>
                        <m:r>
                          <m:rPr>
                            <m:brk m:alnAt="23"/>
                          </m:rPr>
                          <a:rPr lang="en-US" altLang="ja-JP" sz="2400" b="0" i="1" smtClean="0">
                            <a:latin typeface="Cambria Math" panose="02040503050406030204" pitchFamily="18" charset="0"/>
                            <a:ea typeface="Cambria Math" panose="02040503050406030204" pitchFamily="18" charset="0"/>
                          </a:rPr>
                          <m:t>𝑗</m:t>
                        </m:r>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𝑙</m:t>
                        </m:r>
                      </m:sup>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𝑎</m:t>
                            </m:r>
                          </m:e>
                          <m:sub>
                            <m:r>
                              <a:rPr lang="en-US" altLang="ja-JP" sz="2400" b="0" i="1" smtClean="0">
                                <a:latin typeface="Cambria Math" panose="02040503050406030204" pitchFamily="18" charset="0"/>
                                <a:ea typeface="Cambria Math" panose="02040503050406030204" pitchFamily="18" charset="0"/>
                              </a:rPr>
                              <m:t>𝑗</m:t>
                            </m:r>
                          </m:sub>
                        </m:sSub>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𝑗</m:t>
                            </m:r>
                          </m:sub>
                        </m:sSub>
                      </m:e>
                    </m:nary>
                    <m:r>
                      <a:rPr lang="en-US" altLang="ja-JP" sz="2400" b="0" i="1" smtClean="0">
                        <a:latin typeface="Cambria Math" panose="02040503050406030204" pitchFamily="18" charset="0"/>
                        <a:ea typeface="Cambria Math" panose="02040503050406030204" pitchFamily="18" charset="0"/>
                      </a:rPr>
                      <m:t>+</m:t>
                    </m:r>
                    <m:nary>
                      <m:naryPr>
                        <m:chr m:val="∑"/>
                        <m:ctrlPr>
                          <a:rPr lang="en-US" altLang="ja-JP" sz="2400" b="0" i="1" smtClean="0">
                            <a:latin typeface="Cambria Math" panose="02040503050406030204" pitchFamily="18" charset="0"/>
                            <a:ea typeface="Cambria Math" panose="02040503050406030204" pitchFamily="18" charset="0"/>
                          </a:rPr>
                        </m:ctrlPr>
                      </m:naryPr>
                      <m:sub>
                        <m:r>
                          <m:rPr>
                            <m:brk m:alnAt="23"/>
                          </m:rP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=0</m:t>
                        </m:r>
                      </m:sub>
                      <m:sup>
                        <m:r>
                          <a:rPr lang="en-US" altLang="ja-JP" sz="2400" b="0" i="1" smtClean="0">
                            <a:latin typeface="Cambria Math" panose="02040503050406030204" pitchFamily="18" charset="0"/>
                            <a:ea typeface="Cambria Math" panose="02040503050406030204" pitchFamily="18" charset="0"/>
                          </a:rPr>
                          <m:t>𝑚</m:t>
                        </m:r>
                      </m:sup>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𝑏</m:t>
                            </m:r>
                          </m:e>
                          <m:sub>
                            <m:r>
                              <a:rPr lang="en-US" altLang="ja-JP" sz="2400" b="0" i="1" smtClean="0">
                                <a:latin typeface="Cambria Math" panose="02040503050406030204" pitchFamily="18" charset="0"/>
                                <a:ea typeface="Cambria Math" panose="02040503050406030204" pitchFamily="18" charset="0"/>
                              </a:rPr>
                              <m:t>𝑘</m:t>
                            </m:r>
                          </m:sub>
                        </m:sSub>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𝑊</m:t>
                            </m:r>
                          </m:e>
                          <m:sub>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𝑘</m:t>
                            </m:r>
                          </m:sub>
                        </m:sSub>
                        <m:r>
                          <a:rPr lang="en-US" altLang="ja-JP" sz="2400" b="0" i="1" smtClean="0">
                            <a:latin typeface="Cambria Math" panose="02040503050406030204" pitchFamily="18" charset="0"/>
                            <a:ea typeface="Cambria Math" panose="02040503050406030204" pitchFamily="18" charset="0"/>
                          </a:rPr>
                          <m:t>,</m:t>
                        </m:r>
                      </m:e>
                    </m:nary>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𝑊</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𝑊</m:t>
                            </m:r>
                          </m:e>
                          <m:sub>
                            <m:r>
                              <a:rPr lang="en-US" altLang="ja-JP" sz="2400" i="1">
                                <a:latin typeface="Cambria Math" panose="02040503050406030204" pitchFamily="18" charset="0"/>
                                <a:ea typeface="Cambria Math" panose="02040503050406030204" pitchFamily="18" charset="0"/>
                              </a:rPr>
                              <m:t>𝑛</m:t>
                            </m:r>
                          </m:sub>
                        </m:sSub>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an </a:t>
                </a:r>
                <a:r>
                  <a:rPr lang="en-US" altLang="ja-JP" sz="2400" dirty="0" err="1">
                    <a:latin typeface="Cambria Math" panose="02040503050406030204" pitchFamily="18" charset="0"/>
                    <a:ea typeface="Cambria Math" panose="02040503050406030204" pitchFamily="18" charset="0"/>
                  </a:rPr>
                  <a:t>i.i.d</a:t>
                </a:r>
                <a:r>
                  <a:rPr lang="en-US" altLang="ja-JP" sz="2400" dirty="0">
                    <a:latin typeface="Cambria Math" panose="02040503050406030204" pitchFamily="18" charset="0"/>
                    <a:ea typeface="Cambria Math" panose="02040503050406030204" pitchFamily="18" charset="0"/>
                  </a:rPr>
                  <a:t>. with distribution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𝑁</m:t>
                    </m:r>
                    <m:r>
                      <a:rPr lang="en-US" altLang="ja-JP" sz="2400" b="0" i="1" smtClean="0">
                        <a:latin typeface="Cambria Math" panose="02040503050406030204" pitchFamily="18" charset="0"/>
                        <a:ea typeface="Cambria Math" panose="02040503050406030204" pitchFamily="18" charset="0"/>
                      </a:rPr>
                      <m:t>(0,1)</m:t>
                    </m:r>
                  </m:oMath>
                </a14:m>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dirty="0" smtClean="0">
                            <a:latin typeface="Cambria Math" panose="02040503050406030204" pitchFamily="18" charset="0"/>
                            <a:ea typeface="Cambria Math" panose="02040503050406030204" pitchFamily="18" charset="0"/>
                          </a:rPr>
                        </m:ctrlPr>
                      </m:sSubPr>
                      <m:e>
                        <m:r>
                          <a:rPr lang="en-US" altLang="ja-JP" sz="2400" b="0" i="1" dirty="0" smtClean="0">
                            <a:latin typeface="Cambria Math" panose="02040503050406030204" pitchFamily="18" charset="0"/>
                            <a:ea typeface="Cambria Math" panose="02040503050406030204" pitchFamily="18" charset="0"/>
                          </a:rPr>
                          <m:t>𝑊</m:t>
                        </m:r>
                      </m:e>
                      <m:sub>
                        <m:r>
                          <a:rPr lang="en-US" altLang="ja-JP" sz="2400" b="0" i="1" dirty="0" smtClean="0">
                            <a:latin typeface="Cambria Math" panose="02040503050406030204" pitchFamily="18" charset="0"/>
                            <a:ea typeface="Cambria Math" panose="02040503050406030204" pitchFamily="18" charset="0"/>
                          </a:rPr>
                          <m:t>𝑛</m:t>
                        </m:r>
                      </m:sub>
                    </m:sSub>
                  </m:oMath>
                </a14:m>
                <a:r>
                  <a:rPr lang="en-US" altLang="ja-JP" sz="2400" dirty="0">
                    <a:latin typeface="Cambria Math" panose="02040503050406030204" pitchFamily="18" charset="0"/>
                    <a:ea typeface="Cambria Math" panose="02040503050406030204" pitchFamily="18" charset="0"/>
                  </a:rPr>
                  <a:t> is  independent of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𝑗</m:t>
                        </m:r>
                      </m:sub>
                    </m:sSub>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𝑗</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oMath>
                </a14:m>
                <a:r>
                  <a:rPr lang="en-US" altLang="ja-JP" sz="2400"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𝑎</m:t>
                        </m:r>
                      </m:e>
                      <m:sub>
                        <m:r>
                          <a:rPr lang="en-US" altLang="ja-JP" sz="2400" b="0" i="1" smtClean="0">
                            <a:latin typeface="Cambria Math" panose="02040503050406030204" pitchFamily="18" charset="0"/>
                            <a:ea typeface="Cambria Math" panose="02040503050406030204" pitchFamily="18" charset="0"/>
                          </a:rPr>
                          <m:t>𝑙</m:t>
                        </m:r>
                      </m:sub>
                    </m:sSub>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𝑏</m:t>
                        </m:r>
                      </m:e>
                      <m:sub>
                        <m:r>
                          <a:rPr lang="en-US" altLang="ja-JP" sz="2400" b="0" i="1" smtClean="0">
                            <a:latin typeface="Cambria Math" panose="02040503050406030204" pitchFamily="18" charset="0"/>
                            <a:ea typeface="Cambria Math" panose="02040503050406030204" pitchFamily="18" charset="0"/>
                          </a:rPr>
                          <m:t>0</m:t>
                        </m:r>
                      </m:sub>
                    </m:sSub>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𝑏</m:t>
                        </m:r>
                      </m:e>
                      <m:sub>
                        <m:r>
                          <a:rPr lang="en-US" altLang="ja-JP" sz="2400" b="0" i="1" smtClean="0">
                            <a:latin typeface="Cambria Math" panose="02040503050406030204" pitchFamily="18" charset="0"/>
                            <a:ea typeface="Cambria Math" panose="02040503050406030204" pitchFamily="18" charset="0"/>
                          </a:rPr>
                          <m:t>𝑚</m:t>
                        </m:r>
                      </m:sub>
                    </m:sSub>
                    <m:r>
                      <a:rPr lang="en-US" altLang="ja-JP" sz="240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0.</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The spectral density function of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𝑍</m:t>
                    </m:r>
                  </m:oMath>
                </a14:m>
                <a:r>
                  <a:rPr lang="en-US" altLang="ja-JP" sz="2400" dirty="0">
                    <a:latin typeface="Cambria Math" panose="02040503050406030204" pitchFamily="18" charset="0"/>
                    <a:ea typeface="Cambria Math" panose="02040503050406030204" pitchFamily="18" charset="0"/>
                  </a:rPr>
                  <a:t> is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𝑓</m:t>
                        </m:r>
                      </m:e>
                      <m:sub>
                        <m:r>
                          <a:rPr lang="en-US" altLang="ja-JP" sz="2400" b="0" i="1" smtClean="0">
                            <a:latin typeface="Cambria Math" panose="02040503050406030204" pitchFamily="18" charset="0"/>
                            <a:ea typeface="Cambria Math" panose="02040503050406030204" pitchFamily="18" charset="0"/>
                          </a:rPr>
                          <m:t>𝑍</m:t>
                        </m:r>
                      </m:sub>
                    </m:sSub>
                    <m:d>
                      <m:dPr>
                        <m:ctrlPr>
                          <a:rPr lang="en-US" altLang="ja-JP" sz="2400" i="1" smtClean="0">
                            <a:latin typeface="Cambria Math" panose="02040503050406030204" pitchFamily="18" charset="0"/>
                            <a:ea typeface="Cambria Math" panose="02040503050406030204" pitchFamily="18" charset="0"/>
                          </a:rPr>
                        </m:ctrlPr>
                      </m:dPr>
                      <m:e>
                        <m:r>
                          <a:rPr lang="ja-JP" altLang="en-US" sz="2400" i="1" smtClean="0">
                            <a:latin typeface="Cambria Math" panose="02040503050406030204" pitchFamily="18" charset="0"/>
                          </a:rPr>
                          <m:t>𝜃</m:t>
                        </m:r>
                      </m:e>
                    </m:d>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2</m:t>
                        </m:r>
                        <m:r>
                          <a:rPr lang="ja-JP" altLang="en-US" sz="2400" b="0" i="1" smtClean="0">
                            <a:latin typeface="Cambria Math" panose="02040503050406030204" pitchFamily="18" charset="0"/>
                          </a:rPr>
                          <m:t>𝜋</m:t>
                        </m:r>
                      </m:den>
                    </m:f>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𝐵</m:t>
                        </m:r>
                        <m:d>
                          <m:dPr>
                            <m:ctrlPr>
                              <a:rPr lang="en-US" altLang="ja-JP" sz="2400" b="0" i="1" smtClean="0">
                                <a:latin typeface="Cambria Math" panose="02040503050406030204" pitchFamily="18" charset="0"/>
                                <a:ea typeface="Cambria Math" panose="02040503050406030204" pitchFamily="18" charset="0"/>
                              </a:rPr>
                            </m:ctrlPr>
                          </m:dPr>
                          <m:e>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𝑒</m:t>
                                </m:r>
                              </m:e>
                              <m:sup>
                                <m:r>
                                  <a:rPr lang="en-US" altLang="ja-JP" sz="2400" b="0" i="1" smtClean="0">
                                    <a:latin typeface="Cambria Math" panose="02040503050406030204" pitchFamily="18" charset="0"/>
                                    <a:ea typeface="Cambria Math" panose="02040503050406030204" pitchFamily="18" charset="0"/>
                                  </a:rPr>
                                  <m:t>𝑖</m:t>
                                </m:r>
                                <m:r>
                                  <a:rPr lang="ja-JP" altLang="en-US" sz="2400" b="0" i="1" smtClean="0">
                                    <a:latin typeface="Cambria Math" panose="02040503050406030204" pitchFamily="18" charset="0"/>
                                  </a:rPr>
                                  <m:t>𝜃</m:t>
                                </m:r>
                              </m:sup>
                            </m:sSup>
                          </m:e>
                        </m:d>
                      </m:num>
                      <m:den>
                        <m:r>
                          <a:rPr lang="en-US" altLang="ja-JP" sz="2400" b="0" i="1" smtClean="0">
                            <a:latin typeface="Cambria Math" panose="02040503050406030204" pitchFamily="18" charset="0"/>
                            <a:ea typeface="Cambria Math" panose="02040503050406030204" pitchFamily="18" charset="0"/>
                          </a:rPr>
                          <m:t>𝐴</m:t>
                        </m:r>
                        <m:d>
                          <m:dPr>
                            <m:ctrlPr>
                              <a:rPr lang="en-US" altLang="ja-JP" sz="2400" b="0" i="1" smtClean="0">
                                <a:latin typeface="Cambria Math" panose="02040503050406030204" pitchFamily="18" charset="0"/>
                                <a:ea typeface="Cambria Math" panose="02040503050406030204" pitchFamily="18" charset="0"/>
                              </a:rPr>
                            </m:ctrlPr>
                          </m:dPr>
                          <m:e>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𝑒</m:t>
                                </m:r>
                              </m:e>
                              <m:sup>
                                <m:r>
                                  <a:rPr lang="en-US" altLang="ja-JP" sz="2400" b="0" i="1" smtClean="0">
                                    <a:latin typeface="Cambria Math" panose="02040503050406030204" pitchFamily="18" charset="0"/>
                                    <a:ea typeface="Cambria Math" panose="02040503050406030204" pitchFamily="18" charset="0"/>
                                  </a:rPr>
                                  <m:t>𝑖</m:t>
                                </m:r>
                                <m:r>
                                  <a:rPr lang="ja-JP" altLang="en-US" sz="2400" b="0" i="1" smtClean="0">
                                    <a:latin typeface="Cambria Math" panose="02040503050406030204" pitchFamily="18" charset="0"/>
                                  </a:rPr>
                                  <m:t>𝜃</m:t>
                                </m:r>
                              </m:sup>
                            </m:sSup>
                          </m:e>
                        </m:d>
                      </m:den>
                    </m:f>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𝐴</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𝑧</m:t>
                        </m:r>
                      </m:e>
                    </m:d>
                    <m:r>
                      <a:rPr lang="en-US" altLang="ja-JP" sz="2400" b="0" i="1" smtClean="0">
                        <a:latin typeface="Cambria Math" panose="02040503050406030204" pitchFamily="18" charset="0"/>
                        <a:ea typeface="Cambria Math" panose="02040503050406030204" pitchFamily="18" charset="0"/>
                      </a:rPr>
                      <m:t>=</m:t>
                    </m:r>
                    <m:nary>
                      <m:naryPr>
                        <m:chr m:val="∑"/>
                        <m:ctrlPr>
                          <a:rPr lang="en-US" altLang="ja-JP" sz="2400" b="0" i="1" smtClean="0">
                            <a:latin typeface="Cambria Math" panose="02040503050406030204" pitchFamily="18" charset="0"/>
                            <a:ea typeface="Cambria Math" panose="02040503050406030204" pitchFamily="18" charset="0"/>
                          </a:rPr>
                        </m:ctrlPr>
                      </m:naryPr>
                      <m:sub>
                        <m:r>
                          <m:rPr>
                            <m:brk m:alnAt="23"/>
                          </m:rPr>
                          <a:rPr lang="en-US" altLang="ja-JP" sz="2400" b="0" i="1" smtClean="0">
                            <a:latin typeface="Cambria Math" panose="02040503050406030204" pitchFamily="18" charset="0"/>
                            <a:ea typeface="Cambria Math" panose="02040503050406030204" pitchFamily="18" charset="0"/>
                          </a:rPr>
                          <m:t>𝑗</m:t>
                        </m:r>
                        <m:r>
                          <a:rPr lang="en-US" altLang="ja-JP" sz="2400" b="0" i="1" smtClean="0">
                            <a:latin typeface="Cambria Math" panose="02040503050406030204" pitchFamily="18" charset="0"/>
                            <a:ea typeface="Cambria Math" panose="02040503050406030204" pitchFamily="18" charset="0"/>
                          </a:rPr>
                          <m:t>=0</m:t>
                        </m:r>
                      </m:sub>
                      <m:sup>
                        <m:r>
                          <a:rPr lang="en-US" altLang="ja-JP" sz="2400" b="0" i="1" smtClean="0">
                            <a:latin typeface="Cambria Math" panose="02040503050406030204" pitchFamily="18" charset="0"/>
                            <a:ea typeface="Cambria Math" panose="02040503050406030204" pitchFamily="18" charset="0"/>
                          </a:rPr>
                          <m:t>𝑙</m:t>
                        </m:r>
                      </m:sup>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𝑎</m:t>
                            </m:r>
                          </m:e>
                          <m:sub>
                            <m:r>
                              <a:rPr lang="en-US" altLang="ja-JP" sz="2400" b="0" i="1" smtClean="0">
                                <a:latin typeface="Cambria Math" panose="02040503050406030204" pitchFamily="18" charset="0"/>
                                <a:ea typeface="Cambria Math" panose="02040503050406030204" pitchFamily="18" charset="0"/>
                              </a:rPr>
                              <m:t>𝑙</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𝑗</m:t>
                            </m:r>
                          </m:sub>
                        </m:sSub>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𝑧</m:t>
                            </m:r>
                          </m:e>
                          <m:sup>
                            <m:r>
                              <a:rPr lang="en-US" altLang="ja-JP" sz="2400" b="0" i="1" smtClean="0">
                                <a:latin typeface="Cambria Math" panose="02040503050406030204" pitchFamily="18" charset="0"/>
                                <a:ea typeface="Cambria Math" panose="02040503050406030204" pitchFamily="18" charset="0"/>
                              </a:rPr>
                              <m:t>𝑗</m:t>
                            </m:r>
                          </m:sup>
                        </m:sSup>
                        <m:r>
                          <a:rPr lang="en-US" altLang="ja-JP" sz="2400" b="0" i="1" smtClean="0">
                            <a:latin typeface="Cambria Math" panose="02040503050406030204" pitchFamily="18" charset="0"/>
                            <a:ea typeface="Cambria Math" panose="02040503050406030204" pitchFamily="18" charset="0"/>
                          </a:rPr>
                          <m:t>   </m:t>
                        </m:r>
                        <m:d>
                          <m:dPr>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𝑎</m:t>
                                </m:r>
                              </m:e>
                              <m:sub>
                                <m:r>
                                  <a:rPr lang="en-US" altLang="ja-JP" sz="2400" b="0" i="1" smtClean="0">
                                    <a:latin typeface="Cambria Math" panose="02040503050406030204" pitchFamily="18" charset="0"/>
                                    <a:ea typeface="Cambria Math" panose="02040503050406030204" pitchFamily="18" charset="0"/>
                                  </a:rPr>
                                  <m:t>0</m:t>
                                </m:r>
                              </m:sub>
                            </m:sSub>
                            <m:r>
                              <a:rPr lang="en-US" altLang="ja-JP" sz="2400" b="0" i="1" smtClean="0">
                                <a:latin typeface="Cambria Math" panose="02040503050406030204" pitchFamily="18" charset="0"/>
                                <a:ea typeface="Cambria Math" panose="02040503050406030204" pitchFamily="18" charset="0"/>
                              </a:rPr>
                              <m:t>=−1</m:t>
                            </m:r>
                          </m:e>
                        </m:d>
                      </m:e>
                    </m:nary>
                  </m:oMath>
                </a14:m>
                <a:r>
                  <a:rPr lang="en-US" altLang="ja-JP" sz="2400" dirty="0">
                    <a:latin typeface="Cambria Math" panose="02040503050406030204" pitchFamily="18" charset="0"/>
                    <a:ea typeface="Cambria Math" panose="02040503050406030204" pitchFamily="18" charset="0"/>
                  </a:rPr>
                  <a:t> and </a:t>
                </a:r>
              </a:p>
              <a:p>
                <a:pPr marL="0" indent="0">
                  <a:buNone/>
                </a:pP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𝐵</m:t>
                    </m:r>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𝑧</m:t>
                        </m:r>
                      </m:e>
                    </m:d>
                    <m:r>
                      <a:rPr lang="en-US" altLang="ja-JP" sz="2400" i="1">
                        <a:latin typeface="Cambria Math" panose="02040503050406030204" pitchFamily="18" charset="0"/>
                        <a:ea typeface="Cambria Math" panose="02040503050406030204" pitchFamily="18" charset="0"/>
                      </a:rPr>
                      <m:t>=</m:t>
                    </m:r>
                    <m:nary>
                      <m:naryPr>
                        <m:chr m:val="∑"/>
                        <m:ctrlPr>
                          <a:rPr lang="en-US" altLang="ja-JP" sz="2400" i="1">
                            <a:latin typeface="Cambria Math" panose="02040503050406030204" pitchFamily="18" charset="0"/>
                            <a:ea typeface="Cambria Math" panose="02040503050406030204" pitchFamily="18" charset="0"/>
                          </a:rPr>
                        </m:ctrlPr>
                      </m:naryPr>
                      <m:sub>
                        <m:r>
                          <m:rPr>
                            <m:brk m:alnAt="23"/>
                          </m:rPr>
                          <a:rPr lang="en-US" altLang="ja-JP" sz="2400" b="0" i="1" smtClean="0">
                            <a:latin typeface="Cambria Math" panose="02040503050406030204" pitchFamily="18" charset="0"/>
                            <a:ea typeface="Cambria Math" panose="02040503050406030204" pitchFamily="18" charset="0"/>
                          </a:rPr>
                          <m:t>𝑘</m:t>
                        </m:r>
                        <m:r>
                          <a:rPr lang="en-US" altLang="ja-JP" sz="2400" i="1">
                            <a:latin typeface="Cambria Math" panose="02040503050406030204" pitchFamily="18" charset="0"/>
                            <a:ea typeface="Cambria Math" panose="02040503050406030204" pitchFamily="18" charset="0"/>
                          </a:rPr>
                          <m:t>=0</m:t>
                        </m:r>
                      </m:sub>
                      <m:sup>
                        <m:r>
                          <a:rPr lang="en-US" altLang="ja-JP" sz="2400" b="0" i="1" smtClean="0">
                            <a:latin typeface="Cambria Math" panose="02040503050406030204" pitchFamily="18" charset="0"/>
                            <a:ea typeface="Cambria Math" panose="02040503050406030204" pitchFamily="18" charset="0"/>
                          </a:rPr>
                          <m:t>𝑚</m:t>
                        </m:r>
                      </m:sup>
                      <m:e>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𝑏</m:t>
                            </m:r>
                          </m:e>
                          <m:sub>
                            <m:r>
                              <a:rPr lang="en-US" altLang="ja-JP" sz="2400" b="0" i="1" smtClean="0">
                                <a:latin typeface="Cambria Math" panose="02040503050406030204" pitchFamily="18" charset="0"/>
                                <a:ea typeface="Cambria Math" panose="02040503050406030204" pitchFamily="18" charset="0"/>
                              </a:rPr>
                              <m:t>𝑚</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𝑘</m:t>
                            </m:r>
                          </m:sub>
                        </m:sSub>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𝑧</m:t>
                            </m:r>
                          </m:e>
                          <m:sup>
                            <m:r>
                              <a:rPr lang="en-US" altLang="ja-JP" sz="2400" b="0" i="1" smtClean="0">
                                <a:latin typeface="Cambria Math" panose="02040503050406030204" pitchFamily="18" charset="0"/>
                                <a:ea typeface="Cambria Math" panose="02040503050406030204" pitchFamily="18" charset="0"/>
                              </a:rPr>
                              <m:t>𝑘</m:t>
                            </m:r>
                          </m:sup>
                        </m:sSup>
                        <m:r>
                          <a:rPr lang="en-US" altLang="ja-JP" sz="2400" b="0" i="1" smtClean="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  </m:t>
                        </m:r>
                      </m:e>
                    </m:nary>
                  </m:oMath>
                </a14:m>
                <a:r>
                  <a:rPr lang="en-US" altLang="ja-JP" sz="2400" dirty="0">
                    <a:latin typeface="Cambria Math" panose="02040503050406030204" pitchFamily="18" charset="0"/>
                    <a:ea typeface="Cambria Math" panose="02040503050406030204" pitchFamily="18" charset="0"/>
                  </a:rPr>
                  <a:t> </a:t>
                </a:r>
              </a:p>
            </p:txBody>
          </p:sp>
        </mc:Choice>
        <mc:Fallback xmlns="">
          <p:sp>
            <p:nvSpPr>
              <p:cNvPr id="3" name="コンテンツ プレースホルダー 2">
                <a:extLst>
                  <a:ext uri="{FF2B5EF4-FFF2-40B4-BE49-F238E27FC236}">
                    <a16:creationId xmlns:a16="http://schemas.microsoft.com/office/drawing/2014/main" id="{962F9F8F-38FA-431E-B750-2ADA62B7D570}"/>
                  </a:ext>
                </a:extLst>
              </p:cNvPr>
              <p:cNvSpPr>
                <a:spLocks noGrp="1" noRot="1" noChangeAspect="1" noMove="1" noResize="1" noEditPoints="1" noAdjustHandles="1" noChangeArrowheads="1" noChangeShapeType="1" noTextEdit="1"/>
              </p:cNvSpPr>
              <p:nvPr>
                <p:ph idx="1"/>
              </p:nvPr>
            </p:nvSpPr>
            <p:spPr>
              <a:xfrm>
                <a:off x="628650" y="2061408"/>
                <a:ext cx="7920000" cy="4860000"/>
              </a:xfrm>
              <a:blipFill>
                <a:blip r:embed="rId3"/>
                <a:stretch>
                  <a:fillRect l="-1155" t="-175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28426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11D088-8400-483D-A684-B4103C7562E9}"/>
              </a:ext>
            </a:extLst>
          </p:cNvPr>
          <p:cNvSpPr>
            <a:spLocks noGrp="1"/>
          </p:cNvSpPr>
          <p:nvPr>
            <p:ph type="title"/>
          </p:nvPr>
        </p:nvSpPr>
        <p:spPr>
          <a:xfrm>
            <a:off x="628650" y="404728"/>
            <a:ext cx="7920000" cy="576000"/>
          </a:xfrm>
          <a:ln>
            <a:solidFill>
              <a:schemeClr val="accent1"/>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Theorem 5 (Kim, 2010)</a:t>
            </a:r>
            <a:endParaRPr kumimoji="1" lang="ja-JP" altLang="en-US" sz="2800" b="1" dirty="0">
              <a:solidFill>
                <a:srgbClr val="00B050"/>
              </a:solidFill>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047B0B4-E33C-4AE4-968B-FEFA0219B947}"/>
                  </a:ext>
                </a:extLst>
              </p:cNvPr>
              <p:cNvSpPr>
                <a:spLocks noGrp="1"/>
              </p:cNvSpPr>
              <p:nvPr>
                <p:ph idx="1"/>
              </p:nvPr>
            </p:nvSpPr>
            <p:spPr>
              <a:xfrm>
                <a:off x="628650" y="1377352"/>
                <a:ext cx="7920000" cy="5220000"/>
              </a:xfrm>
            </p:spPr>
            <p:txBody>
              <a:bodyPr>
                <a:normAutofit/>
              </a:bodyPr>
              <a:lstStyle/>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Theorem 5</a:t>
                </a:r>
                <a:r>
                  <a:rPr lang="en-US" altLang="ja-JP" sz="2400" dirty="0">
                    <a:latin typeface="Cambria Math" panose="02040503050406030204" pitchFamily="18" charset="0"/>
                    <a:ea typeface="Cambria Math" panose="02040503050406030204" pitchFamily="18" charset="0"/>
                  </a:rPr>
                  <a:t> (</a:t>
                </a:r>
                <a:r>
                  <a:rPr lang="en-US" altLang="ja-JP" sz="2400" dirty="0">
                    <a:solidFill>
                      <a:srgbClr val="FF0000"/>
                    </a:solidFill>
                    <a:latin typeface="Cambria Math" panose="02040503050406030204" pitchFamily="18" charset="0"/>
                    <a:ea typeface="Cambria Math" panose="02040503050406030204" pitchFamily="18" charset="0"/>
                  </a:rPr>
                  <a:t>capacity of ARMA(1,1) noise channel</a:t>
                </a:r>
                <a:r>
                  <a:rPr lang="en-US" altLang="ja-JP" sz="2400" dirty="0">
                    <a:latin typeface="Cambria Math" panose="02040503050406030204" pitchFamily="18" charset="0"/>
                    <a:ea typeface="Cambria Math" panose="02040503050406030204" pitchFamily="18" charset="0"/>
                  </a:rPr>
                  <a:t>)</a:t>
                </a:r>
              </a:p>
              <a:p>
                <a:pPr marL="0" indent="0">
                  <a:buNone/>
                </a:pPr>
                <a:r>
                  <a:rPr lang="en-US" altLang="ja-JP" sz="2400" dirty="0">
                    <a:latin typeface="Cambria Math" panose="02040503050406030204" pitchFamily="18" charset="0"/>
                    <a:ea typeface="Cambria Math" panose="02040503050406030204" pitchFamily="18" charset="0"/>
                  </a:rPr>
                  <a:t>Suppose that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𝑍</m:t>
                    </m:r>
                  </m:oMath>
                </a14:m>
                <a:r>
                  <a:rPr lang="en-US" altLang="ja-JP" sz="2400" dirty="0">
                    <a:latin typeface="Cambria Math" panose="02040503050406030204" pitchFamily="18" charset="0"/>
                    <a:ea typeface="Cambria Math" panose="02040503050406030204" pitchFamily="18" charset="0"/>
                  </a:rPr>
                  <a:t> is the Gaussian ARMA (1,1) process such that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𝑎</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𝑊</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𝑏</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𝑊</m:t>
                        </m:r>
                      </m:e>
                      <m:sub>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d>
                      <m:dPr>
                        <m:begChr m:val="|"/>
                        <m:endChr m:val="|"/>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𝑎</m:t>
                        </m:r>
                      </m:e>
                    </m:d>
                    <m:r>
                      <a:rPr lang="en-US" altLang="ja-JP" sz="2400" b="0" i="1" smtClean="0">
                        <a:latin typeface="Cambria Math" panose="02040503050406030204" pitchFamily="18" charset="0"/>
                        <a:ea typeface="Cambria Math" panose="02040503050406030204" pitchFamily="18" charset="0"/>
                      </a:rPr>
                      <m:t>&lt;1</m:t>
                    </m:r>
                  </m:oMath>
                </a14:m>
                <a:r>
                  <a:rPr lang="en-US" altLang="ja-JP" sz="2400" dirty="0">
                    <a:latin typeface="Cambria Math" panose="02040503050406030204" pitchFamily="18" charset="0"/>
                    <a:ea typeface="Cambria Math" panose="02040503050406030204" pitchFamily="18" charset="0"/>
                  </a:rPr>
                  <a:t> and </a:t>
                </a:r>
                <a14:m>
                  <m:oMath xmlns:m="http://schemas.openxmlformats.org/officeDocument/2006/math">
                    <m:d>
                      <m:dPr>
                        <m:begChr m:val="|"/>
                        <m:endChr m:val="|"/>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𝑏</m:t>
                        </m:r>
                      </m:e>
                    </m:d>
                    <m:r>
                      <a:rPr lang="en-US" altLang="ja-JP" sz="240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1</m:t>
                    </m:r>
                  </m:oMath>
                </a14:m>
                <a:r>
                  <a:rPr lang="en-US" altLang="ja-JP" sz="2400" dirty="0">
                    <a:latin typeface="Cambria Math" panose="02040503050406030204" pitchFamily="18" charset="0"/>
                    <a:ea typeface="Cambria Math" panose="02040503050406030204" pitchFamily="18" charset="0"/>
                  </a:rPr>
                  <a:t>. Then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𝐶</m:t>
                            </m:r>
                          </m:e>
                        </m:acc>
                      </m:e>
                      <m:sub>
                        <m:r>
                          <a:rPr lang="en-US" altLang="ja-JP" sz="2400" i="1">
                            <a:latin typeface="Cambria Math" panose="02040503050406030204" pitchFamily="18" charset="0"/>
                            <a:ea typeface="Cambria Math" panose="02040503050406030204" pitchFamily="18" charset="0"/>
                          </a:rPr>
                          <m:t>𝐹𝐵</m:t>
                        </m:r>
                      </m:sub>
                    </m:sSub>
                    <m:r>
                      <a:rPr lang="en-US" altLang="ja-JP" sz="2400" b="0" i="1" smtClean="0">
                        <a:latin typeface="Cambria Math" panose="02040503050406030204" pitchFamily="18" charset="0"/>
                        <a:ea typeface="Cambria Math" panose="02040503050406030204" pitchFamily="18" charset="0"/>
                      </a:rPr>
                      <m:t>=−</m:t>
                    </m:r>
                    <m:func>
                      <m:funcPr>
                        <m:ctrlPr>
                          <a:rPr lang="en-US" altLang="ja-JP" sz="2400" b="0" i="1" smtClean="0">
                            <a:latin typeface="Cambria Math" panose="02040503050406030204" pitchFamily="18" charset="0"/>
                            <a:ea typeface="Cambria Math" panose="02040503050406030204" pitchFamily="18" charset="0"/>
                          </a:rPr>
                        </m:ctrlPr>
                      </m:funcPr>
                      <m:fName>
                        <m:r>
                          <m:rPr>
                            <m:sty m:val="p"/>
                          </m:rPr>
                          <a:rPr lang="en-US" altLang="ja-JP" sz="2400" b="0" i="0" smtClean="0">
                            <a:latin typeface="Cambria Math" panose="02040503050406030204" pitchFamily="18" charset="0"/>
                            <a:ea typeface="Cambria Math" panose="02040503050406030204" pitchFamily="18" charset="0"/>
                          </a:rPr>
                          <m:t>log</m:t>
                        </m:r>
                      </m:fName>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𝑥</m:t>
                            </m:r>
                          </m:e>
                          <m:sub>
                            <m:r>
                              <a:rPr lang="en-US" altLang="ja-JP" sz="2400" b="0" i="1" smtClean="0">
                                <a:latin typeface="Cambria Math" panose="02040503050406030204" pitchFamily="18" charset="0"/>
                                <a:ea typeface="Cambria Math" panose="02040503050406030204" pitchFamily="18" charset="0"/>
                              </a:rPr>
                              <m:t>0</m:t>
                            </m:r>
                          </m:sub>
                        </m:sSub>
                      </m:e>
                    </m:func>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𝑥</m:t>
                        </m:r>
                      </m:e>
                      <m:sub>
                        <m:r>
                          <a:rPr lang="en-US" altLang="ja-JP" sz="2400" b="0" i="1" smtClean="0">
                            <a:latin typeface="Cambria Math" panose="02040503050406030204" pitchFamily="18" charset="0"/>
                            <a:ea typeface="Cambria Math" panose="02040503050406030204" pitchFamily="18" charset="0"/>
                          </a:rPr>
                          <m:t>0</m:t>
                        </m:r>
                      </m:sub>
                    </m:sSub>
                  </m:oMath>
                </a14:m>
                <a:r>
                  <a:rPr lang="en-US" altLang="ja-JP" sz="2400" dirty="0">
                    <a:latin typeface="Cambria Math" panose="02040503050406030204" pitchFamily="18" charset="0"/>
                    <a:ea typeface="Cambria Math" panose="02040503050406030204" pitchFamily="18" charset="0"/>
                  </a:rPr>
                  <a:t> is the unique positive root of the equation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𝑃</m:t>
                    </m:r>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𝑥</m:t>
                        </m:r>
                      </m:e>
                      <m:sup>
                        <m:r>
                          <a:rPr lang="en-US" altLang="ja-JP" sz="2400" b="0" i="1" smtClean="0">
                            <a:latin typeface="Cambria Math" panose="02040503050406030204" pitchFamily="18" charset="0"/>
                            <a:ea typeface="Cambria Math" panose="02040503050406030204" pitchFamily="18" charset="0"/>
                          </a:rPr>
                          <m:t>2</m:t>
                        </m:r>
                      </m:sup>
                    </m:sSup>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1−</m:t>
                            </m:r>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𝑥</m:t>
                                </m:r>
                              </m:e>
                              <m:sup>
                                <m:r>
                                  <a:rPr lang="en-US" altLang="ja-JP" sz="2400" b="0" i="1" smtClean="0">
                                    <a:latin typeface="Cambria Math" panose="02040503050406030204" pitchFamily="18" charset="0"/>
                                    <a:ea typeface="Cambria Math" panose="02040503050406030204" pitchFamily="18" charset="0"/>
                                  </a:rPr>
                                  <m:t>2</m:t>
                                </m:r>
                              </m:sup>
                            </m:sSup>
                          </m:e>
                        </m:d>
                        <m:sSup>
                          <m:sSupPr>
                            <m:ctrlPr>
                              <a:rPr lang="en-US" altLang="ja-JP" sz="2400" b="0" i="1" smtClean="0">
                                <a:latin typeface="Cambria Math" panose="02040503050406030204" pitchFamily="18" charset="0"/>
                                <a:ea typeface="Cambria Math" panose="02040503050406030204" pitchFamily="18" charset="0"/>
                              </a:rPr>
                            </m:ctrlPr>
                          </m:sSupPr>
                          <m:e>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1+</m:t>
                                </m:r>
                                <m:r>
                                  <a:rPr lang="ja-JP" altLang="en-US" sz="2400" b="0" i="1" smtClean="0">
                                    <a:latin typeface="Cambria Math" panose="02040503050406030204" pitchFamily="18" charset="0"/>
                                  </a:rPr>
                                  <m:t>𝜎</m:t>
                                </m:r>
                                <m:r>
                                  <a:rPr lang="en-US" altLang="ja-JP" sz="2400" b="0" i="1" smtClean="0">
                                    <a:latin typeface="Cambria Math" panose="02040503050406030204" pitchFamily="18" charset="0"/>
                                    <a:ea typeface="Cambria Math" panose="02040503050406030204" pitchFamily="18" charset="0"/>
                                  </a:rPr>
                                  <m:t>𝑏𝑥</m:t>
                                </m:r>
                              </m:e>
                            </m:d>
                          </m:e>
                          <m:sup>
                            <m:r>
                              <a:rPr lang="en-US" altLang="ja-JP" sz="2400" b="0" i="1" smtClean="0">
                                <a:latin typeface="Cambria Math" panose="02040503050406030204" pitchFamily="18" charset="0"/>
                                <a:ea typeface="Cambria Math" panose="02040503050406030204" pitchFamily="18" charset="0"/>
                              </a:rPr>
                              <m:t>2</m:t>
                            </m:r>
                          </m:sup>
                        </m:sSup>
                      </m:num>
                      <m:den>
                        <m:sSup>
                          <m:sSupPr>
                            <m:ctrlPr>
                              <a:rPr lang="en-US" altLang="ja-JP" sz="2400" b="0" i="1" smtClean="0">
                                <a:latin typeface="Cambria Math" panose="02040503050406030204" pitchFamily="18" charset="0"/>
                                <a:ea typeface="Cambria Math" panose="02040503050406030204" pitchFamily="18" charset="0"/>
                              </a:rPr>
                            </m:ctrlPr>
                          </m:sSupPr>
                          <m:e>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1+</m:t>
                                </m:r>
                                <m:r>
                                  <a:rPr lang="ja-JP" altLang="en-US" sz="2400" b="0" i="1" smtClean="0">
                                    <a:latin typeface="Cambria Math" panose="02040503050406030204" pitchFamily="18" charset="0"/>
                                  </a:rPr>
                                  <m:t>𝜎</m:t>
                                </m:r>
                                <m:r>
                                  <a:rPr lang="en-US" altLang="ja-JP" sz="2400" b="0" i="1" smtClean="0">
                                    <a:latin typeface="Cambria Math" panose="02040503050406030204" pitchFamily="18" charset="0"/>
                                    <a:ea typeface="Cambria Math" panose="02040503050406030204" pitchFamily="18" charset="0"/>
                                  </a:rPr>
                                  <m:t>𝑎𝑥</m:t>
                                </m:r>
                              </m:e>
                            </m:d>
                          </m:e>
                          <m:sup>
                            <m:r>
                              <a:rPr lang="en-US" altLang="ja-JP" sz="2400" b="0" i="1" smtClean="0">
                                <a:latin typeface="Cambria Math" panose="02040503050406030204" pitchFamily="18" charset="0"/>
                                <a:ea typeface="Cambria Math" panose="02040503050406030204" pitchFamily="18" charset="0"/>
                              </a:rPr>
                              <m:t>2</m:t>
                            </m:r>
                          </m:sup>
                        </m:sSup>
                      </m:den>
                    </m:f>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ja-JP" altLang="en-US" sz="2400" i="1" dirty="0" smtClean="0">
                        <a:latin typeface="Cambria Math" panose="02040503050406030204" pitchFamily="18" charset="0"/>
                      </a:rPr>
                      <m:t>𝜎</m:t>
                    </m:r>
                    <m:r>
                      <a:rPr lang="en-US" altLang="ja-JP" sz="2400" b="0" i="1" dirty="0" smtClean="0">
                        <a:latin typeface="Cambria Math" panose="02040503050406030204" pitchFamily="18" charset="0"/>
                        <a:ea typeface="Cambria Math" panose="02040503050406030204" pitchFamily="18" charset="0"/>
                      </a:rPr>
                      <m:t>=</m:t>
                    </m:r>
                    <m:r>
                      <m:rPr>
                        <m:sty m:val="p"/>
                      </m:rPr>
                      <a:rPr lang="en-US" altLang="ja-JP" sz="2400" b="0" i="0" dirty="0" smtClean="0">
                        <a:latin typeface="Cambria Math" panose="02040503050406030204" pitchFamily="18" charset="0"/>
                        <a:ea typeface="Cambria Math" panose="02040503050406030204" pitchFamily="18" charset="0"/>
                      </a:rPr>
                      <m:t>sgn</m:t>
                    </m:r>
                    <m:d>
                      <m:dPr>
                        <m:ctrlPr>
                          <a:rPr lang="en-US" altLang="ja-JP" sz="2400" b="0" i="1" dirty="0" smtClean="0">
                            <a:latin typeface="Cambria Math" panose="02040503050406030204" pitchFamily="18" charset="0"/>
                            <a:ea typeface="Cambria Math" panose="02040503050406030204" pitchFamily="18" charset="0"/>
                          </a:rPr>
                        </m:ctrlPr>
                      </m:dPr>
                      <m:e>
                        <m:r>
                          <a:rPr lang="en-US" altLang="ja-JP" sz="2400" b="0" i="1" dirty="0" smtClean="0">
                            <a:latin typeface="Cambria Math" panose="02040503050406030204" pitchFamily="18" charset="0"/>
                            <a:ea typeface="Cambria Math" panose="02040503050406030204" pitchFamily="18" charset="0"/>
                          </a:rPr>
                          <m:t>𝑎</m:t>
                        </m:r>
                        <m:r>
                          <a:rPr lang="en-US" altLang="ja-JP" sz="2400" b="0" i="1" dirty="0" smtClean="0">
                            <a:latin typeface="Cambria Math" panose="02040503050406030204" pitchFamily="18" charset="0"/>
                            <a:ea typeface="Cambria Math" panose="02040503050406030204" pitchFamily="18" charset="0"/>
                          </a:rPr>
                          <m:t>−</m:t>
                        </m:r>
                        <m:r>
                          <a:rPr lang="en-US" altLang="ja-JP" sz="2400" b="0" i="1" dirty="0" smtClean="0">
                            <a:latin typeface="Cambria Math" panose="02040503050406030204" pitchFamily="18" charset="0"/>
                            <a:ea typeface="Cambria Math" panose="02040503050406030204" pitchFamily="18" charset="0"/>
                          </a:rPr>
                          <m:t>𝑏</m:t>
                        </m:r>
                      </m:e>
                    </m:d>
                    <m:r>
                      <a:rPr lang="en-US" altLang="ja-JP" sz="2400" b="0" i="1" dirty="0" smtClean="0">
                        <a:latin typeface="Cambria Math" panose="02040503050406030204" pitchFamily="18" charset="0"/>
                        <a:ea typeface="Cambria Math" panose="02040503050406030204" pitchFamily="18" charset="0"/>
                      </a:rPr>
                      <m:t>.</m:t>
                    </m:r>
                  </m:oMath>
                </a14:m>
                <a:endParaRPr lang="en-US" altLang="ja-JP" sz="2400" dirty="0">
                  <a:latin typeface="Cambria Math" panose="02040503050406030204" pitchFamily="18" charset="0"/>
                  <a:ea typeface="Cambria Math" panose="02040503050406030204" pitchFamily="18" charset="0"/>
                </a:endParaRPr>
              </a:p>
            </p:txBody>
          </p:sp>
        </mc:Choice>
        <mc:Fallback xmlns="">
          <p:sp>
            <p:nvSpPr>
              <p:cNvPr id="3" name="コンテンツ プレースホルダー 2">
                <a:extLst>
                  <a:ext uri="{FF2B5EF4-FFF2-40B4-BE49-F238E27FC236}">
                    <a16:creationId xmlns:a16="http://schemas.microsoft.com/office/drawing/2014/main" id="{F047B0B4-E33C-4AE4-968B-FEFA0219B947}"/>
                  </a:ext>
                </a:extLst>
              </p:cNvPr>
              <p:cNvSpPr>
                <a:spLocks noGrp="1" noRot="1" noChangeAspect="1" noMove="1" noResize="1" noEditPoints="1" noAdjustHandles="1" noChangeArrowheads="1" noChangeShapeType="1" noTextEdit="1"/>
              </p:cNvSpPr>
              <p:nvPr>
                <p:ph idx="1"/>
              </p:nvPr>
            </p:nvSpPr>
            <p:spPr>
              <a:xfrm>
                <a:off x="628650" y="1377352"/>
                <a:ext cx="7920000" cy="5220000"/>
              </a:xfrm>
              <a:blipFill>
                <a:blip r:embed="rId2"/>
                <a:stretch>
                  <a:fillRect l="-1155" t="-1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70911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E66FFC-BD4B-4979-9EDC-330C87639BB0}"/>
              </a:ext>
            </a:extLst>
          </p:cNvPr>
          <p:cNvSpPr>
            <a:spLocks noGrp="1"/>
          </p:cNvSpPr>
          <p:nvPr>
            <p:ph type="title"/>
          </p:nvPr>
        </p:nvSpPr>
        <p:spPr>
          <a:xfrm>
            <a:off x="776808" y="274638"/>
            <a:ext cx="7467600" cy="922114"/>
          </a:xfrm>
        </p:spPr>
        <p:txBody>
          <a:bodyPr/>
          <a:lstStyle/>
          <a:p>
            <a:r>
              <a:rPr kumimoji="1" lang="en-US" altLang="ja-JP" b="1" dirty="0">
                <a:solidFill>
                  <a:srgbClr val="0070C0"/>
                </a:solidFill>
                <a:latin typeface="Cambria Math" panose="02040503050406030204" pitchFamily="18" charset="0"/>
                <a:ea typeface="Cambria Math" panose="02040503050406030204" pitchFamily="18" charset="0"/>
              </a:rPr>
              <a:t>Contents</a:t>
            </a:r>
            <a:endParaRPr kumimoji="1" lang="ja-JP" altLang="en-US" b="1" dirty="0">
              <a:solidFill>
                <a:srgbClr val="0070C0"/>
              </a:solidFill>
              <a:latin typeface="Cambria Math" panose="02040503050406030204" pitchFamily="18" charset="0"/>
            </a:endParaRPr>
          </a:p>
        </p:txBody>
      </p:sp>
      <p:sp>
        <p:nvSpPr>
          <p:cNvPr id="3" name="コンテンツ プレースホルダー 2">
            <a:extLst>
              <a:ext uri="{FF2B5EF4-FFF2-40B4-BE49-F238E27FC236}">
                <a16:creationId xmlns:a16="http://schemas.microsoft.com/office/drawing/2014/main" id="{BDB71CD3-F25A-45D0-939B-C6CC986940CD}"/>
              </a:ext>
            </a:extLst>
          </p:cNvPr>
          <p:cNvSpPr>
            <a:spLocks noGrp="1"/>
          </p:cNvSpPr>
          <p:nvPr>
            <p:ph idx="1"/>
          </p:nvPr>
        </p:nvSpPr>
        <p:spPr>
          <a:xfrm>
            <a:off x="611162" y="1521368"/>
            <a:ext cx="7920000" cy="5220000"/>
          </a:xfrm>
        </p:spPr>
        <p:txBody>
          <a:bodyPr>
            <a:noAutofit/>
          </a:bodyPr>
          <a:lstStyle/>
          <a:p>
            <a:pPr marL="0" indent="0">
              <a:buNone/>
            </a:pPr>
            <a:r>
              <a:rPr lang="en-US" altLang="ja-JP" sz="2400" dirty="0">
                <a:latin typeface="Cambria Math" panose="02040503050406030204" pitchFamily="18" charset="0"/>
                <a:ea typeface="Cambria Math" panose="02040503050406030204" pitchFamily="18" charset="0"/>
              </a:rPr>
              <a:t>1.</a:t>
            </a:r>
            <a:r>
              <a:rPr lang="ja-JP" altLang="en-US" sz="2400" dirty="0">
                <a:latin typeface="Cambria Math" panose="02040503050406030204" pitchFamily="18" charset="0"/>
              </a:rPr>
              <a:t>　</a:t>
            </a:r>
            <a:r>
              <a:rPr lang="en-US" altLang="ja-JP" sz="2400" dirty="0">
                <a:latin typeface="Cambria Math" panose="02040503050406030204" pitchFamily="18" charset="0"/>
                <a:ea typeface="Cambria Math" panose="02040503050406030204" pitchFamily="18" charset="0"/>
              </a:rPr>
              <a:t>Gaussian channel</a:t>
            </a:r>
          </a:p>
          <a:p>
            <a:pPr marL="0" indent="0">
              <a:buNone/>
            </a:pPr>
            <a:r>
              <a:rPr lang="en-US" altLang="ja-JP" sz="2400" dirty="0">
                <a:latin typeface="Cambria Math" panose="02040503050406030204" pitchFamily="18" charset="0"/>
                <a:ea typeface="Cambria Math" panose="02040503050406030204" pitchFamily="18" charset="0"/>
              </a:rPr>
              <a:t>2.</a:t>
            </a:r>
            <a:r>
              <a:rPr lang="ja-JP" altLang="en-US" sz="2400" dirty="0">
                <a:latin typeface="Cambria Math" panose="02040503050406030204" pitchFamily="18" charset="0"/>
              </a:rPr>
              <a:t>　</a:t>
            </a:r>
            <a:r>
              <a:rPr lang="en-US" altLang="ja-JP" sz="2400" dirty="0">
                <a:latin typeface="Cambria Math" panose="02040503050406030204" pitchFamily="18" charset="0"/>
                <a:ea typeface="Cambria Math" panose="02040503050406030204" pitchFamily="18" charset="0"/>
              </a:rPr>
              <a:t> Feedback capacity</a:t>
            </a:r>
          </a:p>
          <a:p>
            <a:pPr marL="0" indent="0">
              <a:buNone/>
            </a:pPr>
            <a:r>
              <a:rPr lang="en-US" altLang="ja-JP" sz="2400" dirty="0">
                <a:latin typeface="Cambria Math" panose="02040503050406030204" pitchFamily="18" charset="0"/>
                <a:ea typeface="Cambria Math" panose="02040503050406030204" pitchFamily="18" charset="0"/>
              </a:rPr>
              <a:t>3.     ARMA noise channel</a:t>
            </a:r>
          </a:p>
          <a:p>
            <a:pPr marL="0" indent="0">
              <a:buNone/>
            </a:pPr>
            <a:r>
              <a:rPr lang="en-US" altLang="ja-JP" sz="2400" dirty="0">
                <a:latin typeface="Cambria Math" panose="02040503050406030204" pitchFamily="18" charset="0"/>
                <a:ea typeface="Cambria Math" panose="02040503050406030204" pitchFamily="18" charset="0"/>
              </a:rPr>
              <a:t>4.     MA (1) noise channel</a:t>
            </a:r>
          </a:p>
          <a:p>
            <a:pPr marL="0" indent="0">
              <a:buNone/>
            </a:pPr>
            <a:r>
              <a:rPr lang="en-US" altLang="ja-JP" sz="2400" dirty="0">
                <a:latin typeface="Cambria Math" panose="02040503050406030204" pitchFamily="18" charset="0"/>
                <a:ea typeface="Cambria Math" panose="02040503050406030204" pitchFamily="18" charset="0"/>
              </a:rPr>
              <a:t>5.     Asymptotic behavior of error probability</a:t>
            </a:r>
          </a:p>
          <a:p>
            <a:pPr marL="0" indent="0">
              <a:buNone/>
            </a:pPr>
            <a:r>
              <a:rPr lang="en-US" altLang="ja-JP" sz="2400" dirty="0">
                <a:latin typeface="Cambria Math" panose="02040503050406030204" pitchFamily="18" charset="0"/>
                <a:ea typeface="Cambria Math" panose="02040503050406030204" pitchFamily="18" charset="0"/>
              </a:rPr>
              <a:t>6.     Continuous-time Gaussian channel </a:t>
            </a:r>
            <a:br>
              <a:rPr lang="en-US" altLang="ja-JP" sz="2400" dirty="0">
                <a:latin typeface="Cambria Math" panose="02040503050406030204" pitchFamily="18" charset="0"/>
                <a:ea typeface="Cambria Math" panose="02040503050406030204" pitchFamily="18" charset="0"/>
              </a:rPr>
            </a:br>
            <a:endParaRPr kumimoji="1" lang="ja-JP" altLang="en-US" sz="2400" dirty="0">
              <a:latin typeface="Cambria Math" panose="02040503050406030204" pitchFamily="18" charset="0"/>
            </a:endParaRPr>
          </a:p>
        </p:txBody>
      </p:sp>
    </p:spTree>
    <p:extLst>
      <p:ext uri="{BB962C8B-B14F-4D97-AF65-F5344CB8AC3E}">
        <p14:creationId xmlns:p14="http://schemas.microsoft.com/office/powerpoint/2010/main" val="403719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533796-D04E-4F53-81E5-81F7263411B4}"/>
              </a:ext>
            </a:extLst>
          </p:cNvPr>
          <p:cNvSpPr>
            <a:spLocks noGrp="1"/>
          </p:cNvSpPr>
          <p:nvPr>
            <p:ph type="title"/>
          </p:nvPr>
        </p:nvSpPr>
        <p:spPr>
          <a:xfrm>
            <a:off x="628650" y="260648"/>
            <a:ext cx="7920000" cy="1620000"/>
          </a:xfrm>
          <a:ln>
            <a:solidFill>
              <a:schemeClr val="accent1"/>
            </a:solidFill>
          </a:ln>
        </p:spPr>
        <p:txBody>
          <a:bodyPr>
            <a:normAutofit/>
          </a:bodyPr>
          <a:lstStyle/>
          <a:p>
            <a:r>
              <a:rPr lang="en-US" altLang="ja-JP" sz="3600" b="1" dirty="0">
                <a:solidFill>
                  <a:srgbClr val="0070C0"/>
                </a:solidFill>
                <a:latin typeface="Cambria Math" panose="02040503050406030204" pitchFamily="18" charset="0"/>
                <a:ea typeface="Cambria Math" panose="02040503050406030204" pitchFamily="18" charset="0"/>
              </a:rPr>
              <a:t>4 MA(1) noise channel</a:t>
            </a:r>
            <a:br>
              <a:rPr lang="en-US" altLang="ja-JP" sz="3600" b="1" dirty="0">
                <a:solidFill>
                  <a:srgbClr val="0070C0"/>
                </a:solidFill>
                <a:latin typeface="Cambria Math" panose="02040503050406030204" pitchFamily="18" charset="0"/>
                <a:ea typeface="Cambria Math" panose="02040503050406030204" pitchFamily="18" charset="0"/>
              </a:rPr>
            </a:br>
            <a:r>
              <a:rPr lang="ja-JP" altLang="en-US" sz="2400" b="1" dirty="0">
                <a:solidFill>
                  <a:srgbClr val="0070C0"/>
                </a:solidFill>
                <a:latin typeface="Cambria Math" panose="02040503050406030204" pitchFamily="18" charset="0"/>
                <a:ea typeface="Cambria Math" panose="02040503050406030204" pitchFamily="18" charset="0"/>
              </a:rPr>
              <a:t>     </a:t>
            </a:r>
            <a:br>
              <a:rPr lang="en-US" altLang="ja-JP" sz="3600" b="1" dirty="0">
                <a:solidFill>
                  <a:srgbClr val="0070C0"/>
                </a:solidFill>
                <a:latin typeface="Cambria Math" panose="02040503050406030204" pitchFamily="18" charset="0"/>
                <a:ea typeface="Cambria Math" panose="02040503050406030204" pitchFamily="18" charset="0"/>
              </a:rPr>
            </a:br>
            <a:r>
              <a:rPr lang="en-US" altLang="ja-JP" sz="2800" b="1" dirty="0">
                <a:solidFill>
                  <a:srgbClr val="00B050"/>
                </a:solidFill>
                <a:latin typeface="Cambria Math" panose="02040503050406030204" pitchFamily="18" charset="0"/>
                <a:ea typeface="Cambria Math" panose="02040503050406030204" pitchFamily="18" charset="0"/>
              </a:rPr>
              <a:t>MA(1) process</a:t>
            </a:r>
            <a:endParaRPr kumimoji="1" lang="ja-JP" altLang="en-US" sz="28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CAFFCE1-E054-4757-93D1-7275A1E484F1}"/>
                  </a:ext>
                </a:extLst>
              </p:cNvPr>
              <p:cNvSpPr>
                <a:spLocks noGrp="1"/>
              </p:cNvSpPr>
              <p:nvPr>
                <p:ph idx="1"/>
              </p:nvPr>
            </p:nvSpPr>
            <p:spPr>
              <a:xfrm>
                <a:off x="628650" y="2025424"/>
                <a:ext cx="7920000" cy="4680000"/>
              </a:xfrm>
            </p:spPr>
            <p:txBody>
              <a:bodyPr>
                <a:normAutofit lnSpcReduction="10000"/>
              </a:bodyPr>
              <a:lstStyle/>
              <a:p>
                <a:pPr marL="0" indent="0">
                  <a:buNone/>
                </a:pPr>
                <a:r>
                  <a:rPr lang="en-US" altLang="ja-JP" sz="2400" dirty="0">
                    <a:latin typeface="Cambria Math" panose="02040503050406030204" pitchFamily="18" charset="0"/>
                    <a:ea typeface="Cambria Math" panose="02040503050406030204" pitchFamily="18" charset="0"/>
                  </a:rPr>
                  <a:t>A stationary Gaussian process </a:t>
                </a:r>
                <a14:m>
                  <m:oMath xmlns:m="http://schemas.openxmlformats.org/officeDocument/2006/math">
                    <m:r>
                      <a:rPr lang="en-US" altLang="ja-JP" sz="2400" i="1">
                        <a:latin typeface="Cambria Math" panose="02040503050406030204" pitchFamily="18" charset="0"/>
                        <a:ea typeface="Cambria Math" panose="02040503050406030204" pitchFamily="18" charset="0"/>
                      </a:rPr>
                      <m:t>𝑍</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𝑍</m:t>
                            </m:r>
                          </m:e>
                          <m:sub>
                            <m:r>
                              <a:rPr lang="en-US" altLang="ja-JP" sz="2400" i="1">
                                <a:latin typeface="Cambria Math" panose="02040503050406030204" pitchFamily="18" charset="0"/>
                                <a:ea typeface="Cambria Math" panose="02040503050406030204" pitchFamily="18" charset="0"/>
                              </a:rPr>
                              <m:t>𝑛</m:t>
                            </m:r>
                          </m:sub>
                        </m:sSub>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of the form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𝑍</m:t>
                        </m:r>
                      </m:e>
                      <m:sub>
                        <m:r>
                          <a:rPr lang="en-US" altLang="ja-JP" sz="2400" i="1">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𝑏</m:t>
                        </m:r>
                      </m:e>
                      <m:sub>
                        <m:r>
                          <a:rPr lang="en-US" altLang="ja-JP" sz="2400" b="0" i="1" smtClean="0">
                            <a:latin typeface="Cambria Math" panose="02040503050406030204" pitchFamily="18" charset="0"/>
                            <a:ea typeface="Cambria Math" panose="02040503050406030204" pitchFamily="18" charset="0"/>
                          </a:rPr>
                          <m:t>0</m:t>
                        </m:r>
                      </m:sub>
                    </m:sSub>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𝑊</m:t>
                        </m:r>
                      </m:e>
                      <m:sub>
                        <m:r>
                          <a:rPr lang="en-US" altLang="ja-JP" sz="2400" i="1">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𝑏</m:t>
                        </m:r>
                      </m:e>
                      <m:sub>
                        <m:r>
                          <a:rPr lang="en-US" altLang="ja-JP" sz="2400" i="1">
                            <a:latin typeface="Cambria Math" panose="02040503050406030204" pitchFamily="18" charset="0"/>
                            <a:ea typeface="Cambria Math" panose="02040503050406030204" pitchFamily="18" charset="0"/>
                          </a:rPr>
                          <m:t>1</m:t>
                        </m:r>
                      </m:sub>
                    </m:sSub>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𝑊</m:t>
                        </m:r>
                      </m:e>
                      <m:sub>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is an </a:t>
                </a:r>
                <a:r>
                  <a:rPr lang="en-US" altLang="ja-JP" sz="2400" dirty="0">
                    <a:solidFill>
                      <a:srgbClr val="FF0000"/>
                    </a:solidFill>
                    <a:latin typeface="Cambria Math" panose="02040503050406030204" pitchFamily="18" charset="0"/>
                    <a:ea typeface="Cambria Math" panose="02040503050406030204" pitchFamily="18" charset="0"/>
                  </a:rPr>
                  <a:t>MA(1) process</a:t>
                </a:r>
                <a:r>
                  <a:rPr lang="en-US" altLang="ja-JP" sz="2400" dirty="0">
                    <a:latin typeface="Cambria Math" panose="02040503050406030204" pitchFamily="18" charset="0"/>
                    <a:ea typeface="Cambria Math" panose="02040503050406030204" pitchFamily="18" charset="0"/>
                  </a:rPr>
                  <a:t>, where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𝑊</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𝑊</m:t>
                            </m:r>
                          </m:e>
                          <m:sub>
                            <m:r>
                              <a:rPr lang="en-US" altLang="ja-JP" sz="2400" i="1">
                                <a:latin typeface="Cambria Math" panose="02040503050406030204" pitchFamily="18" charset="0"/>
                                <a:ea typeface="Cambria Math" panose="02040503050406030204" pitchFamily="18" charset="0"/>
                              </a:rPr>
                              <m:t>𝑛</m:t>
                            </m:r>
                          </m:sub>
                        </m:sSub>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an </a:t>
                </a:r>
                <a:r>
                  <a:rPr lang="en-US" altLang="ja-JP" sz="2400" dirty="0" err="1">
                    <a:latin typeface="Cambria Math" panose="02040503050406030204" pitchFamily="18" charset="0"/>
                    <a:ea typeface="Cambria Math" panose="02040503050406030204" pitchFamily="18" charset="0"/>
                  </a:rPr>
                  <a:t>i.i.d</a:t>
                </a:r>
                <a:r>
                  <a:rPr lang="en-US" altLang="ja-JP" sz="2400" dirty="0">
                    <a:latin typeface="Cambria Math" panose="02040503050406030204" pitchFamily="18" charset="0"/>
                    <a:ea typeface="Cambria Math" panose="02040503050406030204" pitchFamily="18" charset="0"/>
                  </a:rPr>
                  <a:t>. with distribution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𝑁</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0,1</m:t>
                        </m:r>
                      </m:e>
                    </m:d>
                  </m:oMath>
                </a14:m>
                <a:r>
                  <a:rPr lang="en-US" altLang="ja-JP" sz="2400"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𝑊</m:t>
                        </m:r>
                      </m:e>
                      <m:sub>
                        <m:r>
                          <a:rPr lang="en-US" altLang="ja-JP" sz="2400" i="1">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independent of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𝑗</m:t>
                        </m:r>
                      </m:sub>
                    </m:sSub>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𝑗</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We have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ja-JP" altLang="en-US" sz="2400" i="1" smtClean="0">
                            <a:latin typeface="Cambria Math" panose="02040503050406030204" pitchFamily="18" charset="0"/>
                          </a:rPr>
                          <m:t>𝛾</m:t>
                        </m:r>
                      </m:e>
                      <m:sub>
                        <m:r>
                          <a:rPr lang="en-US" altLang="ja-JP" sz="2400" b="0" i="1" smtClean="0">
                            <a:latin typeface="Cambria Math" panose="02040503050406030204" pitchFamily="18" charset="0"/>
                            <a:ea typeface="Cambria Math" panose="02040503050406030204" pitchFamily="18" charset="0"/>
                          </a:rPr>
                          <m:t>𝑍</m:t>
                        </m:r>
                      </m:sub>
                    </m:sSub>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𝑘</m:t>
                        </m:r>
                      </m:e>
                    </m:d>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𝑗</m:t>
                            </m:r>
                          </m:sub>
                        </m:sSub>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𝑗</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𝑘</m:t>
                            </m:r>
                          </m:sub>
                        </m:sSub>
                      </m:e>
                    </m:d>
                    <m:r>
                      <a:rPr lang="en-US" altLang="ja-JP" sz="2400" b="0" i="1" smtClean="0">
                        <a:latin typeface="Cambria Math" panose="02040503050406030204" pitchFamily="18" charset="0"/>
                        <a:ea typeface="Cambria Math" panose="02040503050406030204" pitchFamily="18" charset="0"/>
                      </a:rPr>
                      <m:t>=</m:t>
                    </m:r>
                    <m:d>
                      <m:dPr>
                        <m:begChr m:val="{"/>
                        <m:endChr m:val=""/>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 </m:t>
                        </m:r>
                        <m:eqArr>
                          <m:eqArrPr>
                            <m:ctrlPr>
                              <a:rPr lang="en-US" altLang="ja-JP" sz="2400" b="0" i="1" smtClean="0">
                                <a:latin typeface="Cambria Math" panose="02040503050406030204" pitchFamily="18" charset="0"/>
                                <a:ea typeface="Cambria Math" panose="02040503050406030204" pitchFamily="18" charset="0"/>
                              </a:rPr>
                            </m:ctrlPr>
                          </m:eqArrPr>
                          <m:e>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𝑏</m:t>
                                </m:r>
                              </m:e>
                              <m:sub>
                                <m:r>
                                  <a:rPr lang="en-US" altLang="ja-JP" sz="2400" b="0" i="1" smtClean="0">
                                    <a:latin typeface="Cambria Math" panose="02040503050406030204" pitchFamily="18" charset="0"/>
                                    <a:ea typeface="Cambria Math" panose="02040503050406030204" pitchFamily="18" charset="0"/>
                                  </a:rPr>
                                  <m:t>0</m:t>
                                </m:r>
                              </m:sub>
                              <m:sup>
                                <m:r>
                                  <a:rPr lang="en-US" altLang="ja-JP" sz="2400" b="0" i="1" smtClean="0">
                                    <a:latin typeface="Cambria Math" panose="02040503050406030204" pitchFamily="18" charset="0"/>
                                    <a:ea typeface="Cambria Math" panose="02040503050406030204" pitchFamily="18" charset="0"/>
                                  </a:rPr>
                                  <m:t>2</m:t>
                                </m:r>
                              </m:sup>
                            </m:sSubSup>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𝑏</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2</m:t>
                                </m:r>
                              </m:sup>
                            </m:sSubSup>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=0,</m:t>
                            </m:r>
                          </m:e>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𝑏</m:t>
                                </m:r>
                              </m:e>
                              <m:sub>
                                <m:r>
                                  <a:rPr lang="en-US" altLang="ja-JP" sz="2400" b="0" i="1" smtClean="0">
                                    <a:latin typeface="Cambria Math" panose="02040503050406030204" pitchFamily="18" charset="0"/>
                                    <a:ea typeface="Cambria Math" panose="02040503050406030204" pitchFamily="18" charset="0"/>
                                  </a:rPr>
                                  <m:t>0</m:t>
                                </m:r>
                              </m:sub>
                            </m:sSub>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𝑏</m:t>
                                </m:r>
                              </m:e>
                              <m:sub>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        </m:t>
                            </m:r>
                            <m:d>
                              <m:dPr>
                                <m:begChr m:val="|"/>
                                <m:endChr m:val="|"/>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𝑘</m:t>
                                </m:r>
                              </m:e>
                            </m:d>
                            <m:r>
                              <a:rPr lang="en-US" altLang="ja-JP" sz="2400" b="0" i="1" smtClean="0">
                                <a:latin typeface="Cambria Math" panose="02040503050406030204" pitchFamily="18" charset="0"/>
                                <a:ea typeface="Cambria Math" panose="02040503050406030204" pitchFamily="18" charset="0"/>
                              </a:rPr>
                              <m:t>=1,</m:t>
                            </m:r>
                          </m:e>
                          <m:e>
                            <m:r>
                              <a:rPr lang="en-US" altLang="ja-JP" sz="2400" b="0" i="1" smtClean="0">
                                <a:latin typeface="Cambria Math" panose="02040503050406030204" pitchFamily="18" charset="0"/>
                                <a:ea typeface="Cambria Math" panose="02040503050406030204" pitchFamily="18" charset="0"/>
                              </a:rPr>
                              <m:t> 0,               </m:t>
                            </m:r>
                            <m:d>
                              <m:dPr>
                                <m:begChr m:val="|"/>
                                <m:endChr m:val="|"/>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𝑘</m:t>
                                </m:r>
                              </m:e>
                            </m:d>
                            <m:r>
                              <a:rPr lang="en-US" altLang="ja-JP" sz="2400" b="0" i="1" smtClean="0">
                                <a:latin typeface="Cambria Math" panose="02040503050406030204" pitchFamily="18" charset="0"/>
                                <a:ea typeface="Cambria Math" panose="02040503050406030204" pitchFamily="18" charset="0"/>
                              </a:rPr>
                              <m:t>≥2.   </m:t>
                            </m:r>
                          </m:e>
                        </m:eqArr>
                        <m:r>
                          <a:rPr lang="en-US" altLang="ja-JP" sz="2400" b="0" i="1" smtClean="0">
                            <a:latin typeface="Cambria Math" panose="02040503050406030204" pitchFamily="18" charset="0"/>
                            <a:ea typeface="Cambria Math" panose="02040503050406030204" pitchFamily="18" charset="0"/>
                          </a:rPr>
                          <m:t> </m:t>
                        </m:r>
                      </m:e>
                    </m:d>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𝑓</m:t>
                        </m:r>
                      </m:e>
                      <m:sub>
                        <m:r>
                          <a:rPr lang="en-US" altLang="ja-JP" sz="2400" b="0" i="1" smtClean="0">
                            <a:latin typeface="Cambria Math" panose="02040503050406030204" pitchFamily="18" charset="0"/>
                            <a:ea typeface="Cambria Math" panose="02040503050406030204" pitchFamily="18" charset="0"/>
                          </a:rPr>
                          <m:t>𝑍</m:t>
                        </m:r>
                      </m:sub>
                    </m:sSub>
                    <m:d>
                      <m:dPr>
                        <m:ctrlPr>
                          <a:rPr lang="en-US" altLang="ja-JP" sz="2400" i="1" smtClean="0">
                            <a:latin typeface="Cambria Math" panose="02040503050406030204" pitchFamily="18" charset="0"/>
                            <a:ea typeface="Cambria Math" panose="02040503050406030204" pitchFamily="18" charset="0"/>
                          </a:rPr>
                        </m:ctrlPr>
                      </m:dPr>
                      <m:e>
                        <m:r>
                          <a:rPr lang="ja-JP" altLang="en-US" sz="2400" i="1" smtClean="0">
                            <a:latin typeface="Cambria Math" panose="02040503050406030204" pitchFamily="18" charset="0"/>
                          </a:rPr>
                          <m:t>𝜃</m:t>
                        </m:r>
                      </m:e>
                    </m:d>
                    <m:r>
                      <a:rPr lang="en-US" altLang="ja-JP" sz="2400" b="0" i="1" smtClean="0">
                        <a:latin typeface="Cambria Math" panose="02040503050406030204" pitchFamily="18" charset="0"/>
                        <a:ea typeface="Cambria Math" panose="02040503050406030204" pitchFamily="18" charset="0"/>
                      </a:rPr>
                      <m:t>=</m:t>
                    </m:r>
                    <m:sSup>
                      <m:sSupPr>
                        <m:ctrlPr>
                          <a:rPr lang="en-US" altLang="ja-JP" sz="2400" b="0" i="1" smtClean="0">
                            <a:latin typeface="Cambria Math" panose="02040503050406030204" pitchFamily="18" charset="0"/>
                            <a:ea typeface="Cambria Math" panose="02040503050406030204" pitchFamily="18" charset="0"/>
                          </a:rPr>
                        </m:ctrlPr>
                      </m:sSupPr>
                      <m:e>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𝑏</m:t>
                                </m:r>
                              </m:e>
                              <m:sub>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𝑏</m:t>
                                </m:r>
                              </m:e>
                              <m:sub>
                                <m:r>
                                  <a:rPr lang="en-US" altLang="ja-JP" sz="2400" b="0" i="1" smtClean="0">
                                    <a:latin typeface="Cambria Math" panose="02040503050406030204" pitchFamily="18" charset="0"/>
                                    <a:ea typeface="Cambria Math" panose="02040503050406030204" pitchFamily="18" charset="0"/>
                                  </a:rPr>
                                  <m:t>0</m:t>
                                </m:r>
                              </m:sub>
                            </m:sSub>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𝑒</m:t>
                                </m:r>
                              </m:e>
                              <m:sup>
                                <m:r>
                                  <a:rPr lang="en-US" altLang="ja-JP" sz="2400" b="0" i="1" smtClean="0">
                                    <a:latin typeface="Cambria Math" panose="02040503050406030204" pitchFamily="18" charset="0"/>
                                    <a:ea typeface="Cambria Math" panose="02040503050406030204" pitchFamily="18" charset="0"/>
                                  </a:rPr>
                                  <m:t>𝑖</m:t>
                                </m:r>
                                <m:r>
                                  <a:rPr lang="ja-JP" altLang="en-US" sz="2400" b="0" i="1" smtClean="0">
                                    <a:latin typeface="Cambria Math" panose="02040503050406030204" pitchFamily="18" charset="0"/>
                                  </a:rPr>
                                  <m:t>𝜃</m:t>
                                </m:r>
                              </m:sup>
                            </m:sSup>
                          </m:e>
                        </m:d>
                      </m:e>
                      <m:sup>
                        <m:r>
                          <a:rPr lang="en-US" altLang="ja-JP" sz="2400" b="0" i="1" smtClean="0">
                            <a:latin typeface="Cambria Math" panose="02040503050406030204" pitchFamily="18" charset="0"/>
                            <a:ea typeface="Cambria Math" panose="02040503050406030204" pitchFamily="18" charset="0"/>
                          </a:rPr>
                          <m:t>2</m:t>
                        </m:r>
                      </m:sup>
                    </m:sSup>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2</m:t>
                        </m:r>
                        <m:r>
                          <a:rPr lang="ja-JP" altLang="en-US" sz="2400" b="0" i="1" smtClean="0">
                            <a:latin typeface="Cambria Math" panose="02040503050406030204" pitchFamily="18" charset="0"/>
                          </a:rPr>
                          <m:t>𝜋</m:t>
                        </m:r>
                      </m:den>
                    </m:f>
                    <m:d>
                      <m:dPr>
                        <m:ctrlPr>
                          <a:rPr lang="en-US" altLang="ja-JP" sz="2400" b="0" i="1" smtClean="0">
                            <a:latin typeface="Cambria Math" panose="02040503050406030204" pitchFamily="18" charset="0"/>
                            <a:ea typeface="Cambria Math" panose="02040503050406030204" pitchFamily="18" charset="0"/>
                          </a:rPr>
                        </m:ctrlPr>
                      </m:dPr>
                      <m:e>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𝑏</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2</m:t>
                            </m:r>
                          </m:sup>
                        </m:sSubSup>
                        <m:r>
                          <a:rPr lang="en-US" altLang="ja-JP" sz="2400" b="0" i="1" smtClean="0">
                            <a:latin typeface="Cambria Math" panose="02040503050406030204" pitchFamily="18" charset="0"/>
                            <a:ea typeface="Cambria Math" panose="02040503050406030204" pitchFamily="18" charset="0"/>
                          </a:rPr>
                          <m:t>+2</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𝑏</m:t>
                            </m:r>
                          </m:e>
                          <m:sub>
                            <m:r>
                              <a:rPr lang="en-US" altLang="ja-JP" sz="2400" b="0" i="1" smtClean="0">
                                <a:latin typeface="Cambria Math" panose="02040503050406030204" pitchFamily="18" charset="0"/>
                                <a:ea typeface="Cambria Math" panose="02040503050406030204" pitchFamily="18" charset="0"/>
                              </a:rPr>
                              <m:t>0</m:t>
                            </m:r>
                          </m:sub>
                        </m:sSub>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𝑏</m:t>
                            </m:r>
                          </m:e>
                          <m:sub>
                            <m:r>
                              <a:rPr lang="en-US" altLang="ja-JP" sz="2400" b="0" i="1" smtClean="0">
                                <a:latin typeface="Cambria Math" panose="02040503050406030204" pitchFamily="18" charset="0"/>
                                <a:ea typeface="Cambria Math" panose="02040503050406030204" pitchFamily="18" charset="0"/>
                              </a:rPr>
                              <m:t>1</m:t>
                            </m:r>
                          </m:sub>
                        </m:sSub>
                        <m:func>
                          <m:funcPr>
                            <m:ctrlPr>
                              <a:rPr lang="en-US" altLang="ja-JP" sz="2400" b="0" i="1" smtClean="0">
                                <a:latin typeface="Cambria Math" panose="02040503050406030204" pitchFamily="18" charset="0"/>
                                <a:ea typeface="Cambria Math" panose="02040503050406030204" pitchFamily="18" charset="0"/>
                              </a:rPr>
                            </m:ctrlPr>
                          </m:funcPr>
                          <m:fName>
                            <m:r>
                              <m:rPr>
                                <m:sty m:val="p"/>
                              </m:rPr>
                              <a:rPr lang="en-US" altLang="ja-JP" sz="2400" b="0" i="0" smtClean="0">
                                <a:latin typeface="Cambria Math" panose="02040503050406030204" pitchFamily="18" charset="0"/>
                                <a:ea typeface="Cambria Math" panose="02040503050406030204" pitchFamily="18" charset="0"/>
                              </a:rPr>
                              <m:t>cos</m:t>
                            </m:r>
                          </m:fName>
                          <m:e>
                            <m:r>
                              <a:rPr lang="ja-JP" altLang="en-US" sz="2400" b="0" i="1" smtClean="0">
                                <a:latin typeface="Cambria Math" panose="02040503050406030204" pitchFamily="18" charset="0"/>
                              </a:rPr>
                              <m:t>𝜃</m:t>
                            </m:r>
                          </m:e>
                        </m:func>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𝑏</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2</m:t>
                            </m:r>
                          </m:sup>
                        </m:sSubSup>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h</m:t>
                        </m:r>
                      </m:e>
                    </m:acc>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𝑍</m:t>
                        </m:r>
                      </m:e>
                    </m:d>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2</m:t>
                        </m:r>
                      </m:den>
                    </m:f>
                    <m:func>
                      <m:funcPr>
                        <m:ctrlPr>
                          <a:rPr lang="en-US" altLang="ja-JP" sz="2400" b="0" i="1" smtClean="0">
                            <a:latin typeface="Cambria Math" panose="02040503050406030204" pitchFamily="18" charset="0"/>
                            <a:ea typeface="Cambria Math" panose="02040503050406030204" pitchFamily="18" charset="0"/>
                          </a:rPr>
                        </m:ctrlPr>
                      </m:funcPr>
                      <m:fName>
                        <m:r>
                          <m:rPr>
                            <m:sty m:val="p"/>
                          </m:rPr>
                          <a:rPr lang="en-US" altLang="ja-JP" sz="2400" b="0" i="0" smtClean="0">
                            <a:latin typeface="Cambria Math" panose="02040503050406030204" pitchFamily="18" charset="0"/>
                            <a:ea typeface="Cambria Math" panose="02040503050406030204" pitchFamily="18" charset="0"/>
                          </a:rPr>
                          <m:t>log</m:t>
                        </m:r>
                      </m:fName>
                      <m:e>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2</m:t>
                            </m:r>
                            <m:r>
                              <a:rPr lang="ja-JP" altLang="en-US" sz="2400" b="0" i="1" smtClean="0">
                                <a:latin typeface="Cambria Math" panose="02040503050406030204" pitchFamily="18" charset="0"/>
                              </a:rPr>
                              <m:t>𝜋</m:t>
                            </m:r>
                            <m:r>
                              <a:rPr lang="en-US" altLang="ja-JP" sz="2400" b="0" i="1" smtClean="0">
                                <a:latin typeface="Cambria Math" panose="02040503050406030204" pitchFamily="18" charset="0"/>
                                <a:ea typeface="Cambria Math" panose="02040503050406030204" pitchFamily="18" charset="0"/>
                              </a:rPr>
                              <m:t>𝑒</m:t>
                            </m:r>
                          </m:e>
                        </m:d>
                        <m:r>
                          <a:rPr lang="en-US" altLang="ja-JP" sz="2400" b="0" i="1" smtClean="0">
                            <a:latin typeface="Cambria Math" panose="02040503050406030204" pitchFamily="18" charset="0"/>
                            <a:ea typeface="Cambria Math" panose="02040503050406030204" pitchFamily="18" charset="0"/>
                          </a:rPr>
                          <m:t>. </m:t>
                        </m:r>
                      </m:e>
                    </m:func>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dirty="0">
                    <a:latin typeface="Cambria Math" panose="02040503050406030204" pitchFamily="18" charset="0"/>
                    <a:ea typeface="Cambria Math" panose="02040503050406030204" pitchFamily="18" charset="0"/>
                  </a:rPr>
                  <a:t> </a:t>
                </a:r>
              </a:p>
            </p:txBody>
          </p:sp>
        </mc:Choice>
        <mc:Fallback xmlns="">
          <p:sp>
            <p:nvSpPr>
              <p:cNvPr id="3" name="コンテンツ プレースホルダー 2">
                <a:extLst>
                  <a:ext uri="{FF2B5EF4-FFF2-40B4-BE49-F238E27FC236}">
                    <a16:creationId xmlns:a16="http://schemas.microsoft.com/office/drawing/2014/main" id="{BCAFFCE1-E054-4757-93D1-7275A1E484F1}"/>
                  </a:ext>
                </a:extLst>
              </p:cNvPr>
              <p:cNvSpPr>
                <a:spLocks noGrp="1" noRot="1" noChangeAspect="1" noMove="1" noResize="1" noEditPoints="1" noAdjustHandles="1" noChangeArrowheads="1" noChangeShapeType="1" noTextEdit="1"/>
              </p:cNvSpPr>
              <p:nvPr>
                <p:ph idx="1"/>
              </p:nvPr>
            </p:nvSpPr>
            <p:spPr>
              <a:xfrm>
                <a:off x="628650" y="2025424"/>
                <a:ext cx="7920000" cy="4680000"/>
              </a:xfrm>
              <a:blipFill>
                <a:blip r:embed="rId2"/>
                <a:stretch>
                  <a:fillRect l="-1155" t="-260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14519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31F16B-FF2B-481A-81E5-A43D41EF681D}"/>
              </a:ext>
            </a:extLst>
          </p:cNvPr>
          <p:cNvSpPr>
            <a:spLocks noGrp="1"/>
          </p:cNvSpPr>
          <p:nvPr>
            <p:ph type="title"/>
          </p:nvPr>
        </p:nvSpPr>
        <p:spPr>
          <a:xfrm>
            <a:off x="628650" y="404728"/>
            <a:ext cx="7920000" cy="576000"/>
          </a:xfrm>
          <a:ln>
            <a:solidFill>
              <a:schemeClr val="accent1"/>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Theorem 6 (Kim, 2006, 2010)</a:t>
            </a:r>
            <a:endParaRPr kumimoji="1" lang="ja-JP" altLang="en-US" sz="28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9C829061-9100-4F2E-B6F0-3A7EB56C4181}"/>
                  </a:ext>
                </a:extLst>
              </p:cNvPr>
              <p:cNvSpPr>
                <a:spLocks noGrp="1"/>
              </p:cNvSpPr>
              <p:nvPr>
                <p:ph idx="1"/>
              </p:nvPr>
            </p:nvSpPr>
            <p:spPr>
              <a:xfrm>
                <a:off x="628650" y="1377352"/>
                <a:ext cx="7920000" cy="5220000"/>
              </a:xfrm>
            </p:spPr>
            <p:txBody>
              <a:bodyPr>
                <a:normAutofit/>
              </a:bodyPr>
              <a:lstStyle/>
              <a:p>
                <a:pPr marL="0" indent="0">
                  <a:buNone/>
                </a:pPr>
                <a:r>
                  <a:rPr lang="en-US" altLang="ja-JP" sz="2400" dirty="0">
                    <a:latin typeface="Cambria Math" panose="02040503050406030204" pitchFamily="18" charset="0"/>
                    <a:ea typeface="Cambria Math" panose="02040503050406030204" pitchFamily="18" charset="0"/>
                  </a:rPr>
                  <a:t>In the following, the Gaussian noise </a:t>
                </a:r>
                <a14:m>
                  <m:oMath xmlns:m="http://schemas.openxmlformats.org/officeDocument/2006/math">
                    <m:r>
                      <a:rPr lang="en-US" altLang="ja-JP" sz="2400" i="1">
                        <a:latin typeface="Cambria Math" panose="02040503050406030204" pitchFamily="18" charset="0"/>
                        <a:ea typeface="Cambria Math" panose="02040503050406030204" pitchFamily="18" charset="0"/>
                      </a:rPr>
                      <m:t>𝑍</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𝑍</m:t>
                            </m:r>
                          </m:e>
                          <m:sub>
                            <m:r>
                              <a:rPr lang="en-US" altLang="ja-JP" sz="2400" i="1">
                                <a:latin typeface="Cambria Math" panose="02040503050406030204" pitchFamily="18" charset="0"/>
                                <a:ea typeface="Cambria Math" panose="02040503050406030204" pitchFamily="18" charset="0"/>
                              </a:rPr>
                              <m:t>𝑛</m:t>
                            </m:r>
                          </m:sub>
                        </m:sSub>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an MA(1) process given by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𝑍</m:t>
                        </m:r>
                      </m:e>
                      <m:sub>
                        <m:r>
                          <a:rPr lang="en-US" altLang="ja-JP" sz="2400" i="1">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𝑊</m:t>
                        </m:r>
                      </m:e>
                      <m:sub>
                        <m:r>
                          <a:rPr lang="en-US" altLang="ja-JP" sz="2400" i="1">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𝑏</m:t>
                    </m:r>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𝑊</m:t>
                        </m:r>
                      </m:e>
                      <m:sub>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−1</m:t>
                        </m:r>
                      </m:sub>
                    </m:sSub>
                  </m:oMath>
                </a14:m>
                <a:r>
                  <a:rPr lang="en-US" altLang="ja-JP" sz="2400" dirty="0">
                    <a:latin typeface="Cambria Math" panose="02040503050406030204" pitchFamily="18" charset="0"/>
                    <a:ea typeface="Cambria Math" panose="02040503050406030204" pitchFamily="18" charset="0"/>
                  </a:rPr>
                  <a:t>, where </a:t>
                </a:r>
                <a14:m>
                  <m:oMath xmlns:m="http://schemas.openxmlformats.org/officeDocument/2006/math">
                    <m:d>
                      <m:dPr>
                        <m:begChr m:val="|"/>
                        <m:endChr m:val="|"/>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𝑏</m:t>
                        </m:r>
                      </m:e>
                    </m:d>
                    <m:r>
                      <a:rPr lang="en-US" altLang="ja-JP" sz="240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1. </m:t>
                    </m:r>
                  </m:oMath>
                </a14:m>
                <a:r>
                  <a:rPr lang="en-US" altLang="ja-JP" sz="2400" dirty="0">
                    <a:latin typeface="Cambria Math" panose="02040503050406030204" pitchFamily="18" charset="0"/>
                    <a:ea typeface="Cambria Math" panose="02040503050406030204" pitchFamily="18" charset="0"/>
                  </a:rPr>
                  <a:t> </a:t>
                </a:r>
              </a:p>
              <a:p>
                <a:pPr marL="0" indent="0">
                  <a:buNone/>
                </a:pPr>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Theorem 6.</a:t>
                </a:r>
                <a:r>
                  <a:rPr lang="en-US" altLang="ja-JP" sz="2400" dirty="0">
                    <a:latin typeface="Cambria Math" panose="02040503050406030204" pitchFamily="18" charset="0"/>
                    <a:ea typeface="Cambria Math" panose="02040503050406030204" pitchFamily="18" charset="0"/>
                  </a:rPr>
                  <a:t>  The </a:t>
                </a:r>
                <a:r>
                  <a:rPr lang="en-US" altLang="ja-JP" sz="2400" dirty="0">
                    <a:solidFill>
                      <a:srgbClr val="FF0000"/>
                    </a:solidFill>
                    <a:latin typeface="Cambria Math" panose="02040503050406030204" pitchFamily="18" charset="0"/>
                    <a:ea typeface="Cambria Math" panose="02040503050406030204" pitchFamily="18" charset="0"/>
                  </a:rPr>
                  <a:t>feedback capacity</a:t>
                </a: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𝐶</m:t>
                            </m:r>
                          </m:e>
                        </m:acc>
                      </m:e>
                      <m:sub>
                        <m:r>
                          <a:rPr lang="en-US" altLang="ja-JP" sz="2400" i="1">
                            <a:latin typeface="Cambria Math" panose="02040503050406030204" pitchFamily="18" charset="0"/>
                            <a:ea typeface="Cambria Math" panose="02040503050406030204" pitchFamily="18" charset="0"/>
                          </a:rPr>
                          <m:t>𝐹𝐵</m:t>
                        </m:r>
                      </m:sub>
                    </m:sSub>
                  </m:oMath>
                </a14:m>
                <a:r>
                  <a:rPr lang="en-US" altLang="ja-JP" sz="2400" dirty="0">
                    <a:latin typeface="Cambria Math" panose="02040503050406030204" pitchFamily="18" charset="0"/>
                    <a:ea typeface="Cambria Math" panose="02040503050406030204" pitchFamily="18" charset="0"/>
                  </a:rPr>
                  <a:t> of the Gaussian </a:t>
                </a:r>
                <a:r>
                  <a:rPr lang="en-US" altLang="ja-JP" sz="2400" dirty="0">
                    <a:solidFill>
                      <a:srgbClr val="FF0000"/>
                    </a:solidFill>
                    <a:latin typeface="Cambria Math" panose="02040503050406030204" pitchFamily="18" charset="0"/>
                    <a:ea typeface="Cambria Math" panose="02040503050406030204" pitchFamily="18" charset="0"/>
                  </a:rPr>
                  <a:t>MA(1)</a:t>
                </a:r>
                <a:r>
                  <a:rPr lang="en-US" altLang="ja-JP" sz="2400" dirty="0">
                    <a:latin typeface="Cambria Math" panose="02040503050406030204" pitchFamily="18" charset="0"/>
                    <a:ea typeface="Cambria Math" panose="02040503050406030204" pitchFamily="18" charset="0"/>
                  </a:rPr>
                  <a:t> noise channel is given by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𝐶</m:t>
                            </m:r>
                          </m:e>
                        </m:acc>
                      </m:e>
                      <m:sub>
                        <m:r>
                          <a:rPr lang="en-US" altLang="ja-JP" sz="2400" i="1">
                            <a:latin typeface="Cambria Math" panose="02040503050406030204" pitchFamily="18" charset="0"/>
                            <a:ea typeface="Cambria Math" panose="02040503050406030204" pitchFamily="18" charset="0"/>
                          </a:rPr>
                          <m:t>𝐹𝐵</m:t>
                        </m:r>
                      </m:sub>
                    </m:sSub>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2</m:t>
                        </m:r>
                      </m:den>
                    </m:f>
                    <m:func>
                      <m:funcPr>
                        <m:ctrlPr>
                          <a:rPr lang="en-US" altLang="ja-JP" sz="2400" b="0" i="1" smtClean="0">
                            <a:latin typeface="Cambria Math" panose="02040503050406030204" pitchFamily="18" charset="0"/>
                            <a:ea typeface="Cambria Math" panose="02040503050406030204" pitchFamily="18" charset="0"/>
                          </a:rPr>
                        </m:ctrlPr>
                      </m:funcPr>
                      <m:fName>
                        <m:r>
                          <m:rPr>
                            <m:sty m:val="p"/>
                          </m:rPr>
                          <a:rPr lang="en-US" altLang="ja-JP" sz="2400" b="0" i="0" smtClean="0">
                            <a:latin typeface="Cambria Math" panose="02040503050406030204" pitchFamily="18" charset="0"/>
                            <a:ea typeface="Cambria Math" panose="02040503050406030204" pitchFamily="18" charset="0"/>
                          </a:rPr>
                          <m:t>log</m:t>
                        </m:r>
                      </m:fName>
                      <m:e>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𝑥</m:t>
                            </m:r>
                          </m:e>
                          <m:sup>
                            <m:r>
                              <a:rPr lang="en-US" altLang="ja-JP" sz="2400" b="0" i="1" smtClean="0">
                                <a:latin typeface="Cambria Math" panose="02040503050406030204" pitchFamily="18" charset="0"/>
                                <a:ea typeface="Cambria Math" panose="02040503050406030204" pitchFamily="18" charset="0"/>
                              </a:rPr>
                              <m:t>2</m:t>
                            </m:r>
                          </m:sup>
                        </m:sSup>
                      </m:e>
                    </m:func>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2</m:t>
                        </m:r>
                      </m:den>
                    </m:f>
                    <m:func>
                      <m:funcPr>
                        <m:ctrlPr>
                          <a:rPr lang="en-US" altLang="ja-JP" sz="2400" b="0" i="1" smtClean="0">
                            <a:latin typeface="Cambria Math" panose="02040503050406030204" pitchFamily="18" charset="0"/>
                            <a:ea typeface="Cambria Math" panose="02040503050406030204" pitchFamily="18" charset="0"/>
                          </a:rPr>
                        </m:ctrlPr>
                      </m:funcPr>
                      <m:fName>
                        <m:r>
                          <m:rPr>
                            <m:sty m:val="p"/>
                          </m:rPr>
                          <a:rPr lang="en-US" altLang="ja-JP" sz="2400" b="0" i="0" smtClean="0">
                            <a:latin typeface="Cambria Math" panose="02040503050406030204" pitchFamily="18" charset="0"/>
                            <a:ea typeface="Cambria Math" panose="02040503050406030204" pitchFamily="18" charset="0"/>
                          </a:rPr>
                          <m:t>log</m:t>
                        </m:r>
                      </m:fName>
                      <m:e>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1−</m:t>
                            </m:r>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𝑦</m:t>
                                </m:r>
                              </m:e>
                              <m:sup>
                                <m:r>
                                  <a:rPr lang="en-US" altLang="ja-JP" sz="2400" b="0" i="1" smtClean="0">
                                    <a:latin typeface="Cambria Math" panose="02040503050406030204" pitchFamily="18" charset="0"/>
                                    <a:ea typeface="Cambria Math" panose="02040503050406030204" pitchFamily="18" charset="0"/>
                                  </a:rPr>
                                  <m:t>2</m:t>
                                </m:r>
                              </m:sup>
                            </m:sSup>
                          </m:e>
                        </m:d>
                      </m:e>
                    </m:func>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𝑥</m:t>
                    </m:r>
                  </m:oMath>
                </a14:m>
                <a:r>
                  <a:rPr lang="en-US" altLang="ja-JP" sz="2400" dirty="0">
                    <a:latin typeface="Cambria Math" panose="02040503050406030204" pitchFamily="18" charset="0"/>
                    <a:ea typeface="Cambria Math" panose="02040503050406030204" pitchFamily="18" charset="0"/>
                  </a:rPr>
                  <a:t> and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𝑦</m:t>
                    </m:r>
                  </m:oMath>
                </a14:m>
                <a:r>
                  <a:rPr lang="en-US" altLang="ja-JP" sz="2400" dirty="0">
                    <a:latin typeface="Cambria Math" panose="02040503050406030204" pitchFamily="18" charset="0"/>
                    <a:ea typeface="Cambria Math" panose="02040503050406030204" pitchFamily="18" charset="0"/>
                  </a:rPr>
                  <a:t> are the unique positive solutions of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𝑃</m:t>
                    </m:r>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𝑥</m:t>
                        </m:r>
                      </m:e>
                      <m:sup>
                        <m:r>
                          <a:rPr lang="en-US" altLang="ja-JP" sz="2400" b="0" i="1" smtClean="0">
                            <a:latin typeface="Cambria Math" panose="02040503050406030204" pitchFamily="18" charset="0"/>
                            <a:ea typeface="Cambria Math" panose="02040503050406030204" pitchFamily="18" charset="0"/>
                          </a:rPr>
                          <m:t>2</m:t>
                        </m:r>
                      </m:sup>
                    </m:sSup>
                    <m:r>
                      <a:rPr lang="en-US" altLang="ja-JP" sz="2400" b="0" i="1" smtClean="0">
                        <a:latin typeface="Cambria Math" panose="02040503050406030204" pitchFamily="18" charset="0"/>
                        <a:ea typeface="Cambria Math" panose="02040503050406030204" pitchFamily="18" charset="0"/>
                      </a:rPr>
                      <m:t>=</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1−</m:t>
                        </m:r>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𝑥</m:t>
                            </m:r>
                          </m:e>
                          <m:sup>
                            <m:r>
                              <a:rPr lang="en-US" altLang="ja-JP" sz="2400" b="0" i="1" smtClean="0">
                                <a:latin typeface="Cambria Math" panose="02040503050406030204" pitchFamily="18" charset="0"/>
                                <a:ea typeface="Cambria Math" panose="02040503050406030204" pitchFamily="18" charset="0"/>
                              </a:rPr>
                              <m:t>2</m:t>
                            </m:r>
                          </m:sup>
                        </m:sSup>
                      </m:e>
                    </m:d>
                    <m:sSup>
                      <m:sSupPr>
                        <m:ctrlPr>
                          <a:rPr lang="en-US" altLang="ja-JP" sz="2400" b="0" i="1" smtClean="0">
                            <a:latin typeface="Cambria Math" panose="02040503050406030204" pitchFamily="18" charset="0"/>
                            <a:ea typeface="Cambria Math" panose="02040503050406030204" pitchFamily="18" charset="0"/>
                          </a:rPr>
                        </m:ctrlPr>
                      </m:sSupPr>
                      <m:e>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1−</m:t>
                            </m:r>
                            <m:d>
                              <m:dPr>
                                <m:begChr m:val="|"/>
                                <m:endChr m:val="|"/>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𝑏</m:t>
                                </m:r>
                              </m:e>
                            </m:d>
                            <m:r>
                              <a:rPr lang="en-US" altLang="ja-JP" sz="2400" b="0" i="1" smtClean="0">
                                <a:latin typeface="Cambria Math" panose="02040503050406030204" pitchFamily="18" charset="0"/>
                                <a:ea typeface="Cambria Math" panose="02040503050406030204" pitchFamily="18" charset="0"/>
                              </a:rPr>
                              <m:t>𝑥</m:t>
                            </m:r>
                          </m:e>
                        </m:d>
                      </m:e>
                      <m:sup>
                        <m:r>
                          <a:rPr lang="en-US" altLang="ja-JP" sz="2400" b="0" i="1" smtClean="0">
                            <a:latin typeface="Cambria Math" panose="02040503050406030204" pitchFamily="18" charset="0"/>
                            <a:ea typeface="Cambria Math" panose="02040503050406030204" pitchFamily="18" charset="0"/>
                          </a:rPr>
                          <m:t>2</m:t>
                        </m:r>
                      </m:sup>
                    </m:sSup>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1−</m:t>
                        </m:r>
                        <m:r>
                          <a:rPr lang="en-US" altLang="ja-JP" sz="2400" b="0" i="1" smtClean="0">
                            <a:latin typeface="Cambria Math" panose="02040503050406030204" pitchFamily="18" charset="0"/>
                            <a:ea typeface="Cambria Math" panose="02040503050406030204" pitchFamily="18" charset="0"/>
                          </a:rPr>
                          <m:t>𝑏</m:t>
                        </m:r>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𝑦</m:t>
                            </m:r>
                          </m:e>
                          <m:sup>
                            <m:r>
                              <a:rPr lang="en-US" altLang="ja-JP" sz="2400" b="0" i="1" smtClean="0">
                                <a:latin typeface="Cambria Math" panose="02040503050406030204" pitchFamily="18" charset="0"/>
                                <a:ea typeface="Cambria Math" panose="02040503050406030204" pitchFamily="18" charset="0"/>
                              </a:rPr>
                              <m:t>2</m:t>
                            </m:r>
                          </m:sup>
                        </m:sSup>
                      </m:e>
                    </m:d>
                    <m:d>
                      <m:dPr>
                        <m:ctrlPr>
                          <a:rPr lang="en-US" altLang="ja-JP" sz="2400" i="1" smtClean="0">
                            <a:latin typeface="Cambria Math" panose="02040503050406030204" pitchFamily="18" charset="0"/>
                            <a:ea typeface="Cambria Math" panose="02040503050406030204" pitchFamily="18" charset="0"/>
                          </a:rPr>
                        </m:ctrlPr>
                      </m:dPr>
                      <m:e>
                        <m:sSup>
                          <m:sSupPr>
                            <m:ctrlPr>
                              <a:rPr lang="en-US" altLang="ja-JP" sz="240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𝑏</m:t>
                            </m:r>
                          </m:e>
                          <m:sup>
                            <m:r>
                              <a:rPr lang="en-US" altLang="ja-JP" sz="2400" b="0" i="1" smtClean="0">
                                <a:latin typeface="Cambria Math" panose="02040503050406030204" pitchFamily="18" charset="0"/>
                                <a:ea typeface="Cambria Math" panose="02040503050406030204" pitchFamily="18" charset="0"/>
                              </a:rPr>
                              <m:t>2</m:t>
                            </m:r>
                          </m:sup>
                        </m:sSup>
                        <m:sSup>
                          <m:sSupPr>
                            <m:ctrlPr>
                              <a:rPr lang="en-US" altLang="ja-JP" sz="240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𝑦</m:t>
                            </m:r>
                          </m:e>
                          <m:sup>
                            <m:r>
                              <a:rPr lang="en-US" altLang="ja-JP" sz="2400" b="0" i="1" smtClean="0">
                                <a:latin typeface="Cambria Math" panose="02040503050406030204" pitchFamily="18" charset="0"/>
                                <a:ea typeface="Cambria Math" panose="02040503050406030204" pitchFamily="18" charset="0"/>
                              </a:rPr>
                              <m:t>2</m:t>
                            </m:r>
                          </m:sup>
                        </m:sSup>
                        <m:r>
                          <a:rPr lang="en-US" altLang="ja-JP" sz="2400" b="0" i="1" smtClean="0">
                            <a:latin typeface="Cambria Math" panose="02040503050406030204" pitchFamily="18" charset="0"/>
                            <a:ea typeface="Cambria Math" panose="02040503050406030204" pitchFamily="18" charset="0"/>
                          </a:rPr>
                          <m:t>+2</m:t>
                        </m:r>
                        <m:r>
                          <a:rPr lang="en-US" altLang="ja-JP" sz="2400" b="0" i="1" smtClean="0">
                            <a:latin typeface="Cambria Math" panose="02040503050406030204" pitchFamily="18" charset="0"/>
                            <a:ea typeface="Cambria Math" panose="02040503050406030204" pitchFamily="18" charset="0"/>
                          </a:rPr>
                          <m:t>𝑏</m:t>
                        </m:r>
                        <m:rad>
                          <m:radPr>
                            <m:degHide m:val="on"/>
                            <m:ctrlPr>
                              <a:rPr lang="ja-JP" altLang="en-US" sz="2400" b="0" i="1" smtClean="0">
                                <a:latin typeface="Cambria Math" panose="02040503050406030204" pitchFamily="18" charset="0"/>
                              </a:rPr>
                            </m:ctrlPr>
                          </m:radPr>
                          <m:deg/>
                          <m:e>
                            <m:r>
                              <a:rPr lang="en-US" altLang="ja-JP" sz="2400" b="0" i="1" smtClean="0">
                                <a:latin typeface="Cambria Math" panose="02040503050406030204" pitchFamily="18" charset="0"/>
                                <a:ea typeface="Cambria Math" panose="02040503050406030204" pitchFamily="18" charset="0"/>
                              </a:rPr>
                              <m:t>𝑃</m:t>
                            </m:r>
                          </m:e>
                        </m:rad>
                        <m:r>
                          <a:rPr lang="en-US" altLang="ja-JP" sz="2400" b="0" i="1" smtClean="0">
                            <a:latin typeface="Cambria Math" panose="02040503050406030204" pitchFamily="18" charset="0"/>
                            <a:ea typeface="Cambria Math" panose="02040503050406030204" pitchFamily="18" charset="0"/>
                          </a:rPr>
                          <m:t>𝑦</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𝑃</m:t>
                        </m:r>
                        <m:r>
                          <a:rPr lang="en-US" altLang="ja-JP" sz="2400" b="0" i="1" smtClean="0">
                            <a:latin typeface="Cambria Math" panose="02040503050406030204" pitchFamily="18" charset="0"/>
                            <a:ea typeface="Cambria Math" panose="02040503050406030204" pitchFamily="18" charset="0"/>
                          </a:rPr>
                          <m:t>+1</m:t>
                        </m:r>
                      </m:e>
                    </m:d>
                    <m:r>
                      <a:rPr lang="en-US" altLang="ja-JP" sz="2400" b="0" i="1" smtClean="0">
                        <a:latin typeface="Cambria Math" panose="02040503050406030204" pitchFamily="18" charset="0"/>
                        <a:ea typeface="Cambria Math" panose="02040503050406030204" pitchFamily="18" charset="0"/>
                      </a:rPr>
                      <m:t>=1.</m:t>
                    </m:r>
                  </m:oMath>
                </a14:m>
                <a:br>
                  <a:rPr lang="en-US" altLang="ja-JP" sz="2400" dirty="0">
                    <a:latin typeface="Cambria Math" panose="02040503050406030204" pitchFamily="18" charset="0"/>
                    <a:ea typeface="Cambria Math" panose="02040503050406030204" pitchFamily="18" charset="0"/>
                  </a:rPr>
                </a:br>
                <a:endParaRPr kumimoji="1" lang="ja-JP" altLang="en-US" sz="2400" dirty="0">
                  <a:latin typeface="Cambria Math" panose="02040503050406030204" pitchFamily="18" charset="0"/>
                </a:endParaRPr>
              </a:p>
            </p:txBody>
          </p:sp>
        </mc:Choice>
        <mc:Fallback xmlns="">
          <p:sp>
            <p:nvSpPr>
              <p:cNvPr id="3" name="コンテンツ プレースホルダー 2">
                <a:extLst>
                  <a:ext uri="{FF2B5EF4-FFF2-40B4-BE49-F238E27FC236}">
                    <a16:creationId xmlns:a16="http://schemas.microsoft.com/office/drawing/2014/main" id="{9C829061-9100-4F2E-B6F0-3A7EB56C4181}"/>
                  </a:ext>
                </a:extLst>
              </p:cNvPr>
              <p:cNvSpPr>
                <a:spLocks noGrp="1" noRot="1" noChangeAspect="1" noMove="1" noResize="1" noEditPoints="1" noAdjustHandles="1" noChangeArrowheads="1" noChangeShapeType="1" noTextEdit="1"/>
              </p:cNvSpPr>
              <p:nvPr>
                <p:ph idx="1"/>
              </p:nvPr>
            </p:nvSpPr>
            <p:spPr>
              <a:xfrm>
                <a:off x="628650" y="1377352"/>
                <a:ext cx="7920000" cy="5220000"/>
              </a:xfrm>
              <a:blipFill>
                <a:blip r:embed="rId2"/>
                <a:stretch>
                  <a:fillRect l="-1155" t="-1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9395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874C4C-B2E7-4C0C-9B87-306DD0385D99}"/>
              </a:ext>
            </a:extLst>
          </p:cNvPr>
          <p:cNvSpPr>
            <a:spLocks noGrp="1"/>
          </p:cNvSpPr>
          <p:nvPr>
            <p:ph type="title"/>
          </p:nvPr>
        </p:nvSpPr>
        <p:spPr>
          <a:xfrm>
            <a:off x="628650" y="332736"/>
            <a:ext cx="7920000" cy="576000"/>
          </a:xfrm>
          <a:ln>
            <a:solidFill>
              <a:schemeClr val="accent1"/>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Theorem 7</a:t>
            </a:r>
            <a:endParaRPr kumimoji="1" lang="ja-JP" altLang="en-US" sz="2800" dirty="0"/>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72C99FE6-3F68-49D1-BF3E-096397CAF6A8}"/>
                  </a:ext>
                </a:extLst>
              </p:cNvPr>
              <p:cNvSpPr>
                <a:spLocks noGrp="1"/>
              </p:cNvSpPr>
              <p:nvPr>
                <p:ph idx="1"/>
              </p:nvPr>
            </p:nvSpPr>
            <p:spPr>
              <a:xfrm>
                <a:off x="628650" y="1377352"/>
                <a:ext cx="7920000" cy="5220000"/>
              </a:xfrm>
            </p:spPr>
            <p:txBody>
              <a:bodyPr>
                <a:normAutofit/>
              </a:bodyPr>
              <a:lstStyle/>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Theorem 7</a:t>
                </a:r>
                <a:r>
                  <a:rPr lang="en-US" altLang="ja-JP" sz="2400" dirty="0">
                    <a:latin typeface="Cambria Math" panose="02040503050406030204" pitchFamily="18" charset="0"/>
                    <a:ea typeface="Cambria Math" panose="02040503050406030204" pitchFamily="18" charset="0"/>
                  </a:rPr>
                  <a:t> (</a:t>
                </a:r>
                <a:r>
                  <a:rPr lang="en-US" altLang="ja-JP" sz="2400" dirty="0">
                    <a:solidFill>
                      <a:srgbClr val="FF0000"/>
                    </a:solidFill>
                    <a:latin typeface="Cambria Math" panose="02040503050406030204" pitchFamily="18" charset="0"/>
                    <a:ea typeface="Cambria Math" panose="02040503050406030204" pitchFamily="18" charset="0"/>
                  </a:rPr>
                  <a:t>Optimal coding scheme</a:t>
                </a:r>
                <a:r>
                  <a:rPr lang="en-US" altLang="ja-JP" sz="2400" dirty="0">
                    <a:latin typeface="Cambria Math" panose="02040503050406030204" pitchFamily="18" charset="0"/>
                    <a:ea typeface="Cambria Math" panose="02040503050406030204" pitchFamily="18" charset="0"/>
                  </a:rPr>
                  <a:t>). Let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𝑍</m:t>
                    </m:r>
                  </m:oMath>
                </a14:m>
                <a:r>
                  <a:rPr lang="en-US" altLang="ja-JP" sz="2400" dirty="0">
                    <a:latin typeface="Cambria Math" panose="02040503050406030204" pitchFamily="18" charset="0"/>
                    <a:ea typeface="Cambria Math" panose="02040503050406030204" pitchFamily="18" charset="0"/>
                  </a:rPr>
                  <a:t> be the MA(1) noise and suppose that the average power constraint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𝑛</m:t>
                            </m:r>
                          </m:sub>
                          <m:sup>
                            <m:r>
                              <a:rPr lang="en-US" altLang="ja-JP" sz="2400" b="0" i="1" smtClean="0">
                                <a:latin typeface="Cambria Math" panose="02040503050406030204" pitchFamily="18" charset="0"/>
                                <a:ea typeface="Cambria Math" panose="02040503050406030204" pitchFamily="18" charset="0"/>
                              </a:rPr>
                              <m:t>2</m:t>
                            </m:r>
                          </m:sup>
                        </m:sSubSup>
                      </m:e>
                    </m:d>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𝑃</m:t>
                    </m:r>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=1,2,….  </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is imposed. Then the SK scheme is optimal. More precisely, if </a:t>
                </a:r>
                <a14:m>
                  <m:oMath xmlns:m="http://schemas.openxmlformats.org/officeDocument/2006/math">
                    <m:r>
                      <m:rPr>
                        <m:sty m:val="p"/>
                      </m:rPr>
                      <a:rPr lang="en-US" altLang="ja-JP" sz="2400" b="0" i="0" smtClean="0">
                        <a:latin typeface="Cambria Math" panose="02040503050406030204" pitchFamily="18" charset="0"/>
                        <a:ea typeface="Cambria Math" panose="02040503050406030204" pitchFamily="18" charset="0"/>
                      </a:rPr>
                      <m:t>V</m:t>
                    </m:r>
                    <m:r>
                      <a:rPr lang="en-US" altLang="ja-JP" sz="240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𝑁</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0,1</m:t>
                        </m:r>
                      </m:e>
                    </m:d>
                  </m:oMath>
                </a14:m>
                <a:r>
                  <a:rPr lang="en-US" altLang="ja-JP" sz="2400" dirty="0">
                    <a:latin typeface="Cambria Math" panose="02040503050406030204" pitchFamily="18" charset="0"/>
                    <a:ea typeface="Cambria Math" panose="02040503050406030204" pitchFamily="18" charset="0"/>
                  </a:rPr>
                  <a:t> and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𝑋</m:t>
                    </m:r>
                    <m:r>
                      <a:rPr lang="en-US" altLang="ja-JP" sz="2400" b="0" i="1" smtClean="0">
                        <a:latin typeface="Cambria Math" panose="02040503050406030204" pitchFamily="18" charset="0"/>
                        <a:ea typeface="Cambria Math" panose="02040503050406030204" pitchFamily="18" charset="0"/>
                      </a:rPr>
                      <m:t>=</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𝑛</m:t>
                            </m:r>
                          </m:sub>
                        </m:sSub>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given by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𝑐</m:t>
                        </m:r>
                      </m:e>
                      <m:sub>
                        <m:r>
                          <a:rPr lang="en-US" altLang="ja-JP" sz="2400" b="0" i="1" smtClean="0">
                            <a:latin typeface="Cambria Math" panose="02040503050406030204" pitchFamily="18" charset="0"/>
                            <a:ea typeface="Cambria Math" panose="02040503050406030204" pitchFamily="18" charset="0"/>
                          </a:rPr>
                          <m:t>𝑛</m:t>
                        </m:r>
                      </m:sub>
                    </m:sSub>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p>
                            </m:sSubSup>
                          </m:e>
                        </m:d>
                      </m:e>
                    </m:d>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𝑌</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𝑛</m:t>
                            </m:r>
                          </m:sub>
                        </m:sSub>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the output signal, and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𝑐</m:t>
                        </m:r>
                      </m:e>
                      <m:sub>
                        <m:r>
                          <a:rPr lang="en-US" altLang="ja-JP" sz="2400" b="0" i="1" smtClean="0">
                            <a:latin typeface="Cambria Math" panose="02040503050406030204" pitchFamily="18" charset="0"/>
                            <a:ea typeface="Cambria Math" panose="02040503050406030204" pitchFamily="18" charset="0"/>
                          </a:rPr>
                          <m:t>𝑛</m:t>
                        </m:r>
                      </m:sub>
                    </m:sSub>
                  </m:oMath>
                </a14:m>
                <a:r>
                  <a:rPr lang="en-US" altLang="ja-JP" sz="2400" dirty="0">
                    <a:latin typeface="Cambria Math" panose="02040503050406030204" pitchFamily="18" charset="0"/>
                    <a:ea typeface="Cambria Math" panose="02040503050406030204" pitchFamily="18" charset="0"/>
                  </a:rPr>
                  <a:t> is a constant such that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Sup>
                      <m:sSubSupPr>
                        <m:ctrlPr>
                          <a:rPr lang="en-US" altLang="ja-JP" sz="240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𝑐</m:t>
                        </m:r>
                      </m:e>
                      <m:sub>
                        <m:r>
                          <a:rPr lang="en-US" altLang="ja-JP" sz="2400" b="0" i="1" smtClean="0">
                            <a:latin typeface="Cambria Math" panose="02040503050406030204" pitchFamily="18" charset="0"/>
                            <a:ea typeface="Cambria Math" panose="02040503050406030204" pitchFamily="18" charset="0"/>
                          </a:rPr>
                          <m:t>𝑛</m:t>
                        </m:r>
                      </m:sub>
                      <m:sup>
                        <m:r>
                          <a:rPr lang="en-US" altLang="ja-JP" sz="2400" b="0" i="1" smtClean="0">
                            <a:latin typeface="Cambria Math" panose="02040503050406030204" pitchFamily="18" charset="0"/>
                            <a:ea typeface="Cambria Math" panose="02040503050406030204" pitchFamily="18" charset="0"/>
                          </a:rPr>
                          <m:t>2</m:t>
                        </m:r>
                      </m:sup>
                    </m:sSubSup>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p>
                          <m:sSupPr>
                            <m:ctrlPr>
                              <a:rPr lang="en-US" altLang="ja-JP" sz="2400" b="0" i="1" smtClean="0">
                                <a:latin typeface="Cambria Math" panose="02040503050406030204" pitchFamily="18" charset="0"/>
                                <a:ea typeface="Cambria Math" panose="02040503050406030204" pitchFamily="18" charset="0"/>
                              </a:rPr>
                            </m:ctrlPr>
                          </m:sSupPr>
                          <m:e>
                            <m:d>
                              <m:dPr>
                                <m:begChr m:val="|"/>
                                <m:endChr m:val="|"/>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p>
                                    </m:sSubSup>
                                  </m:e>
                                </m:d>
                              </m:e>
                            </m:d>
                          </m:e>
                          <m:sup>
                            <m:r>
                              <a:rPr lang="en-US" altLang="ja-JP" sz="2400" b="0" i="1" smtClean="0">
                                <a:latin typeface="Cambria Math" panose="02040503050406030204" pitchFamily="18" charset="0"/>
                                <a:ea typeface="Cambria Math" panose="02040503050406030204" pitchFamily="18" charset="0"/>
                              </a:rPr>
                              <m:t>2</m:t>
                            </m:r>
                          </m:sup>
                        </m:sSup>
                      </m:e>
                    </m:d>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𝑃</m:t>
                    </m:r>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Then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𝐼</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sup>
                        </m:sSubSup>
                      </m:e>
                    </m:d>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𝐶</m:t>
                        </m:r>
                      </m:e>
                      <m:sub>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𝐹𝐵</m:t>
                        </m:r>
                      </m:sub>
                    </m:sSub>
                    <m:r>
                      <a:rPr lang="en-US" altLang="ja-JP" sz="2400" b="0" i="1" smtClean="0">
                        <a:latin typeface="Cambria Math" panose="02040503050406030204" pitchFamily="18" charset="0"/>
                        <a:ea typeface="Cambria Math" panose="02040503050406030204" pitchFamily="18" charset="0"/>
                      </a:rPr>
                      <m:t>,     ∀ </m:t>
                    </m:r>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=1,2,…. </m:t>
                    </m:r>
                  </m:oMath>
                </a14:m>
                <a:r>
                  <a:rPr lang="en-US" altLang="ja-JP" sz="2400" dirty="0">
                    <a:latin typeface="Cambria Math" panose="02040503050406030204" pitchFamily="18" charset="0"/>
                    <a:ea typeface="Cambria Math" panose="02040503050406030204" pitchFamily="18" charset="0"/>
                  </a:rPr>
                  <a:t> </a:t>
                </a:r>
              </a:p>
            </p:txBody>
          </p:sp>
        </mc:Choice>
        <mc:Fallback>
          <p:sp>
            <p:nvSpPr>
              <p:cNvPr id="3" name="コンテンツ プレースホルダー 2">
                <a:extLst>
                  <a:ext uri="{FF2B5EF4-FFF2-40B4-BE49-F238E27FC236}">
                    <a16:creationId xmlns:a16="http://schemas.microsoft.com/office/drawing/2014/main" id="{72C99FE6-3F68-49D1-BF3E-096397CAF6A8}"/>
                  </a:ext>
                </a:extLst>
              </p:cNvPr>
              <p:cNvSpPr>
                <a:spLocks noGrp="1" noRot="1" noChangeAspect="1" noMove="1" noResize="1" noEditPoints="1" noAdjustHandles="1" noChangeArrowheads="1" noChangeShapeType="1" noTextEdit="1"/>
              </p:cNvSpPr>
              <p:nvPr>
                <p:ph idx="1"/>
              </p:nvPr>
            </p:nvSpPr>
            <p:spPr>
              <a:xfrm>
                <a:off x="628650" y="1377352"/>
                <a:ext cx="7920000" cy="5220000"/>
              </a:xfrm>
              <a:blipFill>
                <a:blip r:embed="rId2"/>
                <a:stretch>
                  <a:fillRect l="-1155" t="-1636" r="-23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84696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EF7F14-AF07-4889-AA42-EC4D9AC8E341}"/>
              </a:ext>
            </a:extLst>
          </p:cNvPr>
          <p:cNvSpPr>
            <a:spLocks noGrp="1"/>
          </p:cNvSpPr>
          <p:nvPr>
            <p:ph type="title"/>
          </p:nvPr>
        </p:nvSpPr>
        <p:spPr>
          <a:xfrm>
            <a:off x="628650" y="332736"/>
            <a:ext cx="7920000" cy="576000"/>
          </a:xfrm>
          <a:ln>
            <a:solidFill>
              <a:schemeClr val="accent1"/>
            </a:solidFill>
          </a:ln>
        </p:spPr>
        <p:txBody>
          <a:bodyPr>
            <a:normAutofit/>
          </a:bodyPr>
          <a:lstStyle/>
          <a:p>
            <a:r>
              <a:rPr kumimoji="1" lang="en-US" altLang="ja-JP" sz="2800" b="1" dirty="0">
                <a:solidFill>
                  <a:srgbClr val="00B050"/>
                </a:solidFill>
                <a:latin typeface="Cambria Math" panose="02040503050406030204" pitchFamily="18" charset="0"/>
                <a:ea typeface="Cambria Math" panose="02040503050406030204" pitchFamily="18" charset="0"/>
              </a:rPr>
              <a:t>Proof of theorem 7 </a:t>
            </a:r>
            <a:r>
              <a:rPr kumimoji="1" lang="en-US" altLang="ja-JP" sz="2400" b="1" dirty="0">
                <a:solidFill>
                  <a:srgbClr val="00B050"/>
                </a:solidFill>
                <a:latin typeface="Cambria Math" panose="02040503050406030204" pitchFamily="18" charset="0"/>
                <a:ea typeface="Cambria Math" panose="02040503050406030204" pitchFamily="18" charset="0"/>
              </a:rPr>
              <a:t>(Part 1)</a:t>
            </a:r>
            <a:endParaRPr kumimoji="1" lang="ja-JP" altLang="en-US" sz="2400" b="1" dirty="0">
              <a:solidFill>
                <a:srgbClr val="00B050"/>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160D0A2-3FE3-461B-9A71-8B82A9059DDF}"/>
                  </a:ext>
                </a:extLst>
              </p:cNvPr>
              <p:cNvSpPr>
                <a:spLocks noGrp="1"/>
              </p:cNvSpPr>
              <p:nvPr>
                <p:ph idx="1"/>
              </p:nvPr>
            </p:nvSpPr>
            <p:spPr>
              <a:xfrm>
                <a:off x="628650" y="1233336"/>
                <a:ext cx="7920000" cy="5220000"/>
              </a:xfrm>
            </p:spPr>
            <p:txBody>
              <a:bodyPr>
                <a:noAutofit/>
              </a:bodyPr>
              <a:lstStyle/>
              <a:p>
                <a:pPr marL="0" indent="0">
                  <a:buNone/>
                </a:pPr>
                <a:r>
                  <a:rPr lang="en-US" altLang="ja-JP" sz="2000" dirty="0">
                    <a:latin typeface="Cambria Math" panose="02040503050406030204" pitchFamily="18" charset="0"/>
                    <a:ea typeface="Cambria Math" panose="02040503050406030204" pitchFamily="18" charset="0"/>
                  </a:rPr>
                  <a:t>Decompositions of the input signal </a:t>
                </a:r>
                <a14:m>
                  <m:oMath xmlns:m="http://schemas.openxmlformats.org/officeDocument/2006/math">
                    <m:r>
                      <a:rPr lang="en-US" altLang="ja-JP" sz="2000" b="0" i="1" smtClean="0">
                        <a:latin typeface="Cambria Math" panose="02040503050406030204" pitchFamily="18" charset="0"/>
                        <a:ea typeface="Cambria Math" panose="02040503050406030204" pitchFamily="18" charset="0"/>
                      </a:rPr>
                      <m:t>𝑋</m:t>
                    </m:r>
                    <m:r>
                      <a:rPr lang="en-US" altLang="ja-JP" sz="2000" i="1">
                        <a:latin typeface="Cambria Math" panose="02040503050406030204" pitchFamily="18" charset="0"/>
                        <a:ea typeface="Cambria Math" panose="02040503050406030204" pitchFamily="18" charset="0"/>
                      </a:rPr>
                      <m:t>=</m:t>
                    </m:r>
                    <m:d>
                      <m:dPr>
                        <m:begChr m:val="{"/>
                        <m:endChr m:val="}"/>
                        <m:ctrlPr>
                          <a:rPr lang="en-US" altLang="ja-JP" sz="2000" i="1">
                            <a:latin typeface="Cambria Math" panose="02040503050406030204" pitchFamily="18" charset="0"/>
                            <a:ea typeface="Cambria Math" panose="02040503050406030204" pitchFamily="18" charset="0"/>
                          </a:rPr>
                        </m:ctrlPr>
                      </m:dPr>
                      <m:e>
                        <m:sSub>
                          <m:sSubPr>
                            <m:ctrlPr>
                              <a:rPr lang="en-US" altLang="ja-JP" sz="2000" i="1">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𝑋</m:t>
                            </m:r>
                          </m:e>
                          <m:sub>
                            <m:r>
                              <a:rPr lang="en-US" altLang="ja-JP" sz="2000" b="0" i="1" smtClean="0">
                                <a:latin typeface="Cambria Math" panose="02040503050406030204" pitchFamily="18" charset="0"/>
                                <a:ea typeface="Cambria Math" panose="02040503050406030204" pitchFamily="18" charset="0"/>
                              </a:rPr>
                              <m:t>𝑘</m:t>
                            </m:r>
                          </m:sub>
                        </m:sSub>
                      </m:e>
                    </m:d>
                    <m:r>
                      <a:rPr lang="en-US" altLang="ja-JP" sz="2000" i="1">
                        <a:latin typeface="Cambria Math" panose="02040503050406030204" pitchFamily="18" charset="0"/>
                        <a:ea typeface="Cambria Math" panose="02040503050406030204" pitchFamily="18" charset="0"/>
                      </a:rPr>
                      <m:t> </m:t>
                    </m:r>
                  </m:oMath>
                </a14:m>
                <a:r>
                  <a:rPr lang="en-US" altLang="ja-JP" sz="2000" dirty="0">
                    <a:latin typeface="Cambria Math" panose="02040503050406030204" pitchFamily="18" charset="0"/>
                    <a:ea typeface="Cambria Math" panose="02040503050406030204" pitchFamily="18" charset="0"/>
                  </a:rPr>
                  <a:t> and the innovation process </a:t>
                </a:r>
                <a14:m>
                  <m:oMath xmlns:m="http://schemas.openxmlformats.org/officeDocument/2006/math">
                    <m:r>
                      <a:rPr lang="en-US" altLang="ja-JP" sz="2000" b="0" i="1" smtClean="0">
                        <a:latin typeface="Cambria Math" panose="02040503050406030204" pitchFamily="18" charset="0"/>
                        <a:ea typeface="Cambria Math" panose="02040503050406030204" pitchFamily="18" charset="0"/>
                      </a:rPr>
                      <m:t>𝑊</m:t>
                    </m:r>
                    <m:r>
                      <a:rPr lang="en-US" altLang="ja-JP" sz="2000" i="1">
                        <a:latin typeface="Cambria Math" panose="02040503050406030204" pitchFamily="18" charset="0"/>
                        <a:ea typeface="Cambria Math" panose="02040503050406030204" pitchFamily="18" charset="0"/>
                      </a:rPr>
                      <m:t>=</m:t>
                    </m:r>
                    <m:d>
                      <m:dPr>
                        <m:begChr m:val="{"/>
                        <m:endChr m:val="}"/>
                        <m:ctrlPr>
                          <a:rPr lang="en-US" altLang="ja-JP" sz="2000" i="1">
                            <a:latin typeface="Cambria Math" panose="02040503050406030204" pitchFamily="18" charset="0"/>
                            <a:ea typeface="Cambria Math" panose="02040503050406030204" pitchFamily="18" charset="0"/>
                          </a:rPr>
                        </m:ctrlPr>
                      </m:dPr>
                      <m:e>
                        <m:sSub>
                          <m:sSubPr>
                            <m:ctrlPr>
                              <a:rPr lang="en-US" altLang="ja-JP" sz="2000" i="1">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𝑊</m:t>
                            </m:r>
                          </m:e>
                          <m:sub>
                            <m:r>
                              <a:rPr lang="en-US" altLang="ja-JP" sz="2000" b="0" i="1" smtClean="0">
                                <a:latin typeface="Cambria Math" panose="02040503050406030204" pitchFamily="18" charset="0"/>
                                <a:ea typeface="Cambria Math" panose="02040503050406030204" pitchFamily="18" charset="0"/>
                              </a:rPr>
                              <m:t>𝑘</m:t>
                            </m:r>
                          </m:sub>
                        </m:sSub>
                      </m:e>
                    </m:d>
                    <m:r>
                      <a:rPr lang="en-US" altLang="ja-JP" sz="2000" i="1">
                        <a:latin typeface="Cambria Math" panose="02040503050406030204" pitchFamily="18" charset="0"/>
                        <a:ea typeface="Cambria Math" panose="02040503050406030204" pitchFamily="18" charset="0"/>
                      </a:rPr>
                      <m:t> </m:t>
                    </m:r>
                  </m:oMath>
                </a14:m>
                <a:r>
                  <a:rPr lang="en-US" altLang="ja-JP" sz="2000" dirty="0">
                    <a:latin typeface="Cambria Math" panose="02040503050406030204" pitchFamily="18" charset="0"/>
                    <a:ea typeface="Cambria Math" panose="02040503050406030204" pitchFamily="18" charset="0"/>
                  </a:rPr>
                  <a:t>  into independent components are useful for the proof. We decompose </a:t>
                </a:r>
                <a14:m>
                  <m:oMath xmlns:m="http://schemas.openxmlformats.org/officeDocument/2006/math">
                    <m:sSub>
                      <m:sSubPr>
                        <m:ctrlPr>
                          <a:rPr lang="en-US" altLang="ja-JP" sz="2000" i="1" smtClean="0">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𝑋</m:t>
                        </m:r>
                      </m:e>
                      <m:sub>
                        <m:r>
                          <a:rPr lang="en-US" altLang="ja-JP" sz="2000" b="0" i="1" smtClean="0">
                            <a:latin typeface="Cambria Math" panose="02040503050406030204" pitchFamily="18" charset="0"/>
                            <a:ea typeface="Cambria Math" panose="02040503050406030204" pitchFamily="18" charset="0"/>
                          </a:rPr>
                          <m:t>𝑘</m:t>
                        </m:r>
                      </m:sub>
                    </m:sSub>
                    <m:r>
                      <a:rPr lang="en-US" altLang="ja-JP" sz="2000" b="0" i="1" smtClean="0">
                        <a:latin typeface="Cambria Math" panose="02040503050406030204" pitchFamily="18" charset="0"/>
                        <a:ea typeface="Cambria Math" panose="02040503050406030204" pitchFamily="18" charset="0"/>
                      </a:rPr>
                      <m:t> </m:t>
                    </m:r>
                    <m:d>
                      <m:dPr>
                        <m:ctrlPr>
                          <a:rPr lang="en-US" altLang="ja-JP" sz="2000" b="0" i="1" smtClean="0">
                            <a:latin typeface="Cambria Math" panose="02040503050406030204" pitchFamily="18" charset="0"/>
                            <a:ea typeface="Cambria Math" panose="02040503050406030204" pitchFamily="18" charset="0"/>
                          </a:rPr>
                        </m:ctrlPr>
                      </m:dPr>
                      <m:e>
                        <m:r>
                          <a:rPr lang="en-US" altLang="ja-JP" sz="2000" b="0" i="1" smtClean="0">
                            <a:latin typeface="Cambria Math" panose="02040503050406030204" pitchFamily="18" charset="0"/>
                            <a:ea typeface="Cambria Math" panose="02040503050406030204" pitchFamily="18" charset="0"/>
                          </a:rPr>
                          <m:t>𝑘</m:t>
                        </m:r>
                        <m:r>
                          <a:rPr lang="en-US" altLang="ja-JP" sz="2000" b="0" i="1" smtClean="0">
                            <a:latin typeface="Cambria Math" panose="02040503050406030204" pitchFamily="18" charset="0"/>
                            <a:ea typeface="Cambria Math" panose="02040503050406030204" pitchFamily="18" charset="0"/>
                          </a:rPr>
                          <m:t>=1,2,…</m:t>
                        </m:r>
                      </m:e>
                    </m:d>
                  </m:oMath>
                </a14:m>
                <a:r>
                  <a:rPr lang="en-US" altLang="ja-JP" sz="2000" dirty="0">
                    <a:latin typeface="Cambria Math" panose="02040503050406030204" pitchFamily="18" charset="0"/>
                    <a:ea typeface="Cambria Math" panose="02040503050406030204" pitchFamily="18" charset="0"/>
                  </a:rPr>
                  <a:t> as </a:t>
                </a:r>
              </a:p>
              <a:p>
                <a:pPr marL="0" indent="0">
                  <a:buNone/>
                </a:pPr>
                <a:r>
                  <a:rPr lang="en-US" altLang="ja-JP" sz="20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000" i="1" smtClean="0">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𝑋</m:t>
                        </m:r>
                      </m:e>
                      <m:sub>
                        <m:r>
                          <a:rPr lang="en-US" altLang="ja-JP" sz="2000" b="0" i="1" smtClean="0">
                            <a:latin typeface="Cambria Math" panose="02040503050406030204" pitchFamily="18" charset="0"/>
                            <a:ea typeface="Cambria Math" panose="02040503050406030204" pitchFamily="18" charset="0"/>
                          </a:rPr>
                          <m:t>𝑘</m:t>
                        </m:r>
                      </m:sub>
                    </m:sSub>
                    <m:r>
                      <a:rPr lang="en-US" altLang="ja-JP" sz="2000" b="0" i="1" smtClean="0">
                        <a:latin typeface="Cambria Math" panose="02040503050406030204" pitchFamily="18" charset="0"/>
                        <a:ea typeface="Cambria Math" panose="02040503050406030204" pitchFamily="18" charset="0"/>
                      </a:rPr>
                      <m:t>=</m:t>
                    </m:r>
                    <m:sSub>
                      <m:sSubPr>
                        <m:ctrlPr>
                          <a:rPr lang="en-US" altLang="ja-JP" sz="2000" b="0" i="1" smtClean="0">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𝑋</m:t>
                        </m:r>
                      </m:e>
                      <m:sub>
                        <m:r>
                          <a:rPr lang="en-US" altLang="ja-JP" sz="2000" b="0" i="1" smtClean="0">
                            <a:latin typeface="Cambria Math" panose="02040503050406030204" pitchFamily="18" charset="0"/>
                            <a:ea typeface="Cambria Math" panose="02040503050406030204" pitchFamily="18" charset="0"/>
                          </a:rPr>
                          <m:t>𝑘</m:t>
                        </m:r>
                        <m:r>
                          <a:rPr lang="en-US" altLang="ja-JP" sz="2000" b="0" i="1" smtClean="0">
                            <a:latin typeface="Cambria Math" panose="02040503050406030204" pitchFamily="18" charset="0"/>
                            <a:ea typeface="Cambria Math" panose="02040503050406030204" pitchFamily="18" charset="0"/>
                          </a:rPr>
                          <m:t>,1</m:t>
                        </m:r>
                      </m:sub>
                    </m:sSub>
                    <m:r>
                      <a:rPr lang="en-US" altLang="ja-JP" sz="2000" b="0" i="1" smtClean="0">
                        <a:latin typeface="Cambria Math" panose="02040503050406030204" pitchFamily="18" charset="0"/>
                        <a:ea typeface="Cambria Math" panose="02040503050406030204" pitchFamily="18" charset="0"/>
                      </a:rPr>
                      <m:t>+</m:t>
                    </m:r>
                    <m:sSub>
                      <m:sSubPr>
                        <m:ctrlPr>
                          <a:rPr lang="en-US" altLang="ja-JP" sz="2000" b="0" i="1" smtClean="0">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𝑋</m:t>
                        </m:r>
                      </m:e>
                      <m:sub>
                        <m:r>
                          <a:rPr lang="en-US" altLang="ja-JP" sz="2000" b="0" i="1" smtClean="0">
                            <a:latin typeface="Cambria Math" panose="02040503050406030204" pitchFamily="18" charset="0"/>
                            <a:ea typeface="Cambria Math" panose="02040503050406030204" pitchFamily="18" charset="0"/>
                          </a:rPr>
                          <m:t>𝑘</m:t>
                        </m:r>
                        <m:r>
                          <a:rPr lang="en-US" altLang="ja-JP" sz="2000" b="0" i="1" smtClean="0">
                            <a:latin typeface="Cambria Math" panose="02040503050406030204" pitchFamily="18" charset="0"/>
                            <a:ea typeface="Cambria Math" panose="02040503050406030204" pitchFamily="18" charset="0"/>
                          </a:rPr>
                          <m:t>,2</m:t>
                        </m:r>
                      </m:sub>
                    </m:sSub>
                    <m:r>
                      <a:rPr lang="en-US" altLang="ja-JP" sz="2000" b="0" i="1" smtClean="0">
                        <a:latin typeface="Cambria Math" panose="02040503050406030204" pitchFamily="18" charset="0"/>
                        <a:ea typeface="Cambria Math" panose="02040503050406030204" pitchFamily="18" charset="0"/>
                      </a:rPr>
                      <m:t>, </m:t>
                    </m:r>
                  </m:oMath>
                </a14:m>
                <a:r>
                  <a:rPr lang="en-US" altLang="ja-JP" sz="2000" dirty="0">
                    <a:latin typeface="Cambria Math" panose="02040503050406030204" pitchFamily="18" charset="0"/>
                    <a:ea typeface="Cambria Math" panose="02040503050406030204" pitchFamily="18" charset="0"/>
                  </a:rPr>
                  <a:t> </a:t>
                </a:r>
              </a:p>
              <a:p>
                <a:pPr marL="0" indent="0">
                  <a:buNone/>
                </a:pPr>
                <a:r>
                  <a:rPr lang="en-US" altLang="ja-JP" sz="2000" dirty="0">
                    <a:latin typeface="Cambria Math" panose="02040503050406030204" pitchFamily="18" charset="0"/>
                    <a:ea typeface="Cambria Math" panose="02040503050406030204" pitchFamily="18" charset="0"/>
                  </a:rPr>
                  <a:t>where </a:t>
                </a:r>
              </a:p>
              <a:p>
                <a:pPr marL="0" indent="0">
                  <a:buNone/>
                </a:pPr>
                <a:r>
                  <a:rPr lang="en-US" altLang="ja-JP" sz="20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𝑋</m:t>
                        </m:r>
                      </m:e>
                      <m:sub>
                        <m:r>
                          <a:rPr lang="en-US" altLang="ja-JP" sz="2000" i="1">
                            <a:latin typeface="Cambria Math" panose="02040503050406030204" pitchFamily="18" charset="0"/>
                            <a:ea typeface="Cambria Math" panose="02040503050406030204" pitchFamily="18" charset="0"/>
                          </a:rPr>
                          <m:t>𝑘</m:t>
                        </m:r>
                        <m:r>
                          <a:rPr lang="en-US" altLang="ja-JP" sz="2000" i="1">
                            <a:latin typeface="Cambria Math" panose="02040503050406030204" pitchFamily="18" charset="0"/>
                            <a:ea typeface="Cambria Math" panose="02040503050406030204" pitchFamily="18" charset="0"/>
                          </a:rPr>
                          <m:t>,1</m:t>
                        </m:r>
                      </m:sub>
                    </m:sSub>
                    <m:r>
                      <a:rPr lang="en-US" altLang="ja-JP" sz="2000" i="1">
                        <a:latin typeface="Cambria Math" panose="02040503050406030204" pitchFamily="18" charset="0"/>
                        <a:ea typeface="Cambria Math" panose="02040503050406030204" pitchFamily="18" charset="0"/>
                      </a:rPr>
                      <m:t>=</m:t>
                    </m:r>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𝑋</m:t>
                        </m:r>
                      </m:e>
                      <m:sub>
                        <m:r>
                          <a:rPr lang="en-US" altLang="ja-JP" sz="2000" i="1">
                            <a:latin typeface="Cambria Math" panose="02040503050406030204" pitchFamily="18" charset="0"/>
                            <a:ea typeface="Cambria Math" panose="02040503050406030204" pitchFamily="18" charset="0"/>
                          </a:rPr>
                          <m:t>𝑘</m:t>
                        </m:r>
                      </m:sub>
                    </m:sSub>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𝐸</m:t>
                    </m:r>
                    <m:d>
                      <m:dPr>
                        <m:begChr m:val="["/>
                        <m:endChr m:val="]"/>
                        <m:ctrlPr>
                          <a:rPr lang="en-US" altLang="ja-JP" sz="2000" i="1">
                            <a:latin typeface="Cambria Math" panose="02040503050406030204" pitchFamily="18" charset="0"/>
                            <a:ea typeface="Cambria Math" panose="02040503050406030204" pitchFamily="18" charset="0"/>
                          </a:rPr>
                        </m:ctrlPr>
                      </m:dPr>
                      <m:e>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𝑋</m:t>
                            </m:r>
                          </m:e>
                          <m:sub>
                            <m:r>
                              <a:rPr lang="en-US" altLang="ja-JP" sz="2000" i="1">
                                <a:latin typeface="Cambria Math" panose="02040503050406030204" pitchFamily="18" charset="0"/>
                                <a:ea typeface="Cambria Math" panose="02040503050406030204" pitchFamily="18" charset="0"/>
                              </a:rPr>
                              <m:t>𝑘</m:t>
                            </m:r>
                          </m:sub>
                        </m:sSub>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𝑉</m:t>
                        </m:r>
                        <m:r>
                          <a:rPr lang="en-US" altLang="ja-JP" sz="2000" i="1">
                            <a:latin typeface="Cambria Math" panose="02040503050406030204" pitchFamily="18" charset="0"/>
                            <a:ea typeface="Cambria Math" panose="02040503050406030204" pitchFamily="18" charset="0"/>
                          </a:rPr>
                          <m:t>,</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𝑌</m:t>
                            </m:r>
                          </m:e>
                          <m:sub>
                            <m:r>
                              <a:rPr lang="en-US" altLang="ja-JP" sz="2000" i="1">
                                <a:latin typeface="Cambria Math" panose="02040503050406030204" pitchFamily="18" charset="0"/>
                                <a:ea typeface="Cambria Math" panose="02040503050406030204" pitchFamily="18" charset="0"/>
                              </a:rPr>
                              <m:t>1</m:t>
                            </m:r>
                          </m:sub>
                          <m:sup>
                            <m:r>
                              <a:rPr lang="en-US" altLang="ja-JP" sz="2000" i="1">
                                <a:latin typeface="Cambria Math" panose="02040503050406030204" pitchFamily="18" charset="0"/>
                                <a:ea typeface="Cambria Math" panose="02040503050406030204" pitchFamily="18" charset="0"/>
                              </a:rPr>
                              <m:t>𝑘</m:t>
                            </m:r>
                            <m:r>
                              <a:rPr lang="en-US" altLang="ja-JP" sz="2000" i="1">
                                <a:latin typeface="Cambria Math" panose="02040503050406030204" pitchFamily="18" charset="0"/>
                                <a:ea typeface="Cambria Math" panose="02040503050406030204" pitchFamily="18" charset="0"/>
                              </a:rPr>
                              <m:t>−1</m:t>
                            </m:r>
                          </m:sup>
                        </m:sSubSup>
                      </m:e>
                    </m:d>
                  </m:oMath>
                </a14:m>
                <a:r>
                  <a:rPr lang="en-US" altLang="ja-JP" sz="2000" dirty="0">
                    <a:latin typeface="Cambria Math" panose="02040503050406030204" pitchFamily="18" charset="0"/>
                    <a:ea typeface="Cambria Math" panose="02040503050406030204" pitchFamily="18" charset="0"/>
                  </a:rPr>
                  <a:t>,  </a:t>
                </a:r>
              </a:p>
              <a:p>
                <a:pPr marL="0" indent="0">
                  <a:buNone/>
                </a:pPr>
                <a:r>
                  <a:rPr lang="en-US" altLang="ja-JP" sz="20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𝑋</m:t>
                        </m:r>
                      </m:e>
                      <m:sub>
                        <m:r>
                          <a:rPr lang="en-US" altLang="ja-JP" sz="2000" b="0" i="1" smtClean="0">
                            <a:latin typeface="Cambria Math" panose="02040503050406030204" pitchFamily="18" charset="0"/>
                            <a:ea typeface="Cambria Math" panose="02040503050406030204" pitchFamily="18" charset="0"/>
                          </a:rPr>
                          <m:t>𝑘</m:t>
                        </m:r>
                        <m:r>
                          <a:rPr lang="en-US" altLang="ja-JP" sz="2000" b="0" i="1" smtClean="0">
                            <a:latin typeface="Cambria Math" panose="02040503050406030204" pitchFamily="18" charset="0"/>
                            <a:ea typeface="Cambria Math" panose="02040503050406030204" pitchFamily="18" charset="0"/>
                          </a:rPr>
                          <m:t>,2</m:t>
                        </m:r>
                      </m:sub>
                    </m:sSub>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𝐸</m:t>
                    </m:r>
                    <m:d>
                      <m:dPr>
                        <m:begChr m:val="["/>
                        <m:endChr m:val="]"/>
                        <m:ctrlPr>
                          <a:rPr lang="en-US" altLang="ja-JP" sz="2000" i="1">
                            <a:latin typeface="Cambria Math" panose="02040503050406030204" pitchFamily="18" charset="0"/>
                            <a:ea typeface="Cambria Math" panose="02040503050406030204" pitchFamily="18" charset="0"/>
                          </a:rPr>
                        </m:ctrlPr>
                      </m:dPr>
                      <m:e>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𝑋</m:t>
                            </m:r>
                          </m:e>
                          <m:sub>
                            <m:r>
                              <a:rPr lang="en-US" altLang="ja-JP" sz="2000" i="1">
                                <a:latin typeface="Cambria Math" panose="02040503050406030204" pitchFamily="18" charset="0"/>
                                <a:ea typeface="Cambria Math" panose="02040503050406030204" pitchFamily="18" charset="0"/>
                              </a:rPr>
                              <m:t>𝑘</m:t>
                            </m:r>
                          </m:sub>
                        </m:sSub>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𝑉</m:t>
                        </m:r>
                        <m:r>
                          <a:rPr lang="en-US" altLang="ja-JP" sz="2000" i="1">
                            <a:latin typeface="Cambria Math" panose="02040503050406030204" pitchFamily="18" charset="0"/>
                            <a:ea typeface="Cambria Math" panose="02040503050406030204" pitchFamily="18" charset="0"/>
                          </a:rPr>
                          <m:t>,</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𝑌</m:t>
                            </m:r>
                          </m:e>
                          <m:sub>
                            <m:r>
                              <a:rPr lang="en-US" altLang="ja-JP" sz="2000" i="1">
                                <a:latin typeface="Cambria Math" panose="02040503050406030204" pitchFamily="18" charset="0"/>
                                <a:ea typeface="Cambria Math" panose="02040503050406030204" pitchFamily="18" charset="0"/>
                              </a:rPr>
                              <m:t>1</m:t>
                            </m:r>
                          </m:sub>
                          <m:sup>
                            <m:r>
                              <a:rPr lang="en-US" altLang="ja-JP" sz="2000" i="1">
                                <a:latin typeface="Cambria Math" panose="02040503050406030204" pitchFamily="18" charset="0"/>
                                <a:ea typeface="Cambria Math" panose="02040503050406030204" pitchFamily="18" charset="0"/>
                              </a:rPr>
                              <m:t>𝑘</m:t>
                            </m:r>
                            <m:r>
                              <a:rPr lang="en-US" altLang="ja-JP" sz="2000" i="1">
                                <a:latin typeface="Cambria Math" panose="02040503050406030204" pitchFamily="18" charset="0"/>
                                <a:ea typeface="Cambria Math" panose="02040503050406030204" pitchFamily="18" charset="0"/>
                              </a:rPr>
                              <m:t>−1</m:t>
                            </m:r>
                          </m:sup>
                        </m:sSubSup>
                      </m:e>
                    </m:d>
                  </m:oMath>
                </a14:m>
                <a:r>
                  <a:rPr lang="en-US" altLang="ja-JP" sz="2000" dirty="0">
                    <a:latin typeface="Cambria Math" panose="02040503050406030204" pitchFamily="18" charset="0"/>
                    <a:ea typeface="Cambria Math" panose="02040503050406030204" pitchFamily="18" charset="0"/>
                  </a:rPr>
                  <a:t>, </a:t>
                </a:r>
              </a:p>
              <a:p>
                <a:pPr marL="0" indent="0">
                  <a:buNone/>
                </a:pPr>
                <a:r>
                  <a:rPr lang="en-US" altLang="ja-JP" sz="2000" dirty="0">
                    <a:latin typeface="Cambria Math" panose="02040503050406030204" pitchFamily="18" charset="0"/>
                    <a:ea typeface="Cambria Math" panose="02040503050406030204" pitchFamily="18" charset="0"/>
                  </a:rPr>
                  <a:t>and </a:t>
                </a:r>
                <a14:m>
                  <m:oMath xmlns:m="http://schemas.openxmlformats.org/officeDocument/2006/math">
                    <m:r>
                      <a:rPr lang="en-US" altLang="ja-JP" sz="2000" b="0" i="1" smtClean="0">
                        <a:latin typeface="Cambria Math" panose="02040503050406030204" pitchFamily="18" charset="0"/>
                        <a:ea typeface="Cambria Math" panose="02040503050406030204" pitchFamily="18" charset="0"/>
                      </a:rPr>
                      <m:t>𝑌</m:t>
                    </m:r>
                    <m:r>
                      <a:rPr lang="en-US" altLang="ja-JP" sz="2000" i="1">
                        <a:latin typeface="Cambria Math" panose="02040503050406030204" pitchFamily="18" charset="0"/>
                        <a:ea typeface="Cambria Math" panose="02040503050406030204" pitchFamily="18" charset="0"/>
                      </a:rPr>
                      <m:t>=</m:t>
                    </m:r>
                    <m:d>
                      <m:dPr>
                        <m:begChr m:val="{"/>
                        <m:endChr m:val="}"/>
                        <m:ctrlPr>
                          <a:rPr lang="en-US" altLang="ja-JP" sz="2000" i="1">
                            <a:latin typeface="Cambria Math" panose="02040503050406030204" pitchFamily="18" charset="0"/>
                            <a:ea typeface="Cambria Math" panose="02040503050406030204" pitchFamily="18" charset="0"/>
                          </a:rPr>
                        </m:ctrlPr>
                      </m:dPr>
                      <m:e>
                        <m:sSub>
                          <m:sSubPr>
                            <m:ctrlPr>
                              <a:rPr lang="en-US" altLang="ja-JP" sz="2000" i="1">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𝑌</m:t>
                            </m:r>
                          </m:e>
                          <m:sub>
                            <m:r>
                              <a:rPr lang="en-US" altLang="ja-JP" sz="2000" b="0" i="1" smtClean="0">
                                <a:latin typeface="Cambria Math" panose="02040503050406030204" pitchFamily="18" charset="0"/>
                                <a:ea typeface="Cambria Math" panose="02040503050406030204" pitchFamily="18" charset="0"/>
                              </a:rPr>
                              <m:t>𝑘</m:t>
                            </m:r>
                          </m:sub>
                        </m:sSub>
                      </m:e>
                    </m:d>
                    <m:r>
                      <a:rPr lang="en-US" altLang="ja-JP" sz="2000" i="1">
                        <a:latin typeface="Cambria Math" panose="02040503050406030204" pitchFamily="18" charset="0"/>
                        <a:ea typeface="Cambria Math" panose="02040503050406030204" pitchFamily="18" charset="0"/>
                      </a:rPr>
                      <m:t> </m:t>
                    </m:r>
                  </m:oMath>
                </a14:m>
                <a:r>
                  <a:rPr lang="en-US" altLang="ja-JP" sz="2000" dirty="0">
                    <a:latin typeface="Cambria Math" panose="02040503050406030204" pitchFamily="18" charset="0"/>
                    <a:ea typeface="Cambria Math" panose="02040503050406030204" pitchFamily="18" charset="0"/>
                  </a:rPr>
                  <a:t>is the output signal corresponding to </a:t>
                </a:r>
                <a14:m>
                  <m:oMath xmlns:m="http://schemas.openxmlformats.org/officeDocument/2006/math">
                    <m:d>
                      <m:dPr>
                        <m:ctrlPr>
                          <a:rPr lang="en-US" altLang="ja-JP" sz="2000" i="1" smtClean="0">
                            <a:latin typeface="Cambria Math" panose="02040503050406030204" pitchFamily="18" charset="0"/>
                            <a:ea typeface="Cambria Math" panose="02040503050406030204" pitchFamily="18" charset="0"/>
                          </a:rPr>
                        </m:ctrlPr>
                      </m:dPr>
                      <m:e>
                        <m:r>
                          <a:rPr lang="en-US" altLang="ja-JP" sz="2000" b="0" i="1" smtClean="0">
                            <a:latin typeface="Cambria Math" panose="02040503050406030204" pitchFamily="18" charset="0"/>
                            <a:ea typeface="Cambria Math" panose="02040503050406030204" pitchFamily="18" charset="0"/>
                          </a:rPr>
                          <m:t>𝑉</m:t>
                        </m:r>
                        <m:r>
                          <a:rPr lang="en-US" altLang="ja-JP" sz="2000" b="0" i="1" smtClean="0">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𝑋</m:t>
                        </m:r>
                      </m:e>
                    </m:d>
                    <m:r>
                      <a:rPr lang="en-US" altLang="ja-JP" sz="2000" b="0" i="1" smtClean="0">
                        <a:latin typeface="Cambria Math" panose="02040503050406030204" pitchFamily="18" charset="0"/>
                        <a:ea typeface="Cambria Math" panose="02040503050406030204" pitchFamily="18" charset="0"/>
                      </a:rPr>
                      <m:t>. </m:t>
                    </m:r>
                  </m:oMath>
                </a14:m>
                <a:r>
                  <a:rPr lang="en-US" altLang="ja-JP" sz="2000" dirty="0">
                    <a:latin typeface="Cambria Math" panose="02040503050406030204" pitchFamily="18" charset="0"/>
                    <a:ea typeface="Cambria Math" panose="02040503050406030204" pitchFamily="18" charset="0"/>
                  </a:rPr>
                  <a:t> </a:t>
                </a:r>
              </a:p>
              <a:p>
                <a:pPr marL="0" indent="0">
                  <a:buNone/>
                </a:pPr>
                <a:r>
                  <a:rPr lang="en-US" altLang="ja-JP" sz="2000" dirty="0">
                    <a:latin typeface="Cambria Math" panose="02040503050406030204" pitchFamily="18" charset="0"/>
                    <a:ea typeface="Cambria Math" panose="02040503050406030204" pitchFamily="18" charset="0"/>
                  </a:rPr>
                  <a:t>Similarly we decompose </a:t>
                </a:r>
                <a14:m>
                  <m:oMath xmlns:m="http://schemas.openxmlformats.org/officeDocument/2006/math">
                    <m:sSub>
                      <m:sSubPr>
                        <m:ctrlPr>
                          <a:rPr lang="en-US" altLang="ja-JP" sz="2000" i="1">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𝑊</m:t>
                        </m:r>
                      </m:e>
                      <m:sub>
                        <m:r>
                          <a:rPr lang="en-US" altLang="ja-JP" sz="2000" i="1">
                            <a:latin typeface="Cambria Math" panose="02040503050406030204" pitchFamily="18" charset="0"/>
                            <a:ea typeface="Cambria Math" panose="02040503050406030204" pitchFamily="18" charset="0"/>
                          </a:rPr>
                          <m:t>𝑘</m:t>
                        </m:r>
                      </m:sub>
                    </m:sSub>
                    <m:r>
                      <a:rPr lang="en-US" altLang="ja-JP" sz="2000" i="1">
                        <a:latin typeface="Cambria Math" panose="02040503050406030204" pitchFamily="18" charset="0"/>
                        <a:ea typeface="Cambria Math" panose="02040503050406030204" pitchFamily="18" charset="0"/>
                      </a:rPr>
                      <m:t> </m:t>
                    </m:r>
                    <m:d>
                      <m:dPr>
                        <m:ctrlPr>
                          <a:rPr lang="en-US" altLang="ja-JP" sz="2000" i="1">
                            <a:latin typeface="Cambria Math" panose="02040503050406030204" pitchFamily="18" charset="0"/>
                            <a:ea typeface="Cambria Math" panose="02040503050406030204" pitchFamily="18" charset="0"/>
                          </a:rPr>
                        </m:ctrlPr>
                      </m:dPr>
                      <m:e>
                        <m:r>
                          <a:rPr lang="en-US" altLang="ja-JP" sz="2000" i="1">
                            <a:latin typeface="Cambria Math" panose="02040503050406030204" pitchFamily="18" charset="0"/>
                            <a:ea typeface="Cambria Math" panose="02040503050406030204" pitchFamily="18" charset="0"/>
                          </a:rPr>
                          <m:t>𝑘</m:t>
                        </m:r>
                        <m:r>
                          <a:rPr lang="en-US" altLang="ja-JP" sz="2000" i="1">
                            <a:latin typeface="Cambria Math" panose="02040503050406030204" pitchFamily="18" charset="0"/>
                            <a:ea typeface="Cambria Math" panose="02040503050406030204" pitchFamily="18" charset="0"/>
                          </a:rPr>
                          <m:t>=0,1,2,…</m:t>
                        </m:r>
                      </m:e>
                    </m:d>
                  </m:oMath>
                </a14:m>
                <a:r>
                  <a:rPr lang="en-US" altLang="ja-JP" sz="2000" dirty="0">
                    <a:latin typeface="Cambria Math" panose="02040503050406030204" pitchFamily="18" charset="0"/>
                    <a:ea typeface="Cambria Math" panose="02040503050406030204" pitchFamily="18" charset="0"/>
                  </a:rPr>
                  <a:t> as  </a:t>
                </a:r>
              </a:p>
              <a:p>
                <a:pPr marL="0" indent="0">
                  <a:buNone/>
                </a:pPr>
                <a:r>
                  <a:rPr lang="en-US" altLang="ja-JP" sz="20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000" i="1">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𝑊</m:t>
                        </m:r>
                      </m:e>
                      <m:sub>
                        <m:r>
                          <a:rPr lang="en-US" altLang="ja-JP" sz="2000" i="1">
                            <a:latin typeface="Cambria Math" panose="02040503050406030204" pitchFamily="18" charset="0"/>
                            <a:ea typeface="Cambria Math" panose="02040503050406030204" pitchFamily="18" charset="0"/>
                          </a:rPr>
                          <m:t>𝑘</m:t>
                        </m:r>
                      </m:sub>
                    </m:sSub>
                    <m:r>
                      <a:rPr lang="en-US" altLang="ja-JP" sz="2000" i="1">
                        <a:latin typeface="Cambria Math" panose="02040503050406030204" pitchFamily="18" charset="0"/>
                        <a:ea typeface="Cambria Math" panose="02040503050406030204" pitchFamily="18" charset="0"/>
                      </a:rPr>
                      <m:t>=</m:t>
                    </m:r>
                    <m:sSub>
                      <m:sSubPr>
                        <m:ctrlPr>
                          <a:rPr lang="en-US" altLang="ja-JP" sz="2000" i="1">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𝑊</m:t>
                        </m:r>
                      </m:e>
                      <m:sub>
                        <m:r>
                          <a:rPr lang="en-US" altLang="ja-JP" sz="2000" i="1">
                            <a:latin typeface="Cambria Math" panose="02040503050406030204" pitchFamily="18" charset="0"/>
                            <a:ea typeface="Cambria Math" panose="02040503050406030204" pitchFamily="18" charset="0"/>
                          </a:rPr>
                          <m:t>𝑘</m:t>
                        </m:r>
                        <m:r>
                          <a:rPr lang="en-US" altLang="ja-JP" sz="2000" i="1">
                            <a:latin typeface="Cambria Math" panose="02040503050406030204" pitchFamily="18" charset="0"/>
                            <a:ea typeface="Cambria Math" panose="02040503050406030204" pitchFamily="18" charset="0"/>
                          </a:rPr>
                          <m:t>,1</m:t>
                        </m:r>
                      </m:sub>
                    </m:sSub>
                    <m:r>
                      <a:rPr lang="en-US" altLang="ja-JP" sz="2000" i="1">
                        <a:latin typeface="Cambria Math" panose="02040503050406030204" pitchFamily="18" charset="0"/>
                        <a:ea typeface="Cambria Math" panose="02040503050406030204" pitchFamily="18" charset="0"/>
                      </a:rPr>
                      <m:t>+</m:t>
                    </m:r>
                    <m:sSub>
                      <m:sSubPr>
                        <m:ctrlPr>
                          <a:rPr lang="en-US" altLang="ja-JP" sz="2000" i="1">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𝑊</m:t>
                        </m:r>
                      </m:e>
                      <m:sub>
                        <m:r>
                          <a:rPr lang="en-US" altLang="ja-JP" sz="2000" i="1">
                            <a:latin typeface="Cambria Math" panose="02040503050406030204" pitchFamily="18" charset="0"/>
                            <a:ea typeface="Cambria Math" panose="02040503050406030204" pitchFamily="18" charset="0"/>
                          </a:rPr>
                          <m:t>𝑘</m:t>
                        </m:r>
                        <m:r>
                          <a:rPr lang="en-US" altLang="ja-JP" sz="2000" i="1">
                            <a:latin typeface="Cambria Math" panose="02040503050406030204" pitchFamily="18" charset="0"/>
                            <a:ea typeface="Cambria Math" panose="02040503050406030204" pitchFamily="18" charset="0"/>
                          </a:rPr>
                          <m:t>,2</m:t>
                        </m:r>
                      </m:sub>
                    </m:sSub>
                    <m:r>
                      <a:rPr lang="en-US" altLang="ja-JP" sz="2000" b="0" i="0" smtClean="0">
                        <a:latin typeface="Cambria Math" panose="02040503050406030204" pitchFamily="18" charset="0"/>
                        <a:ea typeface="Cambria Math" panose="02040503050406030204" pitchFamily="18" charset="0"/>
                      </a:rPr>
                      <m:t>+</m:t>
                    </m:r>
                    <m:sSub>
                      <m:sSubPr>
                        <m:ctrlPr>
                          <a:rPr lang="en-US" altLang="ja-JP" sz="2000" b="0" i="1" smtClean="0">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𝑊</m:t>
                        </m:r>
                      </m:e>
                      <m:sub>
                        <m:r>
                          <a:rPr lang="en-US" altLang="ja-JP" sz="2000" b="0" i="1" smtClean="0">
                            <a:latin typeface="Cambria Math" panose="02040503050406030204" pitchFamily="18" charset="0"/>
                            <a:ea typeface="Cambria Math" panose="02040503050406030204" pitchFamily="18" charset="0"/>
                          </a:rPr>
                          <m:t>𝑘</m:t>
                        </m:r>
                        <m:r>
                          <a:rPr lang="en-US" altLang="ja-JP" sz="2000" b="0" i="1" smtClean="0">
                            <a:latin typeface="Cambria Math" panose="02040503050406030204" pitchFamily="18" charset="0"/>
                            <a:ea typeface="Cambria Math" panose="02040503050406030204" pitchFamily="18" charset="0"/>
                          </a:rPr>
                          <m:t>,3</m:t>
                        </m:r>
                      </m:sub>
                    </m:sSub>
                  </m:oMath>
                </a14:m>
                <a:r>
                  <a:rPr lang="en-US" altLang="ja-JP" sz="2000" dirty="0">
                    <a:latin typeface="Cambria Math" panose="02040503050406030204" pitchFamily="18" charset="0"/>
                    <a:ea typeface="Cambria Math" panose="02040503050406030204" pitchFamily="18" charset="0"/>
                  </a:rPr>
                  <a:t>,</a:t>
                </a:r>
              </a:p>
              <a:p>
                <a:pPr marL="0" indent="0">
                  <a:buNone/>
                </a:pPr>
                <a:r>
                  <a:rPr lang="en-US" altLang="ja-JP" sz="2000" dirty="0">
                    <a:latin typeface="Cambria Math" panose="02040503050406030204" pitchFamily="18" charset="0"/>
                    <a:ea typeface="Cambria Math" panose="02040503050406030204" pitchFamily="18" charset="0"/>
                  </a:rPr>
                  <a:t>where  </a:t>
                </a:r>
              </a:p>
              <a:p>
                <a:pPr marL="0" indent="0">
                  <a:buNone/>
                </a:pPr>
                <a:r>
                  <a:rPr lang="en-US" altLang="ja-JP" sz="20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000" i="1">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𝑊</m:t>
                        </m:r>
                      </m:e>
                      <m:sub>
                        <m:r>
                          <a:rPr lang="en-US" altLang="ja-JP" sz="2000" i="1">
                            <a:latin typeface="Cambria Math" panose="02040503050406030204" pitchFamily="18" charset="0"/>
                            <a:ea typeface="Cambria Math" panose="02040503050406030204" pitchFamily="18" charset="0"/>
                          </a:rPr>
                          <m:t>𝑘</m:t>
                        </m:r>
                        <m:r>
                          <a:rPr lang="en-US" altLang="ja-JP" sz="2000" i="1">
                            <a:latin typeface="Cambria Math" panose="02040503050406030204" pitchFamily="18" charset="0"/>
                            <a:ea typeface="Cambria Math" panose="02040503050406030204" pitchFamily="18" charset="0"/>
                          </a:rPr>
                          <m:t>,1</m:t>
                        </m:r>
                      </m:sub>
                    </m:sSub>
                    <m:r>
                      <a:rPr lang="en-US" altLang="ja-JP" sz="2000" i="1">
                        <a:latin typeface="Cambria Math" panose="02040503050406030204" pitchFamily="18" charset="0"/>
                        <a:ea typeface="Cambria Math" panose="02040503050406030204" pitchFamily="18" charset="0"/>
                      </a:rPr>
                      <m:t>=</m:t>
                    </m:r>
                    <m:sSub>
                      <m:sSubPr>
                        <m:ctrlPr>
                          <a:rPr lang="en-US" altLang="ja-JP" sz="2000" i="1">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𝑊</m:t>
                        </m:r>
                      </m:e>
                      <m:sub>
                        <m:r>
                          <a:rPr lang="en-US" altLang="ja-JP" sz="2000" i="1">
                            <a:latin typeface="Cambria Math" panose="02040503050406030204" pitchFamily="18" charset="0"/>
                            <a:ea typeface="Cambria Math" panose="02040503050406030204" pitchFamily="18" charset="0"/>
                          </a:rPr>
                          <m:t>𝑘</m:t>
                        </m:r>
                      </m:sub>
                    </m:sSub>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𝐸</m:t>
                    </m:r>
                    <m:d>
                      <m:dPr>
                        <m:begChr m:val="["/>
                        <m:endChr m:val="]"/>
                        <m:ctrlPr>
                          <a:rPr lang="en-US" altLang="ja-JP" sz="2000" i="1">
                            <a:latin typeface="Cambria Math" panose="02040503050406030204" pitchFamily="18" charset="0"/>
                            <a:ea typeface="Cambria Math" panose="02040503050406030204" pitchFamily="18" charset="0"/>
                          </a:rPr>
                        </m:ctrlPr>
                      </m:dPr>
                      <m:e>
                        <m:sSub>
                          <m:sSubPr>
                            <m:ctrlPr>
                              <a:rPr lang="en-US" altLang="ja-JP" sz="2000" i="1">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𝑊</m:t>
                            </m:r>
                          </m:e>
                          <m:sub>
                            <m:r>
                              <a:rPr lang="en-US" altLang="ja-JP" sz="2000" i="1">
                                <a:latin typeface="Cambria Math" panose="02040503050406030204" pitchFamily="18" charset="0"/>
                                <a:ea typeface="Cambria Math" panose="02040503050406030204" pitchFamily="18" charset="0"/>
                              </a:rPr>
                              <m:t>𝑘</m:t>
                            </m:r>
                          </m:sub>
                        </m:sSub>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𝑉</m:t>
                        </m:r>
                        <m:r>
                          <a:rPr lang="en-US" altLang="ja-JP" sz="2000" i="1">
                            <a:latin typeface="Cambria Math" panose="02040503050406030204" pitchFamily="18" charset="0"/>
                            <a:ea typeface="Cambria Math" panose="02040503050406030204" pitchFamily="18" charset="0"/>
                          </a:rPr>
                          <m:t>,</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𝑌</m:t>
                            </m:r>
                          </m:e>
                          <m:sub>
                            <m:r>
                              <a:rPr lang="en-US" altLang="ja-JP" sz="2000" i="1">
                                <a:latin typeface="Cambria Math" panose="02040503050406030204" pitchFamily="18" charset="0"/>
                                <a:ea typeface="Cambria Math" panose="02040503050406030204" pitchFamily="18" charset="0"/>
                              </a:rPr>
                              <m:t>1</m:t>
                            </m:r>
                          </m:sub>
                          <m:sup>
                            <m:r>
                              <a:rPr lang="en-US" altLang="ja-JP" sz="2000" i="1">
                                <a:latin typeface="Cambria Math" panose="02040503050406030204" pitchFamily="18" charset="0"/>
                                <a:ea typeface="Cambria Math" panose="02040503050406030204" pitchFamily="18" charset="0"/>
                              </a:rPr>
                              <m:t>𝑘</m:t>
                            </m:r>
                          </m:sup>
                        </m:sSubSup>
                      </m:e>
                    </m:d>
                  </m:oMath>
                </a14:m>
                <a:r>
                  <a:rPr lang="en-US" altLang="ja-JP" sz="2000" dirty="0">
                    <a:latin typeface="Cambria Math" panose="02040503050406030204" pitchFamily="18" charset="0"/>
                    <a:ea typeface="Cambria Math" panose="02040503050406030204" pitchFamily="18" charset="0"/>
                  </a:rPr>
                  <a:t>, </a:t>
                </a:r>
              </a:p>
              <a:p>
                <a:pPr marL="0" indent="0">
                  <a:buNone/>
                </a:pPr>
                <a:r>
                  <a:rPr lang="en-US" altLang="ja-JP" sz="20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000" i="1">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𝑊</m:t>
                        </m:r>
                      </m:e>
                      <m:sub>
                        <m:r>
                          <a:rPr lang="en-US" altLang="ja-JP" sz="2000" i="1">
                            <a:latin typeface="Cambria Math" panose="02040503050406030204" pitchFamily="18" charset="0"/>
                            <a:ea typeface="Cambria Math" panose="02040503050406030204" pitchFamily="18" charset="0"/>
                          </a:rPr>
                          <m:t>𝑘</m:t>
                        </m:r>
                        <m:r>
                          <a:rPr lang="en-US" altLang="ja-JP" sz="2000" i="1">
                            <a:latin typeface="Cambria Math" panose="02040503050406030204" pitchFamily="18" charset="0"/>
                            <a:ea typeface="Cambria Math" panose="02040503050406030204" pitchFamily="18" charset="0"/>
                          </a:rPr>
                          <m:t>,2</m:t>
                        </m:r>
                      </m:sub>
                    </m:sSub>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𝐸</m:t>
                    </m:r>
                    <m:d>
                      <m:dPr>
                        <m:begChr m:val="["/>
                        <m:endChr m:val="]"/>
                        <m:ctrlPr>
                          <a:rPr lang="en-US" altLang="ja-JP" sz="2000" i="1">
                            <a:latin typeface="Cambria Math" panose="02040503050406030204" pitchFamily="18" charset="0"/>
                            <a:ea typeface="Cambria Math" panose="02040503050406030204" pitchFamily="18" charset="0"/>
                          </a:rPr>
                        </m:ctrlPr>
                      </m:dPr>
                      <m:e>
                        <m:sSub>
                          <m:sSubPr>
                            <m:ctrlPr>
                              <a:rPr lang="en-US" altLang="ja-JP" sz="2000" i="1">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𝑊</m:t>
                            </m:r>
                          </m:e>
                          <m:sub>
                            <m:r>
                              <a:rPr lang="en-US" altLang="ja-JP" sz="2000" i="1">
                                <a:latin typeface="Cambria Math" panose="02040503050406030204" pitchFamily="18" charset="0"/>
                                <a:ea typeface="Cambria Math" panose="02040503050406030204" pitchFamily="18" charset="0"/>
                              </a:rPr>
                              <m:t>𝑘</m:t>
                            </m:r>
                          </m:sub>
                        </m:sSub>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𝑉</m:t>
                        </m:r>
                        <m:r>
                          <a:rPr lang="en-US" altLang="ja-JP" sz="2000" i="1">
                            <a:latin typeface="Cambria Math" panose="02040503050406030204" pitchFamily="18" charset="0"/>
                            <a:ea typeface="Cambria Math" panose="02040503050406030204" pitchFamily="18" charset="0"/>
                          </a:rPr>
                          <m:t>,</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𝑌</m:t>
                            </m:r>
                          </m:e>
                          <m:sub>
                            <m:r>
                              <a:rPr lang="en-US" altLang="ja-JP" sz="2000" i="1">
                                <a:latin typeface="Cambria Math" panose="02040503050406030204" pitchFamily="18" charset="0"/>
                                <a:ea typeface="Cambria Math" panose="02040503050406030204" pitchFamily="18" charset="0"/>
                              </a:rPr>
                              <m:t>1</m:t>
                            </m:r>
                          </m:sub>
                          <m:sup>
                            <m:r>
                              <a:rPr lang="en-US" altLang="ja-JP" sz="2000" i="1">
                                <a:latin typeface="Cambria Math" panose="02040503050406030204" pitchFamily="18" charset="0"/>
                                <a:ea typeface="Cambria Math" panose="02040503050406030204" pitchFamily="18" charset="0"/>
                              </a:rPr>
                              <m:t>𝑘</m:t>
                            </m:r>
                          </m:sup>
                        </m:sSubSup>
                      </m:e>
                    </m:d>
                    <m:r>
                      <a:rPr lang="en-US" altLang="ja-JP" sz="2000" b="0" i="1" smtClean="0">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𝐸</m:t>
                    </m:r>
                    <m:d>
                      <m:dPr>
                        <m:begChr m:val="["/>
                        <m:endChr m:val="]"/>
                        <m:ctrlPr>
                          <a:rPr lang="en-US" altLang="ja-JP" sz="2000" i="1">
                            <a:latin typeface="Cambria Math" panose="02040503050406030204" pitchFamily="18" charset="0"/>
                            <a:ea typeface="Cambria Math" panose="02040503050406030204" pitchFamily="18" charset="0"/>
                          </a:rPr>
                        </m:ctrlPr>
                      </m:dPr>
                      <m:e>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𝑊</m:t>
                            </m:r>
                          </m:e>
                          <m:sub>
                            <m:r>
                              <a:rPr lang="en-US" altLang="ja-JP" sz="2000" i="1">
                                <a:latin typeface="Cambria Math" panose="02040503050406030204" pitchFamily="18" charset="0"/>
                                <a:ea typeface="Cambria Math" panose="02040503050406030204" pitchFamily="18" charset="0"/>
                              </a:rPr>
                              <m:t>𝑘</m:t>
                            </m:r>
                          </m:sub>
                        </m:sSub>
                        <m:r>
                          <a:rPr lang="en-US" altLang="ja-JP" sz="2000" i="1">
                            <a:latin typeface="Cambria Math" panose="02040503050406030204" pitchFamily="18" charset="0"/>
                            <a:ea typeface="Cambria Math" panose="02040503050406030204" pitchFamily="18" charset="0"/>
                          </a:rPr>
                          <m:t>|</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𝑌</m:t>
                            </m:r>
                          </m:e>
                          <m:sub>
                            <m:r>
                              <a:rPr lang="en-US" altLang="ja-JP" sz="2000" i="1">
                                <a:latin typeface="Cambria Math" panose="02040503050406030204" pitchFamily="18" charset="0"/>
                                <a:ea typeface="Cambria Math" panose="02040503050406030204" pitchFamily="18" charset="0"/>
                              </a:rPr>
                              <m:t>1</m:t>
                            </m:r>
                          </m:sub>
                          <m:sup>
                            <m:r>
                              <a:rPr lang="en-US" altLang="ja-JP" sz="2000" i="1">
                                <a:latin typeface="Cambria Math" panose="02040503050406030204" pitchFamily="18" charset="0"/>
                                <a:ea typeface="Cambria Math" panose="02040503050406030204" pitchFamily="18" charset="0"/>
                              </a:rPr>
                              <m:t>𝑘</m:t>
                            </m:r>
                          </m:sup>
                        </m:sSubSup>
                      </m:e>
                    </m:d>
                  </m:oMath>
                </a14:m>
                <a:r>
                  <a:rPr lang="en-US" altLang="ja-JP" sz="2000" dirty="0">
                    <a:latin typeface="Cambria Math" panose="02040503050406030204" pitchFamily="18" charset="0"/>
                    <a:ea typeface="Cambria Math" panose="02040503050406030204" pitchFamily="18" charset="0"/>
                  </a:rPr>
                  <a:t>, </a:t>
                </a:r>
              </a:p>
              <a:p>
                <a:pPr marL="0" indent="0">
                  <a:buNone/>
                </a:pPr>
                <a:r>
                  <a:rPr lang="en-US" altLang="ja-JP" sz="20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000" i="1">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𝑊</m:t>
                        </m:r>
                      </m:e>
                      <m:sub>
                        <m:r>
                          <a:rPr lang="en-US" altLang="ja-JP" sz="2000" i="1">
                            <a:latin typeface="Cambria Math" panose="02040503050406030204" pitchFamily="18" charset="0"/>
                            <a:ea typeface="Cambria Math" panose="02040503050406030204" pitchFamily="18" charset="0"/>
                          </a:rPr>
                          <m:t>𝑘</m:t>
                        </m:r>
                        <m:r>
                          <a:rPr lang="en-US" altLang="ja-JP" sz="2000" i="1">
                            <a:latin typeface="Cambria Math" panose="02040503050406030204" pitchFamily="18" charset="0"/>
                            <a:ea typeface="Cambria Math" panose="02040503050406030204" pitchFamily="18" charset="0"/>
                          </a:rPr>
                          <m:t>,3</m:t>
                        </m:r>
                      </m:sub>
                    </m:sSub>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𝐸</m:t>
                    </m:r>
                    <m:d>
                      <m:dPr>
                        <m:begChr m:val="["/>
                        <m:endChr m:val="]"/>
                        <m:ctrlPr>
                          <a:rPr lang="en-US" altLang="ja-JP" sz="2000" i="1">
                            <a:latin typeface="Cambria Math" panose="02040503050406030204" pitchFamily="18" charset="0"/>
                            <a:ea typeface="Cambria Math" panose="02040503050406030204" pitchFamily="18" charset="0"/>
                          </a:rPr>
                        </m:ctrlPr>
                      </m:dPr>
                      <m:e>
                        <m:sSub>
                          <m:sSubPr>
                            <m:ctrlPr>
                              <a:rPr lang="en-US" altLang="ja-JP" sz="2000" i="1">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𝑊</m:t>
                            </m:r>
                          </m:e>
                          <m:sub>
                            <m:r>
                              <a:rPr lang="en-US" altLang="ja-JP" sz="2000" i="1">
                                <a:latin typeface="Cambria Math" panose="02040503050406030204" pitchFamily="18" charset="0"/>
                                <a:ea typeface="Cambria Math" panose="02040503050406030204" pitchFamily="18" charset="0"/>
                              </a:rPr>
                              <m:t>𝑘</m:t>
                            </m:r>
                          </m:sub>
                        </m:sSub>
                        <m:r>
                          <a:rPr lang="en-US" altLang="ja-JP" sz="2000" i="1">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𝑉</m:t>
                        </m:r>
                        <m:r>
                          <a:rPr lang="en-US" altLang="ja-JP" sz="2000" i="1">
                            <a:latin typeface="Cambria Math" panose="02040503050406030204" pitchFamily="18" charset="0"/>
                            <a:ea typeface="Cambria Math" panose="02040503050406030204" pitchFamily="18" charset="0"/>
                          </a:rPr>
                          <m:t>,</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𝑌</m:t>
                            </m:r>
                          </m:e>
                          <m:sub>
                            <m:r>
                              <a:rPr lang="en-US" altLang="ja-JP" sz="2000" i="1">
                                <a:latin typeface="Cambria Math" panose="02040503050406030204" pitchFamily="18" charset="0"/>
                                <a:ea typeface="Cambria Math" panose="02040503050406030204" pitchFamily="18" charset="0"/>
                              </a:rPr>
                              <m:t>1</m:t>
                            </m:r>
                          </m:sub>
                          <m:sup>
                            <m:r>
                              <a:rPr lang="en-US" altLang="ja-JP" sz="2000" i="1">
                                <a:latin typeface="Cambria Math" panose="02040503050406030204" pitchFamily="18" charset="0"/>
                                <a:ea typeface="Cambria Math" panose="02040503050406030204" pitchFamily="18" charset="0"/>
                              </a:rPr>
                              <m:t>𝑘</m:t>
                            </m:r>
                          </m:sup>
                        </m:sSubSup>
                      </m:e>
                    </m:d>
                    <m:r>
                      <a:rPr lang="en-US" altLang="ja-JP" sz="2000" b="0" i="1" smtClean="0">
                        <a:latin typeface="Cambria Math" panose="02040503050406030204" pitchFamily="18" charset="0"/>
                        <a:ea typeface="Cambria Math" panose="02040503050406030204" pitchFamily="18" charset="0"/>
                      </a:rPr>
                      <m:t>.</m:t>
                    </m:r>
                  </m:oMath>
                </a14:m>
                <a:r>
                  <a:rPr lang="en-US" altLang="ja-JP" sz="2000" dirty="0">
                    <a:latin typeface="Cambria Math" panose="02040503050406030204" pitchFamily="18" charset="0"/>
                    <a:ea typeface="Cambria Math" panose="02040503050406030204" pitchFamily="18" charset="0"/>
                  </a:rPr>
                  <a:t> </a:t>
                </a:r>
                <a:br>
                  <a:rPr lang="en-US" altLang="ja-JP" sz="2000" dirty="0">
                    <a:latin typeface="Cambria Math" panose="02040503050406030204" pitchFamily="18" charset="0"/>
                    <a:ea typeface="Cambria Math" panose="02040503050406030204" pitchFamily="18" charset="0"/>
                  </a:rPr>
                </a:br>
                <a:endParaRPr kumimoji="1" lang="ja-JP" altLang="en-US" sz="2000" dirty="0">
                  <a:latin typeface="Cambria Math" panose="02040503050406030204" pitchFamily="18" charset="0"/>
                </a:endParaRPr>
              </a:p>
            </p:txBody>
          </p:sp>
        </mc:Choice>
        <mc:Fallback xmlns="">
          <p:sp>
            <p:nvSpPr>
              <p:cNvPr id="3" name="コンテンツ プレースホルダー 2">
                <a:extLst>
                  <a:ext uri="{FF2B5EF4-FFF2-40B4-BE49-F238E27FC236}">
                    <a16:creationId xmlns:a16="http://schemas.microsoft.com/office/drawing/2014/main" id="{D160D0A2-3FE3-461B-9A71-8B82A9059DDF}"/>
                  </a:ext>
                </a:extLst>
              </p:cNvPr>
              <p:cNvSpPr>
                <a:spLocks noGrp="1" noRot="1" noChangeAspect="1" noMove="1" noResize="1" noEditPoints="1" noAdjustHandles="1" noChangeArrowheads="1" noChangeShapeType="1" noTextEdit="1"/>
              </p:cNvSpPr>
              <p:nvPr>
                <p:ph idx="1"/>
              </p:nvPr>
            </p:nvSpPr>
            <p:spPr>
              <a:xfrm>
                <a:off x="628650" y="1233336"/>
                <a:ext cx="7920000" cy="5220000"/>
              </a:xfrm>
              <a:blipFill>
                <a:blip r:embed="rId2"/>
                <a:stretch>
                  <a:fillRect l="-770" t="-1167" b="-151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34306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1E1FC2-F3BA-4F3F-94FD-5375D8C9B925}"/>
              </a:ext>
            </a:extLst>
          </p:cNvPr>
          <p:cNvSpPr>
            <a:spLocks noGrp="1"/>
          </p:cNvSpPr>
          <p:nvPr>
            <p:ph type="title"/>
          </p:nvPr>
        </p:nvSpPr>
        <p:spPr>
          <a:xfrm>
            <a:off x="628650" y="332736"/>
            <a:ext cx="7920000" cy="576000"/>
          </a:xfrm>
          <a:ln>
            <a:solidFill>
              <a:schemeClr val="accent1"/>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Proof of theorem 7 </a:t>
            </a:r>
            <a:r>
              <a:rPr lang="en-US" altLang="ja-JP" sz="2400" b="1" dirty="0">
                <a:solidFill>
                  <a:srgbClr val="00B050"/>
                </a:solidFill>
                <a:latin typeface="Cambria Math" panose="02040503050406030204" pitchFamily="18" charset="0"/>
                <a:ea typeface="Cambria Math" panose="02040503050406030204" pitchFamily="18" charset="0"/>
              </a:rPr>
              <a:t>(Part 2)</a:t>
            </a:r>
            <a:endParaRPr kumimoji="1" lang="ja-JP" altLang="en-US" sz="24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C331E55-7D08-4862-9159-7EB07E198DD1}"/>
                  </a:ext>
                </a:extLst>
              </p:cNvPr>
              <p:cNvSpPr>
                <a:spLocks noGrp="1"/>
              </p:cNvSpPr>
              <p:nvPr>
                <p:ph idx="1"/>
              </p:nvPr>
            </p:nvSpPr>
            <p:spPr>
              <a:xfrm>
                <a:off x="628650" y="1305344"/>
                <a:ext cx="7886700" cy="5220000"/>
              </a:xfrm>
            </p:spPr>
            <p:txBody>
              <a:bodyPr>
                <a:normAutofit/>
              </a:bodyPr>
              <a:lstStyle/>
              <a:p>
                <a:pPr marL="0" indent="0">
                  <a:buNone/>
                </a:pPr>
                <a:r>
                  <a:rPr lang="en-US" altLang="ja-JP" sz="2400" dirty="0">
                    <a:latin typeface="Cambria Math" panose="02040503050406030204" pitchFamily="18" charset="0"/>
                    <a:ea typeface="Cambria Math" panose="02040503050406030204" pitchFamily="18" charset="0"/>
                  </a:rPr>
                  <a:t>For the scheme </a:t>
                </a:r>
                <a14:m>
                  <m:oMath xmlns:m="http://schemas.openxmlformats.org/officeDocument/2006/math">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𝑉</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𝑋</m:t>
                        </m:r>
                      </m:e>
                    </m:d>
                    <m:r>
                      <a:rPr lang="en-US" altLang="ja-JP" sz="2400" i="1">
                        <a:latin typeface="Cambria Math" panose="02040503050406030204" pitchFamily="18" charset="0"/>
                        <a:ea typeface="Cambria Math" panose="02040503050406030204" pitchFamily="18" charset="0"/>
                      </a:rPr>
                      <m:t>∈</m:t>
                    </m:r>
                  </m:oMath>
                </a14:m>
                <a:r>
                  <a:rPr lang="en-US" altLang="ja-JP" sz="2400" dirty="0">
                    <a:ea typeface="HG明朝E" panose="02020909000000000000" pitchFamily="17" charset="-128"/>
                    <a:cs typeface="Leelawadee" panose="020B0502040204020203" pitchFamily="34" charset="-34"/>
                  </a:rPr>
                  <a:t> </a:t>
                </a:r>
                <a14:m>
                  <m:oMath xmlns:m="http://schemas.openxmlformats.org/officeDocument/2006/math">
                    <m:sSub>
                      <m:sSubPr>
                        <m:ctrlPr>
                          <a:rPr lang="en-US" altLang="ja-JP" sz="2400" i="1">
                            <a:latin typeface="Cambria Math" panose="02040503050406030204" pitchFamily="18" charset="0"/>
                            <a:ea typeface="HG明朝E" panose="02020909000000000000" pitchFamily="17" charset="-128"/>
                            <a:cs typeface="Leelawadee" panose="020B0502040204020203" pitchFamily="34" charset="-34"/>
                          </a:rPr>
                        </m:ctrlPr>
                      </m:sSubPr>
                      <m:e>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e>
                      <m:sub>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𝑔</m:t>
                        </m:r>
                      </m:sub>
                    </m:sSub>
                  </m:oMath>
                </a14:m>
                <a:r>
                  <a:rPr lang="en-US" altLang="ja-JP" sz="2400" dirty="0">
                    <a:latin typeface="Cambria Math" panose="02040503050406030204" pitchFamily="18" charset="0"/>
                    <a:ea typeface="Cambria Math" panose="02040503050406030204" pitchFamily="18" charset="0"/>
                  </a:rPr>
                  <a:t>, we see that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𝐼</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sup>
                        </m:sSubSup>
                      </m:e>
                    </m:d>
                  </m:oMath>
                </a14:m>
                <a:r>
                  <a:rPr lang="en-US" altLang="ja-JP" sz="2400" dirty="0">
                    <a:latin typeface="Cambria Math" panose="02040503050406030204" pitchFamily="18" charset="0"/>
                    <a:ea typeface="Cambria Math" panose="02040503050406030204" pitchFamily="18" charset="0"/>
                  </a:rPr>
                  <a:t> is maximized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groupChr>
                      <m:groupChrPr>
                        <m:chr m:val="⇔"/>
                        <m:vertJc m:val="bot"/>
                        <m:ctrlPr>
                          <a:rPr lang="en-US" altLang="ja-JP" sz="2400" b="0" i="1" smtClean="0">
                            <a:latin typeface="Cambria Math" panose="02040503050406030204" pitchFamily="18" charset="0"/>
                            <a:ea typeface="Cambria Math" panose="02040503050406030204" pitchFamily="18" charset="0"/>
                          </a:rPr>
                        </m:ctrlPr>
                      </m:groupChrPr>
                      <m:e/>
                    </m:groupChr>
                    <m:r>
                      <a:rPr lang="en-US" altLang="ja-JP" sz="2400" b="0" i="1" smtClean="0">
                        <a:latin typeface="Cambria Math" panose="02040503050406030204" pitchFamily="18" charset="0"/>
                        <a:ea typeface="Cambria Math" panose="02040503050406030204" pitchFamily="18" charset="0"/>
                      </a:rPr>
                      <m:t>h</m:t>
                    </m:r>
                    <m:d>
                      <m:dPr>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𝑘</m:t>
                            </m:r>
                          </m:sub>
                        </m:sSub>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−1</m:t>
                            </m:r>
                          </m:sup>
                        </m:sSubSup>
                      </m:e>
                    </m:d>
                    <m:r>
                      <a:rPr lang="en-US" altLang="ja-JP" sz="2400" b="0" i="1" smtClean="0">
                        <a:latin typeface="Cambria Math" panose="02040503050406030204" pitchFamily="18" charset="0"/>
                        <a:ea typeface="Cambria Math" panose="02040503050406030204" pitchFamily="18" charset="0"/>
                      </a:rPr>
                      <m:t>,  ∀ </m:t>
                    </m:r>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is maximized. </a:t>
                </a:r>
              </a:p>
              <a:p>
                <a:pPr marL="0" indent="0">
                  <a:buNone/>
                </a:pPr>
                <a:r>
                  <a:rPr lang="en-US" altLang="ja-JP" sz="2400" dirty="0">
                    <a:latin typeface="Cambria Math" panose="02040503050406030204" pitchFamily="18" charset="0"/>
                    <a:ea typeface="Cambria Math" panose="02040503050406030204" pitchFamily="18" charset="0"/>
                  </a:rPr>
                  <a:t>We can prove the following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i="1">
                        <a:latin typeface="Cambria Math" panose="02040503050406030204" pitchFamily="18" charset="0"/>
                        <a:ea typeface="Cambria Math" panose="02040503050406030204" pitchFamily="18" charset="0"/>
                      </a:rPr>
                      <m:t>h</m:t>
                    </m:r>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𝑘</m:t>
                            </m:r>
                          </m:sub>
                        </m:sSub>
                        <m:r>
                          <a:rPr lang="en-US" altLang="ja-JP" sz="2400" i="1">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𝑘</m:t>
                            </m:r>
                            <m:r>
                              <a:rPr lang="en-US" altLang="ja-JP" sz="2400" i="1">
                                <a:latin typeface="Cambria Math" panose="02040503050406030204" pitchFamily="18" charset="0"/>
                                <a:ea typeface="Cambria Math" panose="02040503050406030204" pitchFamily="18" charset="0"/>
                              </a:rPr>
                              <m:t>−1</m:t>
                            </m:r>
                          </m:sup>
                        </m:sSubSup>
                      </m:e>
                    </m:d>
                  </m:oMath>
                </a14:m>
                <a:r>
                  <a:rPr lang="en-US" altLang="ja-JP" sz="2400" dirty="0">
                    <a:latin typeface="Cambria Math" panose="02040503050406030204" pitchFamily="18" charset="0"/>
                    <a:ea typeface="Cambria Math" panose="02040503050406030204" pitchFamily="18" charset="0"/>
                  </a:rPr>
                  <a:t> is maximized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groupChr>
                      <m:groupChrPr>
                        <m:chr m:val="⇔"/>
                        <m:vertJc m:val="bot"/>
                        <m:ctrlPr>
                          <a:rPr lang="en-US" altLang="ja-JP" sz="2400" b="0" i="1" smtClean="0">
                            <a:latin typeface="Cambria Math" panose="02040503050406030204" pitchFamily="18" charset="0"/>
                            <a:ea typeface="Cambria Math" panose="02040503050406030204" pitchFamily="18" charset="0"/>
                          </a:rPr>
                        </m:ctrlPr>
                      </m:groupChrPr>
                      <m:e>
                        <m:r>
                          <m:rPr>
                            <m:brk m:alnAt="2"/>
                          </m:rPr>
                          <a:rPr lang="en-US" altLang="ja-JP" sz="2400" b="0" i="1" smtClean="0">
                            <a:latin typeface="Cambria Math" panose="02040503050406030204" pitchFamily="18" charset="0"/>
                            <a:ea typeface="Cambria Math" panose="02040503050406030204" pitchFamily="18" charset="0"/>
                          </a:rPr>
                          <m:t>(</m:t>
                        </m:r>
                        <m:r>
                          <m:rPr>
                            <m:sty m:val="p"/>
                            <m:brk m:alnAt="2"/>
                          </m:rPr>
                          <a:rPr lang="en-US" altLang="ja-JP" sz="2400" b="0" i="0" smtClean="0">
                            <a:latin typeface="Cambria Math" panose="02040503050406030204" pitchFamily="18" charset="0"/>
                            <a:ea typeface="Cambria Math" panose="02040503050406030204" pitchFamily="18" charset="0"/>
                          </a:rPr>
                          <m:t>a</m:t>
                        </m:r>
                        <m:r>
                          <m:rPr>
                            <m:brk m:alnAt="2"/>
                          </m:rPr>
                          <a:rPr lang="en-US" altLang="ja-JP" sz="2400" b="0" i="1" smtClean="0">
                            <a:latin typeface="Cambria Math" panose="02040503050406030204" pitchFamily="18" charset="0"/>
                            <a:ea typeface="Cambria Math" panose="02040503050406030204" pitchFamily="18" charset="0"/>
                          </a:rPr>
                          <m:t>)</m:t>
                        </m:r>
                      </m:e>
                    </m:groupChr>
                  </m:oMath>
                </a14:m>
                <a:r>
                  <a:rPr lang="en-US" altLang="ja-JP" sz="2400" i="1"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i="1" dirty="0" smtClean="0">
                        <a:latin typeface="Cambria Math" panose="02040503050406030204" pitchFamily="18" charset="0"/>
                        <a:ea typeface="Cambria Math" panose="02040503050406030204" pitchFamily="18" charset="0"/>
                      </a:rPr>
                      <m:t>𝐸</m:t>
                    </m:r>
                    <m:d>
                      <m:dPr>
                        <m:begChr m:val="["/>
                        <m:endChr m:val="]"/>
                        <m:ctrlPr>
                          <a:rPr lang="en-US" altLang="ja-JP" sz="2400" i="1" dirty="0">
                            <a:latin typeface="Cambria Math" panose="02040503050406030204" pitchFamily="18" charset="0"/>
                            <a:ea typeface="Cambria Math" panose="02040503050406030204" pitchFamily="18" charset="0"/>
                          </a:rPr>
                        </m:ctrlPr>
                      </m:dPr>
                      <m:e>
                        <m:sSup>
                          <m:sSupPr>
                            <m:ctrlPr>
                              <a:rPr lang="en-US" altLang="ja-JP" sz="2400" i="1" dirty="0">
                                <a:latin typeface="Cambria Math" panose="02040503050406030204" pitchFamily="18" charset="0"/>
                                <a:ea typeface="Cambria Math" panose="02040503050406030204" pitchFamily="18" charset="0"/>
                              </a:rPr>
                            </m:ctrlPr>
                          </m:sSupPr>
                          <m:e>
                            <m:d>
                              <m:dPr>
                                <m:begChr m:val="|"/>
                                <m:endChr m:val="|"/>
                                <m:ctrlPr>
                                  <a:rPr lang="en-US" altLang="ja-JP" sz="2400" i="1" dirty="0">
                                    <a:latin typeface="Cambria Math" panose="02040503050406030204" pitchFamily="18" charset="0"/>
                                    <a:ea typeface="Cambria Math" panose="02040503050406030204" pitchFamily="18" charset="0"/>
                                  </a:rPr>
                                </m:ctrlPr>
                              </m:dPr>
                              <m:e>
                                <m:sSub>
                                  <m:sSubPr>
                                    <m:ctrlPr>
                                      <a:rPr lang="en-US" altLang="ja-JP" sz="2400" i="1" dirty="0">
                                        <a:latin typeface="Cambria Math" panose="02040503050406030204" pitchFamily="18" charset="0"/>
                                        <a:ea typeface="Cambria Math" panose="02040503050406030204" pitchFamily="18" charset="0"/>
                                      </a:rPr>
                                    </m:ctrlPr>
                                  </m:sSubPr>
                                  <m:e>
                                    <m:r>
                                      <a:rPr lang="en-US" altLang="ja-JP" sz="2400" i="1" dirty="0">
                                        <a:latin typeface="Cambria Math" panose="02040503050406030204" pitchFamily="18" charset="0"/>
                                        <a:ea typeface="Cambria Math" panose="02040503050406030204" pitchFamily="18" charset="0"/>
                                      </a:rPr>
                                      <m:t>𝑌</m:t>
                                    </m:r>
                                  </m:e>
                                  <m:sub>
                                    <m:r>
                                      <a:rPr lang="en-US" altLang="ja-JP" sz="2400" i="1" dirty="0">
                                        <a:latin typeface="Cambria Math" panose="02040503050406030204" pitchFamily="18" charset="0"/>
                                        <a:ea typeface="Cambria Math" panose="02040503050406030204" pitchFamily="18" charset="0"/>
                                      </a:rPr>
                                      <m:t>𝑘</m:t>
                                    </m:r>
                                  </m:sub>
                                </m:sSub>
                                <m:r>
                                  <a:rPr lang="en-US" altLang="ja-JP" sz="2400" i="1" dirty="0">
                                    <a:latin typeface="Cambria Math" panose="02040503050406030204" pitchFamily="18" charset="0"/>
                                    <a:ea typeface="Cambria Math" panose="02040503050406030204" pitchFamily="18" charset="0"/>
                                  </a:rPr>
                                  <m:t>−</m:t>
                                </m:r>
                                <m:r>
                                  <a:rPr lang="en-US" altLang="ja-JP" sz="2400" i="1" dirty="0">
                                    <a:latin typeface="Cambria Math" panose="02040503050406030204" pitchFamily="18" charset="0"/>
                                    <a:ea typeface="Cambria Math" panose="02040503050406030204" pitchFamily="18" charset="0"/>
                                  </a:rPr>
                                  <m:t>𝐸</m:t>
                                </m:r>
                                <m:d>
                                  <m:dPr>
                                    <m:begChr m:val="["/>
                                    <m:endChr m:val="]"/>
                                    <m:ctrlPr>
                                      <a:rPr lang="en-US" altLang="ja-JP" sz="2400" i="1" dirty="0">
                                        <a:latin typeface="Cambria Math" panose="02040503050406030204" pitchFamily="18" charset="0"/>
                                        <a:ea typeface="Cambria Math" panose="02040503050406030204" pitchFamily="18" charset="0"/>
                                      </a:rPr>
                                    </m:ctrlPr>
                                  </m:dPr>
                                  <m:e>
                                    <m:sSub>
                                      <m:sSubPr>
                                        <m:ctrlPr>
                                          <a:rPr lang="en-US" altLang="ja-JP" sz="2400" i="1" dirty="0">
                                            <a:latin typeface="Cambria Math" panose="02040503050406030204" pitchFamily="18" charset="0"/>
                                            <a:ea typeface="Cambria Math" panose="02040503050406030204" pitchFamily="18" charset="0"/>
                                          </a:rPr>
                                        </m:ctrlPr>
                                      </m:sSubPr>
                                      <m:e>
                                        <m:r>
                                          <a:rPr lang="en-US" altLang="ja-JP" sz="2400" i="1" dirty="0">
                                            <a:latin typeface="Cambria Math" panose="02040503050406030204" pitchFamily="18" charset="0"/>
                                            <a:ea typeface="Cambria Math" panose="02040503050406030204" pitchFamily="18" charset="0"/>
                                          </a:rPr>
                                          <m:t>𝑌</m:t>
                                        </m:r>
                                      </m:e>
                                      <m:sub>
                                        <m:r>
                                          <a:rPr lang="en-US" altLang="ja-JP" sz="2400" i="1" dirty="0">
                                            <a:latin typeface="Cambria Math" panose="02040503050406030204" pitchFamily="18" charset="0"/>
                                            <a:ea typeface="Cambria Math" panose="02040503050406030204" pitchFamily="18" charset="0"/>
                                          </a:rPr>
                                          <m:t>𝑘</m:t>
                                        </m:r>
                                      </m:sub>
                                    </m:sSub>
                                    <m:r>
                                      <a:rPr lang="en-US" altLang="ja-JP" sz="2400" i="1" dirty="0">
                                        <a:latin typeface="Cambria Math" panose="02040503050406030204" pitchFamily="18" charset="0"/>
                                        <a:ea typeface="Cambria Math" panose="02040503050406030204" pitchFamily="18" charset="0"/>
                                      </a:rPr>
                                      <m:t>|</m:t>
                                    </m:r>
                                    <m:sSubSup>
                                      <m:sSubSupPr>
                                        <m:ctrlPr>
                                          <a:rPr lang="en-US" altLang="ja-JP" sz="2400" i="1" dirty="0">
                                            <a:latin typeface="Cambria Math" panose="02040503050406030204" pitchFamily="18" charset="0"/>
                                            <a:ea typeface="Cambria Math" panose="02040503050406030204" pitchFamily="18" charset="0"/>
                                          </a:rPr>
                                        </m:ctrlPr>
                                      </m:sSubSupPr>
                                      <m:e>
                                        <m:r>
                                          <a:rPr lang="en-US" altLang="ja-JP" sz="2400" i="1" dirty="0">
                                            <a:latin typeface="Cambria Math" panose="02040503050406030204" pitchFamily="18" charset="0"/>
                                            <a:ea typeface="Cambria Math" panose="02040503050406030204" pitchFamily="18" charset="0"/>
                                          </a:rPr>
                                          <m:t>𝑌</m:t>
                                        </m:r>
                                      </m:e>
                                      <m:sub>
                                        <m:r>
                                          <a:rPr lang="en-US" altLang="ja-JP" sz="2400" i="1" dirty="0">
                                            <a:latin typeface="Cambria Math" panose="02040503050406030204" pitchFamily="18" charset="0"/>
                                            <a:ea typeface="Cambria Math" panose="02040503050406030204" pitchFamily="18" charset="0"/>
                                          </a:rPr>
                                          <m:t>1</m:t>
                                        </m:r>
                                      </m:sub>
                                      <m:sup>
                                        <m:r>
                                          <a:rPr lang="en-US" altLang="ja-JP" sz="2400" i="1" dirty="0">
                                            <a:latin typeface="Cambria Math" panose="02040503050406030204" pitchFamily="18" charset="0"/>
                                            <a:ea typeface="Cambria Math" panose="02040503050406030204" pitchFamily="18" charset="0"/>
                                          </a:rPr>
                                          <m:t>𝑘</m:t>
                                        </m:r>
                                        <m:r>
                                          <a:rPr lang="en-US" altLang="ja-JP" sz="2400" i="1" dirty="0">
                                            <a:latin typeface="Cambria Math" panose="02040503050406030204" pitchFamily="18" charset="0"/>
                                            <a:ea typeface="Cambria Math" panose="02040503050406030204" pitchFamily="18" charset="0"/>
                                          </a:rPr>
                                          <m:t>−1</m:t>
                                        </m:r>
                                      </m:sup>
                                    </m:sSubSup>
                                  </m:e>
                                </m:d>
                              </m:e>
                            </m:d>
                          </m:e>
                          <m:sup>
                            <m:r>
                              <a:rPr lang="en-US" altLang="ja-JP" sz="2400" i="1" dirty="0">
                                <a:latin typeface="Cambria Math" panose="02040503050406030204" pitchFamily="18" charset="0"/>
                                <a:ea typeface="Cambria Math" panose="02040503050406030204" pitchFamily="18" charset="0"/>
                              </a:rPr>
                              <m:t>2</m:t>
                            </m:r>
                          </m:sup>
                        </m:sSup>
                      </m:e>
                    </m:d>
                  </m:oMath>
                </a14:m>
                <a:r>
                  <a:rPr lang="en-US" altLang="ja-JP" sz="2400" i="1" dirty="0">
                    <a:latin typeface="Cambria Math" panose="02040503050406030204" pitchFamily="18" charset="0"/>
                    <a:ea typeface="Cambria Math" panose="02040503050406030204" pitchFamily="18" charset="0"/>
                  </a:rPr>
                  <a:t> </a:t>
                </a:r>
                <a:r>
                  <a:rPr lang="en-US" altLang="ja-JP" sz="2400" dirty="0">
                    <a:latin typeface="Cambria Math" panose="02040503050406030204" pitchFamily="18" charset="0"/>
                    <a:ea typeface="Cambria Math" panose="02040503050406030204" pitchFamily="18" charset="0"/>
                  </a:rPr>
                  <a:t>is maximized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groupChr>
                      <m:groupChrPr>
                        <m:chr m:val="⇔"/>
                        <m:vertJc m:val="bot"/>
                        <m:ctrlPr>
                          <a:rPr lang="en-US" altLang="ja-JP" sz="2400" b="0" i="1" smtClean="0">
                            <a:latin typeface="Cambria Math" panose="02040503050406030204" pitchFamily="18" charset="0"/>
                            <a:ea typeface="Cambria Math" panose="02040503050406030204" pitchFamily="18" charset="0"/>
                          </a:rPr>
                        </m:ctrlPr>
                      </m:groupChrPr>
                      <m:e>
                        <m:r>
                          <m:rPr>
                            <m:brk m:alnAt="2"/>
                          </m:rPr>
                          <a:rPr lang="en-US" altLang="ja-JP" sz="2400" b="0" i="1" smtClean="0">
                            <a:latin typeface="Cambria Math" panose="02040503050406030204" pitchFamily="18" charset="0"/>
                            <a:ea typeface="Cambria Math" panose="02040503050406030204" pitchFamily="18" charset="0"/>
                          </a:rPr>
                          <m:t>(</m:t>
                        </m:r>
                        <m:r>
                          <m:rPr>
                            <m:sty m:val="p"/>
                            <m:brk m:alnAt="2"/>
                          </m:rPr>
                          <a:rPr lang="en-US" altLang="ja-JP" sz="2400" b="0" i="0" smtClean="0">
                            <a:latin typeface="Cambria Math" panose="02040503050406030204" pitchFamily="18" charset="0"/>
                            <a:ea typeface="Cambria Math" panose="02040503050406030204" pitchFamily="18" charset="0"/>
                          </a:rPr>
                          <m:t>b</m:t>
                        </m:r>
                        <m:r>
                          <m:rPr>
                            <m:brk m:alnAt="2"/>
                          </m:rPr>
                          <a:rPr lang="en-US" altLang="ja-JP" sz="2400" b="0" i="1" smtClean="0">
                            <a:latin typeface="Cambria Math" panose="02040503050406030204" pitchFamily="18" charset="0"/>
                            <a:ea typeface="Cambria Math" panose="02040503050406030204" pitchFamily="18" charset="0"/>
                          </a:rPr>
                          <m:t>)</m:t>
                        </m:r>
                      </m:e>
                    </m:groupChr>
                  </m:oMath>
                </a14:m>
                <a:r>
                  <a:rPr lang="en-US" altLang="ja-JP" sz="2400" i="1"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dirty="0" smtClean="0">
                        <a:latin typeface="Cambria Math" panose="02040503050406030204" pitchFamily="18" charset="0"/>
                        <a:ea typeface="Cambria Math" panose="02040503050406030204" pitchFamily="18" charset="0"/>
                      </a:rPr>
                      <m:t>𝐸</m:t>
                    </m:r>
                    <m:d>
                      <m:dPr>
                        <m:begChr m:val="["/>
                        <m:endChr m:val="]"/>
                        <m:ctrlPr>
                          <a:rPr lang="en-US" altLang="ja-JP" sz="2400" b="0" i="1" dirty="0" smtClean="0">
                            <a:latin typeface="Cambria Math" panose="02040503050406030204" pitchFamily="18" charset="0"/>
                            <a:ea typeface="Cambria Math" panose="02040503050406030204" pitchFamily="18" charset="0"/>
                          </a:rPr>
                        </m:ctrlPr>
                      </m:dPr>
                      <m:e>
                        <m:sSup>
                          <m:sSupPr>
                            <m:ctrlPr>
                              <a:rPr lang="en-US" altLang="ja-JP" sz="2400" b="0" i="1" dirty="0" smtClean="0">
                                <a:latin typeface="Cambria Math" panose="02040503050406030204" pitchFamily="18" charset="0"/>
                                <a:ea typeface="Cambria Math" panose="02040503050406030204" pitchFamily="18" charset="0"/>
                              </a:rPr>
                            </m:ctrlPr>
                          </m:sSupPr>
                          <m:e>
                            <m:d>
                              <m:dPr>
                                <m:begChr m:val="|"/>
                                <m:endChr m:val="|"/>
                                <m:ctrlPr>
                                  <a:rPr lang="en-US" altLang="ja-JP" sz="2400" b="0" i="1" dirty="0" smtClean="0">
                                    <a:latin typeface="Cambria Math" panose="02040503050406030204" pitchFamily="18" charset="0"/>
                                    <a:ea typeface="Cambria Math" panose="02040503050406030204" pitchFamily="18" charset="0"/>
                                  </a:rPr>
                                </m:ctrlPr>
                              </m:dPr>
                              <m:e>
                                <m:sSub>
                                  <m:sSubPr>
                                    <m:ctrlPr>
                                      <a:rPr lang="en-US" altLang="ja-JP" sz="2400" b="0" i="1" dirty="0" smtClean="0">
                                        <a:latin typeface="Cambria Math" panose="02040503050406030204" pitchFamily="18" charset="0"/>
                                        <a:ea typeface="Cambria Math" panose="02040503050406030204" pitchFamily="18" charset="0"/>
                                      </a:rPr>
                                    </m:ctrlPr>
                                  </m:sSubPr>
                                  <m:e>
                                    <m:r>
                                      <a:rPr lang="en-US" altLang="ja-JP" sz="2400" b="0" i="1" dirty="0" smtClean="0">
                                        <a:latin typeface="Cambria Math" panose="02040503050406030204" pitchFamily="18" charset="0"/>
                                        <a:ea typeface="Cambria Math" panose="02040503050406030204" pitchFamily="18" charset="0"/>
                                      </a:rPr>
                                      <m:t>𝑊</m:t>
                                    </m:r>
                                  </m:e>
                                  <m:sub>
                                    <m:r>
                                      <a:rPr lang="en-US" altLang="ja-JP" sz="2400" b="0" i="1" dirty="0" smtClean="0">
                                        <a:latin typeface="Cambria Math" panose="02040503050406030204" pitchFamily="18" charset="0"/>
                                        <a:ea typeface="Cambria Math" panose="02040503050406030204" pitchFamily="18" charset="0"/>
                                      </a:rPr>
                                      <m:t>𝑘</m:t>
                                    </m:r>
                                    <m:r>
                                      <a:rPr lang="en-US" altLang="ja-JP" sz="2400" b="0" i="1" dirty="0" smtClean="0">
                                        <a:latin typeface="Cambria Math" panose="02040503050406030204" pitchFamily="18" charset="0"/>
                                        <a:ea typeface="Cambria Math" panose="02040503050406030204" pitchFamily="18" charset="0"/>
                                      </a:rPr>
                                      <m:t>,3</m:t>
                                    </m:r>
                                  </m:sub>
                                </m:sSub>
                              </m:e>
                            </m:d>
                          </m:e>
                          <m:sup>
                            <m:r>
                              <a:rPr lang="en-US" altLang="ja-JP" sz="2400" b="0" i="1" dirty="0" smtClean="0">
                                <a:latin typeface="Cambria Math" panose="02040503050406030204" pitchFamily="18" charset="0"/>
                                <a:ea typeface="Cambria Math" panose="02040503050406030204" pitchFamily="18" charset="0"/>
                              </a:rPr>
                              <m:t>2</m:t>
                            </m:r>
                          </m:sup>
                        </m:sSup>
                      </m:e>
                    </m:d>
                  </m:oMath>
                </a14:m>
                <a:r>
                  <a:rPr lang="en-US" altLang="ja-JP" sz="2400" i="1" dirty="0">
                    <a:latin typeface="Cambria Math" panose="02040503050406030204" pitchFamily="18" charset="0"/>
                    <a:ea typeface="Cambria Math" panose="02040503050406030204" pitchFamily="18" charset="0"/>
                  </a:rPr>
                  <a:t> </a:t>
                </a:r>
                <a:r>
                  <a:rPr lang="en-US" altLang="ja-JP" sz="2400" dirty="0">
                    <a:latin typeface="Cambria Math" panose="02040503050406030204" pitchFamily="18" charset="0"/>
                    <a:ea typeface="Cambria Math" panose="02040503050406030204" pitchFamily="18" charset="0"/>
                  </a:rPr>
                  <a:t>is minimized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groupChr>
                      <m:groupChrPr>
                        <m:chr m:val="⇔"/>
                        <m:vertJc m:val="bot"/>
                        <m:ctrlPr>
                          <a:rPr lang="en-US" altLang="ja-JP" sz="2400" b="0" i="1" smtClean="0">
                            <a:latin typeface="Cambria Math" panose="02040503050406030204" pitchFamily="18" charset="0"/>
                            <a:ea typeface="Cambria Math" panose="02040503050406030204" pitchFamily="18" charset="0"/>
                          </a:rPr>
                        </m:ctrlPr>
                      </m:groupChrPr>
                      <m:e>
                        <m:r>
                          <m:rPr>
                            <m:brk m:alnAt="2"/>
                          </m:rPr>
                          <a:rPr lang="en-US" altLang="ja-JP" sz="2400" b="0" i="1" smtClean="0">
                            <a:latin typeface="Cambria Math" panose="02040503050406030204" pitchFamily="18" charset="0"/>
                            <a:ea typeface="Cambria Math" panose="02040503050406030204" pitchFamily="18" charset="0"/>
                          </a:rPr>
                          <m:t>(</m:t>
                        </m:r>
                        <m:r>
                          <m:rPr>
                            <m:sty m:val="p"/>
                            <m:brk m:alnAt="2"/>
                          </m:rPr>
                          <a:rPr lang="en-US" altLang="ja-JP" sz="2400" b="0" i="0" smtClean="0">
                            <a:latin typeface="Cambria Math" panose="02040503050406030204" pitchFamily="18" charset="0"/>
                            <a:ea typeface="Cambria Math" panose="02040503050406030204" pitchFamily="18" charset="0"/>
                          </a:rPr>
                          <m:t>c</m:t>
                        </m:r>
                        <m:r>
                          <m:rPr>
                            <m:brk m:alnAt="2"/>
                          </m:rPr>
                          <a:rPr lang="en-US" altLang="ja-JP" sz="2400" b="0" i="1" smtClean="0">
                            <a:latin typeface="Cambria Math" panose="02040503050406030204" pitchFamily="18" charset="0"/>
                            <a:ea typeface="Cambria Math" panose="02040503050406030204" pitchFamily="18" charset="0"/>
                          </a:rPr>
                          <m:t>)</m:t>
                        </m:r>
                      </m:e>
                    </m:groupChr>
                  </m:oMath>
                </a14:m>
                <a:r>
                  <a:rPr lang="en-US" altLang="ja-JP" sz="2400" i="1"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i="1" dirty="0">
                        <a:latin typeface="Cambria Math" panose="02040503050406030204" pitchFamily="18" charset="0"/>
                        <a:ea typeface="Cambria Math" panose="02040503050406030204" pitchFamily="18" charset="0"/>
                      </a:rPr>
                      <m:t>𝐸</m:t>
                    </m:r>
                    <m:d>
                      <m:dPr>
                        <m:begChr m:val="["/>
                        <m:endChr m:val="]"/>
                        <m:ctrlPr>
                          <a:rPr lang="en-US" altLang="ja-JP" sz="2400" i="1" dirty="0">
                            <a:latin typeface="Cambria Math" panose="02040503050406030204" pitchFamily="18" charset="0"/>
                            <a:ea typeface="Cambria Math" panose="02040503050406030204" pitchFamily="18" charset="0"/>
                          </a:rPr>
                        </m:ctrlPr>
                      </m:dPr>
                      <m:e>
                        <m:sSup>
                          <m:sSupPr>
                            <m:ctrlPr>
                              <a:rPr lang="en-US" altLang="ja-JP" sz="2400" i="1" dirty="0">
                                <a:latin typeface="Cambria Math" panose="02040503050406030204" pitchFamily="18" charset="0"/>
                                <a:ea typeface="Cambria Math" panose="02040503050406030204" pitchFamily="18" charset="0"/>
                              </a:rPr>
                            </m:ctrlPr>
                          </m:sSupPr>
                          <m:e>
                            <m:d>
                              <m:dPr>
                                <m:begChr m:val="|"/>
                                <m:endChr m:val="|"/>
                                <m:ctrlPr>
                                  <a:rPr lang="en-US" altLang="ja-JP" sz="2400" i="1" dirty="0">
                                    <a:latin typeface="Cambria Math" panose="02040503050406030204" pitchFamily="18" charset="0"/>
                                    <a:ea typeface="Cambria Math" panose="02040503050406030204" pitchFamily="18" charset="0"/>
                                  </a:rPr>
                                </m:ctrlPr>
                              </m:dPr>
                              <m:e>
                                <m:sSub>
                                  <m:sSubPr>
                                    <m:ctrlPr>
                                      <a:rPr lang="en-US" altLang="ja-JP" sz="2400" i="1" dirty="0">
                                        <a:latin typeface="Cambria Math" panose="02040503050406030204" pitchFamily="18" charset="0"/>
                                        <a:ea typeface="Cambria Math" panose="02040503050406030204" pitchFamily="18" charset="0"/>
                                      </a:rPr>
                                    </m:ctrlPr>
                                  </m:sSubPr>
                                  <m:e>
                                    <m:r>
                                      <a:rPr lang="en-US" altLang="ja-JP" sz="2400" b="0" i="1" dirty="0" smtClean="0">
                                        <a:latin typeface="Cambria Math" panose="02040503050406030204" pitchFamily="18" charset="0"/>
                                        <a:ea typeface="Cambria Math" panose="02040503050406030204" pitchFamily="18" charset="0"/>
                                      </a:rPr>
                                      <m:t>𝑊</m:t>
                                    </m:r>
                                  </m:e>
                                  <m:sub>
                                    <m:r>
                                      <a:rPr lang="en-US" altLang="ja-JP" sz="2400" i="1" dirty="0">
                                        <a:latin typeface="Cambria Math" panose="02040503050406030204" pitchFamily="18" charset="0"/>
                                        <a:ea typeface="Cambria Math" panose="02040503050406030204" pitchFamily="18" charset="0"/>
                                      </a:rPr>
                                      <m:t>𝑘</m:t>
                                    </m:r>
                                    <m:r>
                                      <a:rPr lang="en-US" altLang="ja-JP" sz="2400" b="0" i="1" dirty="0" smtClean="0">
                                        <a:latin typeface="Cambria Math" panose="02040503050406030204" pitchFamily="18" charset="0"/>
                                        <a:ea typeface="Cambria Math" panose="02040503050406030204" pitchFamily="18" charset="0"/>
                                      </a:rPr>
                                      <m:t>,2</m:t>
                                    </m:r>
                                  </m:sub>
                                </m:sSub>
                              </m:e>
                            </m:d>
                          </m:e>
                          <m:sup>
                            <m:r>
                              <a:rPr lang="en-US" altLang="ja-JP" sz="2400" i="1" dirty="0">
                                <a:latin typeface="Cambria Math" panose="02040503050406030204" pitchFamily="18" charset="0"/>
                                <a:ea typeface="Cambria Math" panose="02040503050406030204" pitchFamily="18" charset="0"/>
                              </a:rPr>
                              <m:t>2</m:t>
                            </m:r>
                          </m:sup>
                        </m:sSup>
                      </m:e>
                    </m:d>
                  </m:oMath>
                </a14:m>
                <a:r>
                  <a:rPr lang="en-US" altLang="ja-JP" sz="2400" i="1" dirty="0">
                    <a:latin typeface="Cambria Math" panose="02040503050406030204" pitchFamily="18" charset="0"/>
                    <a:ea typeface="Cambria Math" panose="02040503050406030204" pitchFamily="18" charset="0"/>
                  </a:rPr>
                  <a:t> </a:t>
                </a:r>
                <a:r>
                  <a:rPr lang="en-US" altLang="ja-JP" sz="2400" dirty="0">
                    <a:latin typeface="Cambria Math" panose="02040503050406030204" pitchFamily="18" charset="0"/>
                    <a:ea typeface="Cambria Math" panose="02040503050406030204" pitchFamily="18" charset="0"/>
                  </a:rPr>
                  <a:t>is maximized </a:t>
                </a:r>
              </a:p>
              <a:p>
                <a:pPr marL="0" indent="0">
                  <a:buNone/>
                </a:pPr>
                <a:endParaRPr lang="en-US" altLang="ja-JP" dirty="0"/>
              </a:p>
            </p:txBody>
          </p:sp>
        </mc:Choice>
        <mc:Fallback xmlns="">
          <p:sp>
            <p:nvSpPr>
              <p:cNvPr id="3" name="コンテンツ プレースホルダー 2">
                <a:extLst>
                  <a:ext uri="{FF2B5EF4-FFF2-40B4-BE49-F238E27FC236}">
                    <a16:creationId xmlns:a16="http://schemas.microsoft.com/office/drawing/2014/main" id="{DC331E55-7D08-4862-9159-7EB07E198DD1}"/>
                  </a:ext>
                </a:extLst>
              </p:cNvPr>
              <p:cNvSpPr>
                <a:spLocks noGrp="1" noRot="1" noChangeAspect="1" noMove="1" noResize="1" noEditPoints="1" noAdjustHandles="1" noChangeArrowheads="1" noChangeShapeType="1" noTextEdit="1"/>
              </p:cNvSpPr>
              <p:nvPr>
                <p:ph idx="1"/>
              </p:nvPr>
            </p:nvSpPr>
            <p:spPr>
              <a:xfrm>
                <a:off x="628650" y="1305344"/>
                <a:ext cx="7886700" cy="5220000"/>
              </a:xfrm>
              <a:blipFill>
                <a:blip r:embed="rId2"/>
                <a:stretch>
                  <a:fillRect l="-1159" t="-1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12774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219CAE-4C81-4043-9133-87D5D9265E65}"/>
              </a:ext>
            </a:extLst>
          </p:cNvPr>
          <p:cNvSpPr>
            <a:spLocks noGrp="1"/>
          </p:cNvSpPr>
          <p:nvPr>
            <p:ph type="title"/>
          </p:nvPr>
        </p:nvSpPr>
        <p:spPr>
          <a:xfrm>
            <a:off x="628650" y="365126"/>
            <a:ext cx="7920000" cy="576000"/>
          </a:xfrm>
          <a:ln>
            <a:solidFill>
              <a:srgbClr val="0070C0"/>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Proof of theorem 7 </a:t>
            </a:r>
            <a:r>
              <a:rPr lang="en-US" altLang="ja-JP" sz="2400" b="1" dirty="0">
                <a:solidFill>
                  <a:srgbClr val="00B050"/>
                </a:solidFill>
                <a:latin typeface="Cambria Math" panose="02040503050406030204" pitchFamily="18" charset="0"/>
                <a:ea typeface="Cambria Math" panose="02040503050406030204" pitchFamily="18" charset="0"/>
              </a:rPr>
              <a:t>(Part 3)</a:t>
            </a:r>
            <a:endParaRPr kumimoji="1" lang="ja-JP" altLang="en-US" sz="24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11A7F0F-16F7-4B00-AB17-537601474DFD}"/>
                  </a:ext>
                </a:extLst>
              </p:cNvPr>
              <p:cNvSpPr>
                <a:spLocks noGrp="1"/>
              </p:cNvSpPr>
              <p:nvPr>
                <p:ph idx="1"/>
              </p:nvPr>
            </p:nvSpPr>
            <p:spPr>
              <a:xfrm>
                <a:off x="628650" y="1268760"/>
                <a:ext cx="7920000" cy="5220000"/>
              </a:xfrm>
            </p:spPr>
            <p:txBody>
              <a:bodyPr>
                <a:normAutofit/>
              </a:bodyPr>
              <a:lstStyle/>
              <a:p>
                <a:pPr marL="0" indent="0">
                  <a:buNone/>
                </a:pPr>
                <a:r>
                  <a:rPr lang="en-US" altLang="ja-JP" sz="2400" dirty="0">
                    <a:latin typeface="Cambria Math" panose="02040503050406030204" pitchFamily="18" charset="0"/>
                    <a:ea typeface="Cambria Math" panose="02040503050406030204" pitchFamily="18" charset="0"/>
                  </a:rPr>
                  <a:t>We can show the following. </a:t>
                </a:r>
              </a:p>
              <a:p>
                <a:pPr marL="0" indent="0">
                  <a:buNone/>
                </a:pPr>
                <a:r>
                  <a:rPr lang="en-US" altLang="ja-JP" sz="2400" dirty="0">
                    <a:latin typeface="Cambria Math" panose="02040503050406030204" pitchFamily="18" charset="0"/>
                    <a:ea typeface="Cambria Math" panose="02040503050406030204" pitchFamily="18" charset="0"/>
                  </a:rPr>
                  <a:t>(d)</a:t>
                </a:r>
                <a:r>
                  <a:rPr lang="en-US" altLang="ja-JP" sz="2400" dirty="0">
                    <a:ea typeface="Cambria Math" panose="02040503050406030204" pitchFamily="18" charset="0"/>
                  </a:rPr>
                  <a:t>   </a:t>
                </a:r>
                <a14:m>
                  <m:oMath xmlns:m="http://schemas.openxmlformats.org/officeDocument/2006/math">
                    <m:r>
                      <a:rPr lang="en-US" altLang="ja-JP" sz="2400" i="1">
                        <a:latin typeface="Cambria Math" panose="02040503050406030204" pitchFamily="18" charset="0"/>
                        <a:ea typeface="Cambria Math" panose="02040503050406030204" pitchFamily="18" charset="0"/>
                      </a:rPr>
                      <m:t>𝐸</m:t>
                    </m:r>
                    <m:d>
                      <m:dPr>
                        <m:begChr m:val="["/>
                        <m:endChr m:val="]"/>
                        <m:ctrlPr>
                          <a:rPr lang="en-US" altLang="ja-JP" sz="2400" i="1">
                            <a:latin typeface="Cambria Math" panose="02040503050406030204" pitchFamily="18" charset="0"/>
                            <a:ea typeface="Cambria Math" panose="02040503050406030204" pitchFamily="18" charset="0"/>
                          </a:rPr>
                        </m:ctrlPr>
                      </m:dPr>
                      <m:e>
                        <m:sSup>
                          <m:sSupPr>
                            <m:ctrlPr>
                              <a:rPr lang="en-US" altLang="ja-JP" sz="2400" i="1">
                                <a:latin typeface="Cambria Math" panose="02040503050406030204" pitchFamily="18" charset="0"/>
                                <a:ea typeface="Cambria Math" panose="02040503050406030204" pitchFamily="18" charset="0"/>
                              </a:rPr>
                            </m:ctrlPr>
                          </m:sSupPr>
                          <m:e>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𝑊</m:t>
                                    </m:r>
                                  </m:e>
                                  <m:sub>
                                    <m:r>
                                      <a:rPr lang="en-US" altLang="ja-JP" sz="2400" i="1">
                                        <a:latin typeface="Cambria Math" panose="02040503050406030204" pitchFamily="18" charset="0"/>
                                        <a:ea typeface="Cambria Math" panose="02040503050406030204" pitchFamily="18" charset="0"/>
                                      </a:rPr>
                                      <m:t>𝑘</m:t>
                                    </m:r>
                                    <m:r>
                                      <a:rPr lang="en-US" altLang="ja-JP" sz="2400" i="1">
                                        <a:latin typeface="Cambria Math" panose="02040503050406030204" pitchFamily="18" charset="0"/>
                                        <a:ea typeface="Cambria Math" panose="02040503050406030204" pitchFamily="18" charset="0"/>
                                      </a:rPr>
                                      <m:t>,1</m:t>
                                    </m:r>
                                  </m:sub>
                                </m:sSub>
                              </m:e>
                            </m:d>
                          </m:e>
                          <m:sup>
                            <m:r>
                              <a:rPr lang="en-US" altLang="ja-JP" sz="2400" i="1">
                                <a:latin typeface="Cambria Math" panose="02040503050406030204" pitchFamily="18" charset="0"/>
                                <a:ea typeface="Cambria Math" panose="02040503050406030204" pitchFamily="18" charset="0"/>
                              </a:rPr>
                              <m:t>2</m:t>
                            </m:r>
                          </m:sup>
                        </m:sSup>
                      </m:e>
                    </m:d>
                  </m:oMath>
                </a14:m>
                <a:r>
                  <a:rPr lang="en-US" altLang="ja-JP" sz="2400" dirty="0">
                    <a:latin typeface="Cambria Math" panose="02040503050406030204" pitchFamily="18" charset="0"/>
                    <a:ea typeface="Cambria Math" panose="02040503050406030204" pitchFamily="18" charset="0"/>
                  </a:rPr>
                  <a:t> do not depend on coding schemes.  </a:t>
                </a:r>
              </a:p>
              <a:p>
                <a:pPr marL="0" indent="0">
                  <a:buNone/>
                </a:pPr>
                <a:r>
                  <a:rPr lang="en-US" altLang="ja-JP" sz="2400" dirty="0">
                    <a:latin typeface="Cambria Math" panose="02040503050406030204" pitchFamily="18" charset="0"/>
                    <a:ea typeface="Cambria Math" panose="02040503050406030204" pitchFamily="18" charset="0"/>
                  </a:rPr>
                  <a:t>(e)</a:t>
                </a:r>
                <a:r>
                  <a:rPr lang="en-US" altLang="ja-JP" sz="2400" dirty="0">
                    <a:ea typeface="Cambria Math" panose="02040503050406030204" pitchFamily="18" charset="0"/>
                  </a:rPr>
                  <a:t>  </a:t>
                </a: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p>
                      <m:sSupPr>
                        <m:ctrlPr>
                          <a:rPr lang="en-US" altLang="ja-JP" sz="2400" i="1">
                            <a:latin typeface="Cambria Math" panose="02040503050406030204" pitchFamily="18" charset="0"/>
                            <a:ea typeface="Cambria Math" panose="02040503050406030204" pitchFamily="18" charset="0"/>
                          </a:rPr>
                        </m:ctrlPr>
                      </m:sSupPr>
                      <m:e>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𝑊</m:t>
                                </m:r>
                              </m:e>
                              <m:sub>
                                <m:r>
                                  <a:rPr lang="en-US" altLang="ja-JP" sz="2400" i="1">
                                    <a:latin typeface="Cambria Math" panose="02040503050406030204" pitchFamily="18" charset="0"/>
                                    <a:ea typeface="Cambria Math" panose="02040503050406030204" pitchFamily="18" charset="0"/>
                                  </a:rPr>
                                  <m:t>𝑘</m:t>
                                </m:r>
                                <m:r>
                                  <a:rPr lang="en-US" altLang="ja-JP" sz="2400" i="1">
                                    <a:latin typeface="Cambria Math" panose="02040503050406030204" pitchFamily="18" charset="0"/>
                                    <a:ea typeface="Cambria Math" panose="02040503050406030204" pitchFamily="18" charset="0"/>
                                  </a:rPr>
                                  <m:t>,1</m:t>
                                </m:r>
                              </m:sub>
                            </m:sSub>
                          </m:e>
                        </m:d>
                      </m:e>
                      <m:sup>
                        <m:r>
                          <a:rPr lang="en-US" altLang="ja-JP" sz="2400" i="1">
                            <a:latin typeface="Cambria Math" panose="02040503050406030204" pitchFamily="18" charset="0"/>
                            <a:ea typeface="Cambria Math" panose="02040503050406030204" pitchFamily="18" charset="0"/>
                          </a:rPr>
                          <m:t>2</m:t>
                        </m:r>
                      </m:sup>
                    </m:sSup>
                    <m:r>
                      <a:rPr lang="en-US" altLang="ja-JP" sz="2400" i="1">
                        <a:latin typeface="Cambria Math" panose="02040503050406030204" pitchFamily="18" charset="0"/>
                        <a:ea typeface="Cambria Math" panose="02040503050406030204" pitchFamily="18" charset="0"/>
                      </a:rPr>
                      <m:t>+</m:t>
                    </m:r>
                    <m:sSup>
                      <m:sSupPr>
                        <m:ctrlPr>
                          <a:rPr lang="en-US" altLang="ja-JP" sz="2400" i="1">
                            <a:latin typeface="Cambria Math" panose="02040503050406030204" pitchFamily="18" charset="0"/>
                            <a:ea typeface="Cambria Math" panose="02040503050406030204" pitchFamily="18" charset="0"/>
                          </a:rPr>
                        </m:ctrlPr>
                      </m:sSupPr>
                      <m:e>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𝑊</m:t>
                                </m:r>
                              </m:e>
                              <m:sub>
                                <m:r>
                                  <a:rPr lang="en-US" altLang="ja-JP" sz="2400" i="1">
                                    <a:latin typeface="Cambria Math" panose="02040503050406030204" pitchFamily="18" charset="0"/>
                                    <a:ea typeface="Cambria Math" panose="02040503050406030204" pitchFamily="18" charset="0"/>
                                  </a:rPr>
                                  <m:t>𝑘</m:t>
                                </m:r>
                                <m:r>
                                  <a:rPr lang="en-US" altLang="ja-JP" sz="2400" i="1">
                                    <a:latin typeface="Cambria Math" panose="02040503050406030204" pitchFamily="18" charset="0"/>
                                    <a:ea typeface="Cambria Math" panose="02040503050406030204" pitchFamily="18" charset="0"/>
                                  </a:rPr>
                                  <m:t>,2</m:t>
                                </m:r>
                              </m:sub>
                            </m:sSub>
                          </m:e>
                        </m:d>
                      </m:e>
                      <m:sup>
                        <m:r>
                          <a:rPr lang="en-US" altLang="ja-JP" sz="2400" i="1">
                            <a:latin typeface="Cambria Math" panose="02040503050406030204" pitchFamily="18" charset="0"/>
                            <a:ea typeface="Cambria Math" panose="02040503050406030204" pitchFamily="18" charset="0"/>
                          </a:rPr>
                          <m:t>2</m:t>
                        </m:r>
                      </m:sup>
                    </m:sSup>
                    <m:r>
                      <a:rPr lang="en-US" altLang="ja-JP" sz="2400" i="1">
                        <a:latin typeface="Cambria Math" panose="02040503050406030204" pitchFamily="18" charset="0"/>
                        <a:ea typeface="Cambria Math" panose="02040503050406030204" pitchFamily="18" charset="0"/>
                      </a:rPr>
                      <m:t>+</m:t>
                    </m:r>
                    <m:sSup>
                      <m:sSupPr>
                        <m:ctrlPr>
                          <a:rPr lang="en-US" altLang="ja-JP" sz="2400" i="1">
                            <a:latin typeface="Cambria Math" panose="02040503050406030204" pitchFamily="18" charset="0"/>
                            <a:ea typeface="Cambria Math" panose="02040503050406030204" pitchFamily="18" charset="0"/>
                          </a:rPr>
                        </m:ctrlPr>
                      </m:sSupPr>
                      <m:e>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𝑊</m:t>
                                </m:r>
                              </m:e>
                              <m:sub>
                                <m:r>
                                  <a:rPr lang="en-US" altLang="ja-JP" sz="2400" i="1">
                                    <a:latin typeface="Cambria Math" panose="02040503050406030204" pitchFamily="18" charset="0"/>
                                    <a:ea typeface="Cambria Math" panose="02040503050406030204" pitchFamily="18" charset="0"/>
                                  </a:rPr>
                                  <m:t>𝑘</m:t>
                                </m:r>
                                <m:r>
                                  <a:rPr lang="en-US" altLang="ja-JP" sz="2400" i="1">
                                    <a:latin typeface="Cambria Math" panose="02040503050406030204" pitchFamily="18" charset="0"/>
                                    <a:ea typeface="Cambria Math" panose="02040503050406030204" pitchFamily="18" charset="0"/>
                                  </a:rPr>
                                  <m:t>,3</m:t>
                                </m:r>
                              </m:sub>
                            </m:sSub>
                          </m:e>
                        </m:d>
                      </m:e>
                      <m:sup>
                        <m:r>
                          <a:rPr lang="en-US" altLang="ja-JP" sz="2400" i="1">
                            <a:latin typeface="Cambria Math" panose="02040503050406030204" pitchFamily="18" charset="0"/>
                            <a:ea typeface="Cambria Math" panose="02040503050406030204" pitchFamily="18" charset="0"/>
                          </a:rPr>
                          <m:t>2</m:t>
                        </m:r>
                      </m:sup>
                    </m:sSup>
                    <m:r>
                      <a:rPr lang="en-US" altLang="ja-JP" sz="2400" i="1">
                        <a:latin typeface="Cambria Math" panose="02040503050406030204" pitchFamily="18" charset="0"/>
                        <a:ea typeface="Cambria Math" panose="02040503050406030204" pitchFamily="18" charset="0"/>
                      </a:rPr>
                      <m:t>=1.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(f)</a:t>
                </a:r>
                <a:r>
                  <a:rPr lang="en-US" altLang="ja-JP" sz="2400" dirty="0">
                    <a:ea typeface="Cambria Math" panose="02040503050406030204" pitchFamily="18" charset="0"/>
                  </a:rPr>
                  <a:t> </a:t>
                </a: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i="1" dirty="0">
                        <a:latin typeface="Cambria Math" panose="02040503050406030204" pitchFamily="18" charset="0"/>
                        <a:ea typeface="Cambria Math" panose="02040503050406030204" pitchFamily="18" charset="0"/>
                      </a:rPr>
                      <m:t>𝐸</m:t>
                    </m:r>
                    <m:d>
                      <m:dPr>
                        <m:begChr m:val="["/>
                        <m:endChr m:val="]"/>
                        <m:ctrlPr>
                          <a:rPr lang="en-US" altLang="ja-JP" sz="2400" i="1" dirty="0">
                            <a:latin typeface="Cambria Math" panose="02040503050406030204" pitchFamily="18" charset="0"/>
                            <a:ea typeface="Cambria Math" panose="02040503050406030204" pitchFamily="18" charset="0"/>
                          </a:rPr>
                        </m:ctrlPr>
                      </m:dPr>
                      <m:e>
                        <m:sSup>
                          <m:sSupPr>
                            <m:ctrlPr>
                              <a:rPr lang="en-US" altLang="ja-JP" sz="2400" i="1" dirty="0">
                                <a:latin typeface="Cambria Math" panose="02040503050406030204" pitchFamily="18" charset="0"/>
                                <a:ea typeface="Cambria Math" panose="02040503050406030204" pitchFamily="18" charset="0"/>
                              </a:rPr>
                            </m:ctrlPr>
                          </m:sSupPr>
                          <m:e>
                            <m:d>
                              <m:dPr>
                                <m:begChr m:val="|"/>
                                <m:endChr m:val="|"/>
                                <m:ctrlPr>
                                  <a:rPr lang="en-US" altLang="ja-JP" sz="2400" i="1" dirty="0">
                                    <a:latin typeface="Cambria Math" panose="02040503050406030204" pitchFamily="18" charset="0"/>
                                    <a:ea typeface="Cambria Math" panose="02040503050406030204" pitchFamily="18" charset="0"/>
                                  </a:rPr>
                                </m:ctrlPr>
                              </m:dPr>
                              <m:e>
                                <m:sSub>
                                  <m:sSubPr>
                                    <m:ctrlPr>
                                      <a:rPr lang="en-US" altLang="ja-JP" sz="2400" i="1" dirty="0">
                                        <a:latin typeface="Cambria Math" panose="02040503050406030204" pitchFamily="18" charset="0"/>
                                        <a:ea typeface="Cambria Math" panose="02040503050406030204" pitchFamily="18" charset="0"/>
                                      </a:rPr>
                                    </m:ctrlPr>
                                  </m:sSubPr>
                                  <m:e>
                                    <m:r>
                                      <a:rPr lang="en-US" altLang="ja-JP" sz="2400" i="1" dirty="0">
                                        <a:latin typeface="Cambria Math" panose="02040503050406030204" pitchFamily="18" charset="0"/>
                                        <a:ea typeface="Cambria Math" panose="02040503050406030204" pitchFamily="18" charset="0"/>
                                      </a:rPr>
                                      <m:t>𝑌</m:t>
                                    </m:r>
                                  </m:e>
                                  <m:sub>
                                    <m:r>
                                      <a:rPr lang="en-US" altLang="ja-JP" sz="2400" i="1" dirty="0">
                                        <a:latin typeface="Cambria Math" panose="02040503050406030204" pitchFamily="18" charset="0"/>
                                        <a:ea typeface="Cambria Math" panose="02040503050406030204" pitchFamily="18" charset="0"/>
                                      </a:rPr>
                                      <m:t>𝑘</m:t>
                                    </m:r>
                                  </m:sub>
                                </m:sSub>
                                <m:r>
                                  <a:rPr lang="en-US" altLang="ja-JP" sz="2400" i="1" dirty="0">
                                    <a:latin typeface="Cambria Math" panose="02040503050406030204" pitchFamily="18" charset="0"/>
                                    <a:ea typeface="Cambria Math" panose="02040503050406030204" pitchFamily="18" charset="0"/>
                                  </a:rPr>
                                  <m:t>−</m:t>
                                </m:r>
                                <m:r>
                                  <a:rPr lang="en-US" altLang="ja-JP" sz="2400" i="1" dirty="0">
                                    <a:latin typeface="Cambria Math" panose="02040503050406030204" pitchFamily="18" charset="0"/>
                                    <a:ea typeface="Cambria Math" panose="02040503050406030204" pitchFamily="18" charset="0"/>
                                  </a:rPr>
                                  <m:t>𝐸</m:t>
                                </m:r>
                                <m:d>
                                  <m:dPr>
                                    <m:begChr m:val="["/>
                                    <m:endChr m:val="]"/>
                                    <m:ctrlPr>
                                      <a:rPr lang="en-US" altLang="ja-JP" sz="2400" i="1" dirty="0">
                                        <a:latin typeface="Cambria Math" panose="02040503050406030204" pitchFamily="18" charset="0"/>
                                        <a:ea typeface="Cambria Math" panose="02040503050406030204" pitchFamily="18" charset="0"/>
                                      </a:rPr>
                                    </m:ctrlPr>
                                  </m:dPr>
                                  <m:e>
                                    <m:sSub>
                                      <m:sSubPr>
                                        <m:ctrlPr>
                                          <a:rPr lang="en-US" altLang="ja-JP" sz="2400" i="1" dirty="0">
                                            <a:latin typeface="Cambria Math" panose="02040503050406030204" pitchFamily="18" charset="0"/>
                                            <a:ea typeface="Cambria Math" panose="02040503050406030204" pitchFamily="18" charset="0"/>
                                          </a:rPr>
                                        </m:ctrlPr>
                                      </m:sSubPr>
                                      <m:e>
                                        <m:r>
                                          <a:rPr lang="en-US" altLang="ja-JP" sz="2400" i="1" dirty="0">
                                            <a:latin typeface="Cambria Math" panose="02040503050406030204" pitchFamily="18" charset="0"/>
                                            <a:ea typeface="Cambria Math" panose="02040503050406030204" pitchFamily="18" charset="0"/>
                                          </a:rPr>
                                          <m:t>𝑌</m:t>
                                        </m:r>
                                      </m:e>
                                      <m:sub>
                                        <m:r>
                                          <a:rPr lang="en-US" altLang="ja-JP" sz="2400" i="1" dirty="0">
                                            <a:latin typeface="Cambria Math" panose="02040503050406030204" pitchFamily="18" charset="0"/>
                                            <a:ea typeface="Cambria Math" panose="02040503050406030204" pitchFamily="18" charset="0"/>
                                          </a:rPr>
                                          <m:t>𝑘</m:t>
                                        </m:r>
                                      </m:sub>
                                    </m:sSub>
                                    <m:r>
                                      <a:rPr lang="en-US" altLang="ja-JP" sz="2400" i="1" dirty="0">
                                        <a:latin typeface="Cambria Math" panose="02040503050406030204" pitchFamily="18" charset="0"/>
                                        <a:ea typeface="Cambria Math" panose="02040503050406030204" pitchFamily="18" charset="0"/>
                                      </a:rPr>
                                      <m:t>|</m:t>
                                    </m:r>
                                    <m:sSubSup>
                                      <m:sSubSupPr>
                                        <m:ctrlPr>
                                          <a:rPr lang="en-US" altLang="ja-JP" sz="2400" i="1" dirty="0">
                                            <a:latin typeface="Cambria Math" panose="02040503050406030204" pitchFamily="18" charset="0"/>
                                            <a:ea typeface="Cambria Math" panose="02040503050406030204" pitchFamily="18" charset="0"/>
                                          </a:rPr>
                                        </m:ctrlPr>
                                      </m:sSubSupPr>
                                      <m:e>
                                        <m:r>
                                          <a:rPr lang="en-US" altLang="ja-JP" sz="2400" i="1" dirty="0">
                                            <a:latin typeface="Cambria Math" panose="02040503050406030204" pitchFamily="18" charset="0"/>
                                            <a:ea typeface="Cambria Math" panose="02040503050406030204" pitchFamily="18" charset="0"/>
                                          </a:rPr>
                                          <m:t>𝑌</m:t>
                                        </m:r>
                                      </m:e>
                                      <m:sub>
                                        <m:r>
                                          <a:rPr lang="en-US" altLang="ja-JP" sz="2400" i="1" dirty="0">
                                            <a:latin typeface="Cambria Math" panose="02040503050406030204" pitchFamily="18" charset="0"/>
                                            <a:ea typeface="Cambria Math" panose="02040503050406030204" pitchFamily="18" charset="0"/>
                                          </a:rPr>
                                          <m:t>1</m:t>
                                        </m:r>
                                      </m:sub>
                                      <m:sup>
                                        <m:r>
                                          <a:rPr lang="en-US" altLang="ja-JP" sz="2400" i="1" dirty="0">
                                            <a:latin typeface="Cambria Math" panose="02040503050406030204" pitchFamily="18" charset="0"/>
                                            <a:ea typeface="Cambria Math" panose="02040503050406030204" pitchFamily="18" charset="0"/>
                                          </a:rPr>
                                          <m:t>𝑘</m:t>
                                        </m:r>
                                        <m:r>
                                          <a:rPr lang="en-US" altLang="ja-JP" sz="2400" i="1" dirty="0">
                                            <a:latin typeface="Cambria Math" panose="02040503050406030204" pitchFamily="18" charset="0"/>
                                            <a:ea typeface="Cambria Math" panose="02040503050406030204" pitchFamily="18" charset="0"/>
                                          </a:rPr>
                                          <m:t>−1</m:t>
                                        </m:r>
                                      </m:sup>
                                    </m:sSubSup>
                                  </m:e>
                                </m:d>
                              </m:e>
                            </m:d>
                          </m:e>
                          <m:sup>
                            <m:r>
                              <a:rPr lang="en-US" altLang="ja-JP" sz="2400" i="1" dirty="0">
                                <a:latin typeface="Cambria Math" panose="02040503050406030204" pitchFamily="18" charset="0"/>
                                <a:ea typeface="Cambria Math" panose="02040503050406030204" pitchFamily="18" charset="0"/>
                              </a:rPr>
                              <m:t>2</m:t>
                            </m:r>
                          </m:sup>
                        </m:sSup>
                      </m:e>
                    </m:d>
                    <m:r>
                      <a:rPr lang="en-US" altLang="ja-JP" sz="2400" i="1">
                        <a:latin typeface="Cambria Math" panose="02040503050406030204" pitchFamily="18" charset="0"/>
                        <a:ea typeface="Cambria Math" panose="02040503050406030204" pitchFamily="18" charset="0"/>
                      </a:rPr>
                      <m:t>=</m:t>
                    </m:r>
                    <m:f>
                      <m:fPr>
                        <m:ctrlPr>
                          <a:rPr lang="en-US" altLang="ja-JP" sz="2400" i="1">
                            <a:latin typeface="Cambria Math" panose="02040503050406030204" pitchFamily="18" charset="0"/>
                            <a:ea typeface="Cambria Math" panose="02040503050406030204" pitchFamily="18" charset="0"/>
                          </a:rPr>
                        </m:ctrlPr>
                      </m:fPr>
                      <m:num>
                        <m:r>
                          <a:rPr lang="en-US" altLang="ja-JP" sz="2400" i="1">
                            <a:latin typeface="Cambria Math" panose="02040503050406030204" pitchFamily="18" charset="0"/>
                            <a:ea typeface="Cambria Math" panose="02040503050406030204" pitchFamily="18" charset="0"/>
                          </a:rPr>
                          <m:t>1</m:t>
                        </m:r>
                      </m:num>
                      <m:den>
                        <m:sSup>
                          <m:sSupPr>
                            <m:ctrlPr>
                              <a:rPr lang="en-US" altLang="ja-JP" sz="2400" i="1">
                                <a:latin typeface="Cambria Math" panose="02040503050406030204" pitchFamily="18" charset="0"/>
                                <a:ea typeface="Cambria Math" panose="02040503050406030204" pitchFamily="18" charset="0"/>
                              </a:rPr>
                            </m:ctrlPr>
                          </m:sSupPr>
                          <m:e>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𝑊</m:t>
                                    </m:r>
                                  </m:e>
                                  <m:sub>
                                    <m:r>
                                      <a:rPr lang="en-US" altLang="ja-JP" sz="2400" i="1">
                                        <a:latin typeface="Cambria Math" panose="02040503050406030204" pitchFamily="18" charset="0"/>
                                        <a:ea typeface="Cambria Math" panose="02040503050406030204" pitchFamily="18" charset="0"/>
                                      </a:rPr>
                                      <m:t>𝑘</m:t>
                                    </m:r>
                                    <m:r>
                                      <a:rPr lang="en-US" altLang="ja-JP" sz="2400" i="1">
                                        <a:latin typeface="Cambria Math" panose="02040503050406030204" pitchFamily="18" charset="0"/>
                                        <a:ea typeface="Cambria Math" panose="02040503050406030204" pitchFamily="18" charset="0"/>
                                      </a:rPr>
                                      <m:t>,3</m:t>
                                    </m:r>
                                  </m:sub>
                                </m:sSub>
                              </m:e>
                            </m:d>
                          </m:e>
                          <m:sup>
                            <m:r>
                              <a:rPr lang="en-US" altLang="ja-JP" sz="2400" i="1">
                                <a:latin typeface="Cambria Math" panose="02040503050406030204" pitchFamily="18" charset="0"/>
                                <a:ea typeface="Cambria Math" panose="02040503050406030204" pitchFamily="18" charset="0"/>
                              </a:rPr>
                              <m:t>2</m:t>
                            </m:r>
                          </m:sup>
                        </m:sSup>
                      </m:den>
                    </m:f>
                    <m:r>
                      <a:rPr lang="en-US" altLang="ja-JP" sz="2400" i="1">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Equivalence (b) is clear from  (f). </a:t>
                </a:r>
              </a:p>
              <a:p>
                <a:pPr marL="0" indent="0">
                  <a:buNone/>
                </a:pPr>
                <a:r>
                  <a:rPr lang="en-US" altLang="ja-JP" sz="2400" dirty="0">
                    <a:latin typeface="Cambria Math" panose="02040503050406030204" pitchFamily="18" charset="0"/>
                    <a:ea typeface="Cambria Math" panose="02040503050406030204" pitchFamily="18" charset="0"/>
                  </a:rPr>
                  <a:t>Equivalence (c) is clear from (d) and (e). </a:t>
                </a:r>
              </a:p>
              <a:p>
                <a:pPr marL="0" indent="0">
                  <a:buNone/>
                </a:pPr>
                <a:endParaRPr lang="en-US" altLang="ja-JP" sz="2400" dirty="0">
                  <a:solidFill>
                    <a:srgbClr val="0070C0"/>
                  </a:solidFill>
                  <a:latin typeface="Cambria Math" panose="02040503050406030204" pitchFamily="18" charset="0"/>
                  <a:ea typeface="Cambria Math" panose="02040503050406030204" pitchFamily="18" charset="0"/>
                </a:endParaRPr>
              </a:p>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Remark.</a:t>
                </a:r>
                <a:r>
                  <a:rPr lang="en-US" altLang="ja-JP" sz="2400" dirty="0">
                    <a:latin typeface="Cambria Math" panose="02040503050406030204" pitchFamily="18" charset="0"/>
                    <a:ea typeface="Cambria Math" panose="02040503050406030204" pitchFamily="18" charset="0"/>
                  </a:rPr>
                  <a:t> Eq. (f) is true only for MA(1) noise. </a:t>
                </a:r>
              </a:p>
              <a:p>
                <a:pPr marL="0" indent="0">
                  <a:buNone/>
                </a:pPr>
                <a:endParaRPr kumimoji="1" lang="ja-JP" altLang="en-US" sz="2400" dirty="0"/>
              </a:p>
            </p:txBody>
          </p:sp>
        </mc:Choice>
        <mc:Fallback xmlns="">
          <p:sp>
            <p:nvSpPr>
              <p:cNvPr id="3" name="コンテンツ プレースホルダー 2">
                <a:extLst>
                  <a:ext uri="{FF2B5EF4-FFF2-40B4-BE49-F238E27FC236}">
                    <a16:creationId xmlns:a16="http://schemas.microsoft.com/office/drawing/2014/main" id="{811A7F0F-16F7-4B00-AB17-537601474DFD}"/>
                  </a:ext>
                </a:extLst>
              </p:cNvPr>
              <p:cNvSpPr>
                <a:spLocks noGrp="1" noRot="1" noChangeAspect="1" noMove="1" noResize="1" noEditPoints="1" noAdjustHandles="1" noChangeArrowheads="1" noChangeShapeType="1" noTextEdit="1"/>
              </p:cNvSpPr>
              <p:nvPr>
                <p:ph idx="1"/>
              </p:nvPr>
            </p:nvSpPr>
            <p:spPr>
              <a:xfrm>
                <a:off x="628650" y="1268760"/>
                <a:ext cx="7920000" cy="5220000"/>
              </a:xfrm>
              <a:blipFill>
                <a:blip r:embed="rId2"/>
                <a:stretch>
                  <a:fillRect l="-1155" t="-1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75326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6BDAC8-3714-44F6-914A-26D4BA967622}"/>
              </a:ext>
            </a:extLst>
          </p:cNvPr>
          <p:cNvSpPr>
            <a:spLocks noGrp="1"/>
          </p:cNvSpPr>
          <p:nvPr>
            <p:ph type="title"/>
          </p:nvPr>
        </p:nvSpPr>
        <p:spPr>
          <a:xfrm>
            <a:off x="467544" y="332736"/>
            <a:ext cx="8316000" cy="1620000"/>
          </a:xfrm>
          <a:ln>
            <a:solidFill>
              <a:schemeClr val="accent1"/>
            </a:solidFill>
          </a:ln>
        </p:spPr>
        <p:txBody>
          <a:bodyPr>
            <a:normAutofit fontScale="90000"/>
          </a:bodyPr>
          <a:lstStyle/>
          <a:p>
            <a:r>
              <a:rPr lang="en-US" altLang="ja-JP" sz="4000" b="1" dirty="0">
                <a:solidFill>
                  <a:srgbClr val="0070C0"/>
                </a:solidFill>
                <a:latin typeface="Cambria Math" panose="02040503050406030204" pitchFamily="18" charset="0"/>
                <a:ea typeface="Cambria Math" panose="02040503050406030204" pitchFamily="18" charset="0"/>
              </a:rPr>
              <a:t>5 Asymptotic behavior of error probability</a:t>
            </a:r>
            <a:br>
              <a:rPr lang="en-US" altLang="ja-JP" sz="3200" b="1" dirty="0">
                <a:solidFill>
                  <a:srgbClr val="0070C0"/>
                </a:solidFill>
                <a:latin typeface="Cambria Math" panose="02040503050406030204" pitchFamily="18" charset="0"/>
                <a:ea typeface="Cambria Math" panose="02040503050406030204" pitchFamily="18" charset="0"/>
              </a:rPr>
            </a:br>
            <a:r>
              <a:rPr lang="en-US" altLang="ja-JP" sz="2400" b="1" dirty="0">
                <a:solidFill>
                  <a:srgbClr val="0070C0"/>
                </a:solidFill>
                <a:latin typeface="Cambria Math" panose="02040503050406030204" pitchFamily="18" charset="0"/>
                <a:ea typeface="Cambria Math" panose="02040503050406030204" pitchFamily="18" charset="0"/>
              </a:rPr>
              <a:t>     </a:t>
            </a:r>
            <a:br>
              <a:rPr lang="en-US" altLang="ja-JP" sz="3200" b="1" dirty="0">
                <a:solidFill>
                  <a:srgbClr val="0070C0"/>
                </a:solidFill>
                <a:latin typeface="Cambria Math" panose="02040503050406030204" pitchFamily="18" charset="0"/>
                <a:ea typeface="Cambria Math" panose="02040503050406030204" pitchFamily="18" charset="0"/>
              </a:rPr>
            </a:br>
            <a:r>
              <a:rPr lang="en-US" altLang="ja-JP" sz="3200" b="1" dirty="0">
                <a:solidFill>
                  <a:srgbClr val="0070C0"/>
                </a:solidFill>
                <a:latin typeface="Cambria Math" panose="02040503050406030204" pitchFamily="18" charset="0"/>
                <a:ea typeface="Cambria Math" panose="02040503050406030204" pitchFamily="18" charset="0"/>
              </a:rPr>
              <a:t>  </a:t>
            </a:r>
            <a:r>
              <a:rPr lang="en-US" altLang="ja-JP" sz="3100" b="1" dirty="0">
                <a:solidFill>
                  <a:srgbClr val="00B050"/>
                </a:solidFill>
                <a:latin typeface="Cambria Math" panose="02040503050406030204" pitchFamily="18" charset="0"/>
                <a:ea typeface="Cambria Math" panose="02040503050406030204" pitchFamily="18" charset="0"/>
              </a:rPr>
              <a:t>Error probability</a:t>
            </a:r>
            <a:endParaRPr kumimoji="1" lang="ja-JP" altLang="en-US" sz="31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9991EB68-6E21-4BE9-8513-44AB9F638A58}"/>
                  </a:ext>
                </a:extLst>
              </p:cNvPr>
              <p:cNvSpPr>
                <a:spLocks noGrp="1"/>
              </p:cNvSpPr>
              <p:nvPr>
                <p:ph idx="1"/>
              </p:nvPr>
            </p:nvSpPr>
            <p:spPr>
              <a:xfrm>
                <a:off x="628650" y="2133376"/>
                <a:ext cx="7920000" cy="4680000"/>
              </a:xfrm>
            </p:spPr>
            <p:txBody>
              <a:bodyPr>
                <a:normAutofit/>
              </a:bodyPr>
              <a:lstStyle/>
              <a:p>
                <a:pPr marL="0" indent="0">
                  <a:buNone/>
                </a:pPr>
                <a:r>
                  <a:rPr lang="en-US" altLang="ja-JP" sz="2400" dirty="0">
                    <a:latin typeface="Cambria Math" panose="02040503050406030204" pitchFamily="18" charset="0"/>
                    <a:ea typeface="Cambria Math" panose="02040503050406030204" pitchFamily="18" charset="0"/>
                  </a:rPr>
                  <a:t>Let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𝑈</m:t>
                        </m:r>
                      </m:e>
                      <m:sub>
                        <m:r>
                          <a:rPr lang="en-US" altLang="ja-JP" sz="2400" b="0" i="1" smtClean="0">
                            <a:latin typeface="Cambria Math" panose="02040503050406030204" pitchFamily="18" charset="0"/>
                            <a:ea typeface="Cambria Math" panose="02040503050406030204" pitchFamily="18" charset="0"/>
                          </a:rPr>
                          <m:t>0</m:t>
                        </m:r>
                      </m:sub>
                    </m:sSub>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be a message with rate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𝑅</m:t>
                    </m:r>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such that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m:rPr>
                        <m:sty m:val="p"/>
                      </m:rPr>
                      <a:rPr lang="en-US" altLang="ja-JP" sz="2400" b="0" i="0" smtClean="0">
                        <a:latin typeface="Cambria Math" panose="02040503050406030204" pitchFamily="18" charset="0"/>
                        <a:ea typeface="Cambria Math" panose="02040503050406030204" pitchFamily="18" charset="0"/>
                      </a:rPr>
                      <m:t>Pr</m:t>
                    </m:r>
                    <m:d>
                      <m:dPr>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𝑈</m:t>
                            </m:r>
                          </m:e>
                          <m:sub>
                            <m:r>
                              <a:rPr lang="en-US" altLang="ja-JP" sz="2400" b="0" i="1" smtClean="0">
                                <a:latin typeface="Cambria Math" panose="02040503050406030204" pitchFamily="18" charset="0"/>
                                <a:ea typeface="Cambria Math" panose="02040503050406030204" pitchFamily="18" charset="0"/>
                              </a:rPr>
                              <m:t>0</m:t>
                            </m:r>
                          </m:sub>
                        </m:sSub>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𝑚</m:t>
                        </m:r>
                      </m:e>
                    </m:d>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𝑀</m:t>
                        </m:r>
                      </m:den>
                    </m:f>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𝑚</m:t>
                    </m:r>
                    <m:r>
                      <a:rPr lang="en-US" altLang="ja-JP" sz="2400" b="0" i="1" smtClean="0">
                        <a:latin typeface="Cambria Math" panose="02040503050406030204" pitchFamily="18" charset="0"/>
                        <a:ea typeface="Cambria Math" panose="02040503050406030204" pitchFamily="18" charset="0"/>
                      </a:rPr>
                      <m:t>=1,2,…,</m:t>
                    </m:r>
                    <m:r>
                      <a:rPr lang="en-US" altLang="ja-JP" sz="2400" b="0" i="1" smtClean="0">
                        <a:latin typeface="Cambria Math" panose="02040503050406030204" pitchFamily="18" charset="0"/>
                        <a:ea typeface="Cambria Math" panose="02040503050406030204" pitchFamily="18" charset="0"/>
                      </a:rPr>
                      <m:t>𝑀</m:t>
                    </m:r>
                    <m:r>
                      <a:rPr lang="en-US" altLang="ja-JP" sz="2400" b="0" i="1" smtClean="0">
                        <a:latin typeface="Cambria Math" panose="02040503050406030204" pitchFamily="18" charset="0"/>
                        <a:ea typeface="Cambria Math" panose="02040503050406030204" pitchFamily="18" charset="0"/>
                      </a:rPr>
                      <m:t>, </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𝑀</m:t>
                    </m:r>
                    <m:r>
                      <a:rPr lang="en-US" altLang="ja-JP" sz="2400" b="0" i="1" smtClean="0">
                        <a:latin typeface="Cambria Math" panose="02040503050406030204" pitchFamily="18" charset="0"/>
                        <a:ea typeface="Cambria Math" panose="02040503050406030204" pitchFamily="18" charset="0"/>
                      </a:rPr>
                      <m:t>=</m:t>
                    </m:r>
                    <m:d>
                      <m:dPr>
                        <m:begChr m:val="⌊"/>
                        <m:endChr m:val="⌋"/>
                        <m:ctrlPr>
                          <a:rPr lang="en-US" altLang="ja-JP" sz="2400" b="0" i="1" smtClean="0">
                            <a:latin typeface="Cambria Math" panose="02040503050406030204" pitchFamily="18" charset="0"/>
                            <a:ea typeface="Cambria Math" panose="02040503050406030204" pitchFamily="18" charset="0"/>
                          </a:rPr>
                        </m:ctrlPr>
                      </m:dPr>
                      <m:e>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𝑒</m:t>
                            </m:r>
                          </m:e>
                          <m:sup>
                            <m:r>
                              <a:rPr lang="en-US" altLang="ja-JP" sz="2400" b="0" i="1" smtClean="0">
                                <a:latin typeface="Cambria Math" panose="02040503050406030204" pitchFamily="18" charset="0"/>
                                <a:ea typeface="Cambria Math" panose="02040503050406030204" pitchFamily="18" charset="0"/>
                              </a:rPr>
                              <m:t>𝑅𝑛</m:t>
                            </m:r>
                          </m:sup>
                        </m:sSup>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d>
                      <m:dPr>
                        <m:begChr m:val="⌊"/>
                        <m:endChr m:val="⌋"/>
                        <m:ctrlPr>
                          <a:rPr lang="en-US" altLang="ja-JP" sz="2400" i="1" dirty="0" smtClean="0">
                            <a:latin typeface="Cambria Math" panose="02040503050406030204" pitchFamily="18" charset="0"/>
                            <a:ea typeface="Cambria Math" panose="02040503050406030204" pitchFamily="18" charset="0"/>
                          </a:rPr>
                        </m:ctrlPr>
                      </m:dPr>
                      <m:e>
                        <m:r>
                          <a:rPr lang="en-US" altLang="ja-JP" sz="2400" b="0" i="1" dirty="0" smtClean="0">
                            <a:latin typeface="Cambria Math" panose="02040503050406030204" pitchFamily="18" charset="0"/>
                            <a:ea typeface="Cambria Math" panose="02040503050406030204" pitchFamily="18" charset="0"/>
                          </a:rPr>
                          <m:t>𝑥</m:t>
                        </m:r>
                      </m:e>
                    </m:d>
                    <m:r>
                      <a:rPr lang="en-US" altLang="ja-JP" sz="2400" b="0" i="1" dirty="0"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the maximum integer not greater than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𝑥</m:t>
                    </m:r>
                  </m:oMath>
                </a14:m>
                <a:r>
                  <a:rPr lang="en-US" altLang="ja-JP" sz="2400" dirty="0">
                    <a:latin typeface="Cambria Math" panose="02040503050406030204" pitchFamily="18" charset="0"/>
                    <a:ea typeface="Cambria Math" panose="02040503050406030204" pitchFamily="18" charset="0"/>
                  </a:rPr>
                  <a:t>).  Let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𝑈</m:t>
                            </m:r>
                          </m:e>
                        </m:acc>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𝑈</m:t>
                            </m:r>
                          </m:e>
                        </m:acc>
                      </m:e>
                      <m:sub>
                        <m:r>
                          <a:rPr lang="en-US" altLang="ja-JP" sz="2400" i="1">
                            <a:latin typeface="Cambria Math" panose="02040503050406030204" pitchFamily="18" charset="0"/>
                            <a:ea typeface="Cambria Math" panose="02040503050406030204" pitchFamily="18" charset="0"/>
                          </a:rPr>
                          <m:t>𝑛</m:t>
                        </m:r>
                      </m:sub>
                    </m:sSub>
                    <m:d>
                      <m:dPr>
                        <m:ctrlPr>
                          <a:rPr lang="en-US" altLang="ja-JP" sz="2400" i="1" smtClean="0">
                            <a:latin typeface="Cambria Math" panose="02040503050406030204" pitchFamily="18" charset="0"/>
                            <a:ea typeface="Cambria Math" panose="02040503050406030204" pitchFamily="18" charset="0"/>
                          </a:rPr>
                        </m:ctrlPr>
                      </m:dPr>
                      <m:e>
                        <m:sSubSup>
                          <m:sSubSupPr>
                            <m:ctrlPr>
                              <a:rPr lang="en-US" altLang="ja-JP" sz="240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sup>
                        </m:sSubSup>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be the decoded message at time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𝑛</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𝑃</m:t>
                        </m:r>
                      </m:e>
                      <m:sub>
                        <m:r>
                          <a:rPr lang="en-US" altLang="ja-JP" sz="2400" b="0" i="1" smtClean="0">
                            <a:latin typeface="Cambria Math" panose="02040503050406030204" pitchFamily="18" charset="0"/>
                            <a:ea typeface="Cambria Math" panose="02040503050406030204" pitchFamily="18" charset="0"/>
                          </a:rPr>
                          <m:t>𝑒</m:t>
                        </m:r>
                      </m:sub>
                    </m:sSub>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𝑛</m:t>
                        </m:r>
                      </m:e>
                    </m:d>
                    <m:r>
                      <a:rPr lang="en-US" altLang="ja-JP" sz="2400" b="0" i="1" smtClean="0">
                        <a:latin typeface="Cambria Math" panose="02040503050406030204" pitchFamily="18" charset="0"/>
                        <a:ea typeface="Cambria Math" panose="02040503050406030204" pitchFamily="18" charset="0"/>
                      </a:rPr>
                      <m:t>≔</m:t>
                    </m:r>
                    <m:r>
                      <m:rPr>
                        <m:sty m:val="p"/>
                      </m:rPr>
                      <a:rPr lang="en-US" altLang="ja-JP" sz="2400" b="0" i="0" smtClean="0">
                        <a:latin typeface="Cambria Math" panose="02040503050406030204" pitchFamily="18" charset="0"/>
                        <a:ea typeface="Cambria Math" panose="02040503050406030204" pitchFamily="18" charset="0"/>
                      </a:rPr>
                      <m:t>Pr</m:t>
                    </m:r>
                    <m:d>
                      <m:dPr>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𝑈</m:t>
                                </m:r>
                              </m:e>
                            </m:acc>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𝑈</m:t>
                            </m:r>
                          </m:e>
                          <m:sub>
                            <m:r>
                              <a:rPr lang="en-US" altLang="ja-JP" sz="2400" b="0" i="1" smtClean="0">
                                <a:latin typeface="Cambria Math" panose="02040503050406030204" pitchFamily="18" charset="0"/>
                                <a:ea typeface="Cambria Math" panose="02040503050406030204" pitchFamily="18" charset="0"/>
                              </a:rPr>
                              <m:t>0</m:t>
                            </m:r>
                          </m:sub>
                        </m:sSub>
                      </m:e>
                    </m:d>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is the </a:t>
                </a:r>
                <a:r>
                  <a:rPr lang="en-US" altLang="ja-JP" sz="2400" dirty="0">
                    <a:solidFill>
                      <a:srgbClr val="FF0000"/>
                    </a:solidFill>
                    <a:latin typeface="Cambria Math" panose="02040503050406030204" pitchFamily="18" charset="0"/>
                    <a:ea typeface="Cambria Math" panose="02040503050406030204" pitchFamily="18" charset="0"/>
                  </a:rPr>
                  <a:t>error probability</a:t>
                </a: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Sup>
                      <m:sSubSupPr>
                        <m:ctrlPr>
                          <a:rPr lang="en-US" altLang="ja-JP" sz="240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𝑃</m:t>
                        </m:r>
                      </m:e>
                      <m:sub>
                        <m:r>
                          <a:rPr lang="en-US" altLang="ja-JP" sz="2400" b="0" i="1" smtClean="0">
                            <a:latin typeface="Cambria Math" panose="02040503050406030204" pitchFamily="18" charset="0"/>
                            <a:ea typeface="Cambria Math" panose="02040503050406030204" pitchFamily="18" charset="0"/>
                          </a:rPr>
                          <m:t>𝑒</m:t>
                        </m:r>
                      </m:sub>
                      <m:sup>
                        <m:r>
                          <a:rPr lang="en-US" altLang="ja-JP" sz="2400" b="0" i="1" smtClean="0">
                            <a:latin typeface="Cambria Math" panose="02040503050406030204" pitchFamily="18" charset="0"/>
                            <a:ea typeface="Cambria Math" panose="02040503050406030204" pitchFamily="18" charset="0"/>
                          </a:rPr>
                          <m:t>∗</m:t>
                        </m:r>
                      </m:sup>
                    </m:sSubSup>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𝑛</m:t>
                        </m:r>
                      </m:e>
                    </m:d>
                    <m:r>
                      <a:rPr lang="en-US" altLang="ja-JP" sz="2400" i="1" smtClean="0">
                        <a:latin typeface="Cambria Math" panose="02040503050406030204" pitchFamily="18" charset="0"/>
                        <a:ea typeface="Cambria Math" panose="02040503050406030204" pitchFamily="18" charset="0"/>
                      </a:rPr>
                      <m:t>≡</m:t>
                    </m:r>
                    <m:sSubSup>
                      <m:sSubSupPr>
                        <m:ctrlPr>
                          <a:rPr lang="en-US" altLang="ja-JP" sz="240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𝑃</m:t>
                        </m:r>
                      </m:e>
                      <m:sub>
                        <m:r>
                          <a:rPr lang="en-US" altLang="ja-JP" sz="2400" b="0" i="1" smtClean="0">
                            <a:latin typeface="Cambria Math" panose="02040503050406030204" pitchFamily="18" charset="0"/>
                            <a:ea typeface="Cambria Math" panose="02040503050406030204" pitchFamily="18" charset="0"/>
                          </a:rPr>
                          <m:t>𝑒</m:t>
                        </m:r>
                      </m:sub>
                      <m:sup>
                        <m:r>
                          <a:rPr lang="en-US" altLang="ja-JP" sz="2400" b="0" i="1" smtClean="0">
                            <a:latin typeface="Cambria Math" panose="02040503050406030204" pitchFamily="18" charset="0"/>
                            <a:ea typeface="Cambria Math" panose="02040503050406030204" pitchFamily="18" charset="0"/>
                          </a:rPr>
                          <m:t>∗</m:t>
                        </m:r>
                      </m:sup>
                    </m:sSubSup>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𝑅</m:t>
                        </m:r>
                      </m:e>
                    </m:d>
                  </m:oMath>
                </a14:m>
                <a:r>
                  <a:rPr lang="en-US" altLang="ja-JP" sz="2400" dirty="0">
                    <a:latin typeface="Cambria Math" panose="02040503050406030204" pitchFamily="18" charset="0"/>
                    <a:ea typeface="Cambria Math" panose="02040503050406030204" pitchFamily="18" charset="0"/>
                  </a:rPr>
                  <a:t>  defined by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Sup>
                      <m:sSubSupPr>
                        <m:ctrlPr>
                          <a:rPr lang="en-US" altLang="ja-JP" sz="240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𝑃</m:t>
                        </m:r>
                      </m:e>
                      <m:sub>
                        <m:r>
                          <a:rPr lang="en-US" altLang="ja-JP" sz="2400" b="0" i="1" smtClean="0">
                            <a:latin typeface="Cambria Math" panose="02040503050406030204" pitchFamily="18" charset="0"/>
                            <a:ea typeface="Cambria Math" panose="02040503050406030204" pitchFamily="18" charset="0"/>
                          </a:rPr>
                          <m:t>𝑒</m:t>
                        </m:r>
                      </m:sub>
                      <m:sup>
                        <m:r>
                          <a:rPr lang="en-US" altLang="ja-JP" sz="2400" b="0" i="1" smtClean="0">
                            <a:latin typeface="Cambria Math" panose="02040503050406030204" pitchFamily="18" charset="0"/>
                            <a:ea typeface="Cambria Math" panose="02040503050406030204" pitchFamily="18" charset="0"/>
                          </a:rPr>
                          <m:t>∗</m:t>
                        </m:r>
                      </m:sup>
                    </m:sSubSup>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𝑛</m:t>
                        </m:r>
                      </m:e>
                    </m:d>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inf</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 </m:t>
                        </m:r>
                        <m:r>
                          <a:rPr lang="en-US" altLang="ja-JP" sz="2400" i="1">
                            <a:latin typeface="Cambria Math" panose="02040503050406030204" pitchFamily="18" charset="0"/>
                            <a:ea typeface="Cambria Math" panose="02040503050406030204" pitchFamily="18" charset="0"/>
                          </a:rPr>
                          <m:t>𝑃</m:t>
                        </m:r>
                      </m:e>
                      <m:sub>
                        <m:r>
                          <a:rPr lang="en-US" altLang="ja-JP" sz="2400" b="0" i="1" smtClean="0">
                            <a:latin typeface="Cambria Math" panose="02040503050406030204" pitchFamily="18" charset="0"/>
                            <a:ea typeface="Cambria Math" panose="02040503050406030204" pitchFamily="18" charset="0"/>
                          </a:rPr>
                          <m:t>𝑒</m:t>
                        </m:r>
                      </m:sub>
                    </m:sSub>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𝑛</m:t>
                        </m:r>
                      </m:e>
                    </m:d>
                    <m:r>
                      <a:rPr lang="en-US" altLang="ja-JP" sz="2400" b="0" i="1" smtClean="0">
                        <a:latin typeface="Cambria Math" panose="02040503050406030204" pitchFamily="18" charset="0"/>
                        <a:ea typeface="Cambria Math" panose="02040503050406030204" pitchFamily="18" charset="0"/>
                      </a:rPr>
                      <m:t> </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is the </a:t>
                </a:r>
                <a:r>
                  <a:rPr lang="en-US" altLang="ja-JP" sz="2400" dirty="0">
                    <a:solidFill>
                      <a:srgbClr val="FF0000"/>
                    </a:solidFill>
                    <a:latin typeface="Cambria Math" panose="02040503050406030204" pitchFamily="18" charset="0"/>
                    <a:ea typeface="Cambria Math" panose="02040503050406030204" pitchFamily="18" charset="0"/>
                  </a:rPr>
                  <a:t>minimum error probability</a:t>
                </a:r>
                <a:r>
                  <a:rPr lang="en-US" altLang="ja-JP" sz="2400" dirty="0">
                    <a:latin typeface="Cambria Math" panose="02040503050406030204" pitchFamily="18" charset="0"/>
                    <a:ea typeface="Cambria Math" panose="02040503050406030204" pitchFamily="18" charset="0"/>
                  </a:rPr>
                  <a:t>, where the infimum is taken for all acceptable coding schemes. </a:t>
                </a:r>
                <a:br>
                  <a:rPr lang="en-US" altLang="ja-JP" sz="2400" dirty="0">
                    <a:latin typeface="Cambria Math" panose="02040503050406030204" pitchFamily="18" charset="0"/>
                    <a:ea typeface="Cambria Math" panose="02040503050406030204" pitchFamily="18" charset="0"/>
                  </a:rPr>
                </a:br>
                <a:endParaRPr kumimoji="1" lang="ja-JP" altLang="en-US" sz="2400" dirty="0">
                  <a:latin typeface="Cambria Math" panose="02040503050406030204" pitchFamily="18" charset="0"/>
                </a:endParaRPr>
              </a:p>
            </p:txBody>
          </p:sp>
        </mc:Choice>
        <mc:Fallback xmlns="">
          <p:sp>
            <p:nvSpPr>
              <p:cNvPr id="3" name="コンテンツ プレースホルダー 2">
                <a:extLst>
                  <a:ext uri="{FF2B5EF4-FFF2-40B4-BE49-F238E27FC236}">
                    <a16:creationId xmlns:a16="http://schemas.microsoft.com/office/drawing/2014/main" id="{9991EB68-6E21-4BE9-8513-44AB9F638A58}"/>
                  </a:ext>
                </a:extLst>
              </p:cNvPr>
              <p:cNvSpPr>
                <a:spLocks noGrp="1" noRot="1" noChangeAspect="1" noMove="1" noResize="1" noEditPoints="1" noAdjustHandles="1" noChangeArrowheads="1" noChangeShapeType="1" noTextEdit="1"/>
              </p:cNvSpPr>
              <p:nvPr>
                <p:ph idx="1"/>
              </p:nvPr>
            </p:nvSpPr>
            <p:spPr>
              <a:xfrm>
                <a:off x="628650" y="2133376"/>
                <a:ext cx="7920000" cy="4680000"/>
              </a:xfrm>
              <a:blipFill>
                <a:blip r:embed="rId2"/>
                <a:stretch>
                  <a:fillRect l="-1155" t="-1823" r="-53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23816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198510-0750-4F3A-9BDA-1C4F7083A144}"/>
              </a:ext>
            </a:extLst>
          </p:cNvPr>
          <p:cNvSpPr>
            <a:spLocks noGrp="1"/>
          </p:cNvSpPr>
          <p:nvPr>
            <p:ph type="title"/>
          </p:nvPr>
        </p:nvSpPr>
        <p:spPr>
          <a:xfrm>
            <a:off x="628650" y="404728"/>
            <a:ext cx="7920000" cy="576000"/>
          </a:xfrm>
          <a:ln>
            <a:solidFill>
              <a:schemeClr val="accent1"/>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Notation</a:t>
            </a:r>
            <a:endParaRPr kumimoji="1" lang="ja-JP" altLang="en-US" sz="28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B6136D0-10A0-49E7-B33E-004B949C3865}"/>
                  </a:ext>
                </a:extLst>
              </p:cNvPr>
              <p:cNvSpPr>
                <a:spLocks noGrp="1"/>
              </p:cNvSpPr>
              <p:nvPr>
                <p:ph idx="1"/>
              </p:nvPr>
            </p:nvSpPr>
            <p:spPr>
              <a:xfrm>
                <a:off x="628650" y="1449360"/>
                <a:ext cx="7920000" cy="5220000"/>
              </a:xfrm>
            </p:spPr>
            <p:txBody>
              <a:bodyPr>
                <a:normAutofit/>
              </a:bodyPr>
              <a:lstStyle/>
              <a:p>
                <a:pPr marL="0" indent="0">
                  <a:buNone/>
                </a:pPr>
                <a:r>
                  <a:rPr lang="en-US" altLang="ja-JP" sz="2400" dirty="0">
                    <a:latin typeface="Cambria Math" panose="02040503050406030204" pitchFamily="18" charset="0"/>
                    <a:ea typeface="Cambria Math" panose="02040503050406030204" pitchFamily="18" charset="0"/>
                  </a:rPr>
                  <a:t>We denote by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m:rPr>
                            <m:sty m:val="p"/>
                          </m:rPr>
                          <a:rPr lang="en-US" altLang="ja-JP" sz="2400" b="0" i="0" smtClean="0">
                            <a:latin typeface="Cambria Math" panose="02040503050406030204" pitchFamily="18" charset="0"/>
                            <a:ea typeface="Cambria Math" panose="02040503050406030204" pitchFamily="18" charset="0"/>
                          </a:rPr>
                          <m:t>exp</m:t>
                        </m:r>
                      </m:e>
                      <m:sub>
                        <m:r>
                          <a:rPr lang="en-US" altLang="ja-JP" sz="2400" b="0" i="1" smtClean="0">
                            <a:latin typeface="Cambria Math" panose="02040503050406030204" pitchFamily="18" charset="0"/>
                            <a:ea typeface="Cambria Math" panose="02040503050406030204" pitchFamily="18" charset="0"/>
                          </a:rPr>
                          <m:t>𝑛</m:t>
                        </m:r>
                      </m:sub>
                    </m:sSub>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𝑥</m:t>
                        </m:r>
                      </m:e>
                    </m:d>
                    <m:r>
                      <a:rPr lang="en-US" altLang="ja-JP" sz="2400" b="0" i="1" smtClean="0">
                        <a:latin typeface="Cambria Math" panose="02040503050406030204" pitchFamily="18" charset="0"/>
                        <a:ea typeface="Cambria Math" panose="02040503050406030204" pitchFamily="18" charset="0"/>
                      </a:rPr>
                      <m:t>≔</m:t>
                    </m:r>
                    <m:r>
                      <m:rPr>
                        <m:sty m:val="p"/>
                      </m:rPr>
                      <a:rPr lang="en-US" altLang="ja-JP" sz="2400" b="0" i="0" smtClean="0">
                        <a:latin typeface="Cambria Math" panose="02040503050406030204" pitchFamily="18" charset="0"/>
                        <a:ea typeface="Cambria Math" panose="02040503050406030204" pitchFamily="18" charset="0"/>
                      </a:rPr>
                      <m:t>exp</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m:rPr>
                                <m:sty m:val="p"/>
                              </m:rPr>
                              <a:rPr lang="en-US" altLang="ja-JP" sz="2400" b="0" i="0" smtClean="0">
                                <a:latin typeface="Cambria Math" panose="02040503050406030204" pitchFamily="18" charset="0"/>
                                <a:ea typeface="Cambria Math" panose="02040503050406030204" pitchFamily="18" charset="0"/>
                              </a:rPr>
                              <m:t>exp</m:t>
                            </m:r>
                          </m:e>
                          <m:sub>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b>
                        </m:sSub>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𝑥</m:t>
                            </m:r>
                          </m:e>
                        </m:d>
                      </m:e>
                    </m:d>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=1,2,…, </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the exponential function of order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where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m:rPr>
                            <m:sty m:val="p"/>
                          </m:rPr>
                          <a:rPr lang="en-US" altLang="ja-JP" sz="2400" i="0">
                            <a:latin typeface="Cambria Math" panose="02040503050406030204" pitchFamily="18" charset="0"/>
                            <a:ea typeface="Cambria Math" panose="02040503050406030204" pitchFamily="18" charset="0"/>
                          </a:rPr>
                          <m:t>exp</m:t>
                        </m:r>
                      </m:e>
                      <m:sub>
                        <m:r>
                          <a:rPr lang="en-US" altLang="ja-JP" sz="2400" i="1">
                            <a:latin typeface="Cambria Math" panose="02040503050406030204" pitchFamily="18" charset="0"/>
                            <a:ea typeface="Cambria Math" panose="02040503050406030204" pitchFamily="18" charset="0"/>
                          </a:rPr>
                          <m:t>0</m:t>
                        </m:r>
                      </m:sub>
                    </m:sSub>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𝑥</m:t>
                        </m:r>
                      </m:e>
                    </m:d>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𝑥</m:t>
                    </m:r>
                  </m:oMath>
                </a14:m>
                <a:r>
                  <a:rPr lang="en-US" altLang="ja-JP" sz="2400" dirty="0">
                    <a:latin typeface="Cambria Math" panose="02040503050406030204" pitchFamily="18" charset="0"/>
                    <a:ea typeface="Cambria Math" panose="02040503050406030204" pitchFamily="18" charset="0"/>
                  </a:rPr>
                  <a:t>. </a:t>
                </a:r>
                <a:br>
                  <a:rPr lang="en-US" altLang="ja-JP" sz="2400" dirty="0">
                    <a:latin typeface="Cambria Math" panose="02040503050406030204" pitchFamily="18" charset="0"/>
                    <a:ea typeface="Cambria Math" panose="02040503050406030204" pitchFamily="18" charset="0"/>
                  </a:rPr>
                </a:br>
                <a:endParaRPr lang="en-US" altLang="ja-JP" sz="2400" dirty="0">
                  <a:latin typeface="Cambria Math" panose="02040503050406030204" pitchFamily="18" charset="0"/>
                  <a:ea typeface="Cambria Math" panose="02040503050406030204" pitchFamily="18" charset="0"/>
                </a:endParaRPr>
              </a:p>
              <a:p>
                <a:pPr marL="0" indent="0">
                  <a:buNone/>
                </a:pPr>
                <a:r>
                  <a:rPr kumimoji="1" lang="en-US" altLang="ja-JP" sz="2400" dirty="0">
                    <a:solidFill>
                      <a:srgbClr val="0070C0"/>
                    </a:solidFill>
                    <a:latin typeface="Cambria Math" panose="02040503050406030204" pitchFamily="18" charset="0"/>
                    <a:ea typeface="Cambria Math" panose="02040503050406030204" pitchFamily="18" charset="0"/>
                  </a:rPr>
                  <a:t>Example.</a:t>
                </a:r>
                <a:r>
                  <a:rPr kumimoji="1"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kumimoji="1" lang="en-US" altLang="ja-JP" sz="2400" i="1" smtClean="0">
                            <a:latin typeface="Cambria Math" panose="02040503050406030204" pitchFamily="18" charset="0"/>
                            <a:ea typeface="Cambria Math" panose="02040503050406030204" pitchFamily="18" charset="0"/>
                          </a:rPr>
                        </m:ctrlPr>
                      </m:sSubPr>
                      <m:e>
                        <m:r>
                          <m:rPr>
                            <m:sty m:val="p"/>
                          </m:rPr>
                          <a:rPr kumimoji="1" lang="en-US" altLang="ja-JP" sz="2400" b="0" i="0" smtClean="0">
                            <a:latin typeface="Cambria Math" panose="02040503050406030204" pitchFamily="18" charset="0"/>
                            <a:ea typeface="Cambria Math" panose="02040503050406030204" pitchFamily="18" charset="0"/>
                          </a:rPr>
                          <m:t>exp</m:t>
                        </m:r>
                      </m:e>
                      <m:sub>
                        <m:r>
                          <a:rPr kumimoji="1" lang="en-US" altLang="ja-JP" sz="2400" b="0" i="1" smtClean="0">
                            <a:latin typeface="Cambria Math" panose="02040503050406030204" pitchFamily="18" charset="0"/>
                            <a:ea typeface="Cambria Math" panose="02040503050406030204" pitchFamily="18" charset="0"/>
                          </a:rPr>
                          <m:t>1</m:t>
                        </m:r>
                      </m:sub>
                    </m:sSub>
                    <m:d>
                      <m:dPr>
                        <m:ctrlPr>
                          <a:rPr kumimoji="1" lang="en-US" altLang="ja-JP" sz="2400" i="1" smtClean="0">
                            <a:latin typeface="Cambria Math" panose="02040503050406030204" pitchFamily="18" charset="0"/>
                            <a:ea typeface="Cambria Math" panose="02040503050406030204" pitchFamily="18" charset="0"/>
                          </a:rPr>
                        </m:ctrlPr>
                      </m:dPr>
                      <m:e>
                        <m:r>
                          <a:rPr kumimoji="1" lang="en-US" altLang="ja-JP" sz="2400" b="0" i="1" smtClean="0">
                            <a:latin typeface="Cambria Math" panose="02040503050406030204" pitchFamily="18" charset="0"/>
                            <a:ea typeface="Cambria Math" panose="02040503050406030204" pitchFamily="18" charset="0"/>
                          </a:rPr>
                          <m:t>𝑥</m:t>
                        </m:r>
                      </m:e>
                    </m:d>
                    <m:r>
                      <a:rPr kumimoji="1" lang="en-US" altLang="ja-JP" sz="2400" b="0" i="1" smtClean="0">
                        <a:latin typeface="Cambria Math" panose="02040503050406030204" pitchFamily="18" charset="0"/>
                        <a:ea typeface="Cambria Math" panose="02040503050406030204" pitchFamily="18" charset="0"/>
                      </a:rPr>
                      <m:t>=</m:t>
                    </m:r>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𝑒</m:t>
                        </m:r>
                      </m:e>
                      <m:sup>
                        <m:r>
                          <a:rPr kumimoji="1" lang="en-US" altLang="ja-JP" sz="2400" b="0" i="1" smtClean="0">
                            <a:latin typeface="Cambria Math" panose="02040503050406030204" pitchFamily="18" charset="0"/>
                            <a:ea typeface="Cambria Math" panose="02040503050406030204" pitchFamily="18" charset="0"/>
                          </a:rPr>
                          <m:t>𝑥</m:t>
                        </m:r>
                      </m:sup>
                    </m:sSup>
                    <m:r>
                      <a:rPr kumimoji="1" lang="en-US" altLang="ja-JP" sz="2400" b="0" i="1" smtClean="0">
                        <a:latin typeface="Cambria Math" panose="02040503050406030204" pitchFamily="18" charset="0"/>
                        <a:ea typeface="Cambria Math" panose="02040503050406030204" pitchFamily="18" charset="0"/>
                      </a:rPr>
                      <m:t>, </m:t>
                    </m:r>
                  </m:oMath>
                </a14:m>
                <a:r>
                  <a:rPr kumimoji="1" lang="en-US" altLang="ja-JP" sz="2400" dirty="0">
                    <a:latin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m:rPr>
                            <m:sty m:val="p"/>
                          </m:rPr>
                          <a:rPr lang="en-US" altLang="ja-JP" sz="2400">
                            <a:latin typeface="Cambria Math" panose="02040503050406030204" pitchFamily="18" charset="0"/>
                            <a:ea typeface="Cambria Math" panose="02040503050406030204" pitchFamily="18" charset="0"/>
                          </a:rPr>
                          <m:t>exp</m:t>
                        </m:r>
                      </m:e>
                      <m:sub>
                        <m:r>
                          <a:rPr lang="en-US" altLang="ja-JP" sz="2400" b="0" i="1" smtClean="0">
                            <a:latin typeface="Cambria Math" panose="02040503050406030204" pitchFamily="18" charset="0"/>
                            <a:ea typeface="Cambria Math" panose="02040503050406030204" pitchFamily="18" charset="0"/>
                          </a:rPr>
                          <m:t>2</m:t>
                        </m:r>
                      </m:sub>
                    </m:sSub>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𝑥</m:t>
                        </m:r>
                      </m:e>
                    </m:d>
                    <m:r>
                      <a:rPr lang="en-US" altLang="ja-JP" sz="2400" i="1">
                        <a:latin typeface="Cambria Math" panose="02040503050406030204" pitchFamily="18" charset="0"/>
                        <a:ea typeface="Cambria Math" panose="02040503050406030204" pitchFamily="18" charset="0"/>
                      </a:rPr>
                      <m:t>=</m:t>
                    </m:r>
                    <m:sSup>
                      <m:sSupPr>
                        <m:ctrlPr>
                          <a:rPr lang="en-US" altLang="ja-JP" sz="240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𝑒</m:t>
                        </m:r>
                      </m:e>
                      <m:sup>
                        <m:sSup>
                          <m:sSupPr>
                            <m:ctrlPr>
                              <a:rPr lang="en-US" altLang="ja-JP" sz="240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𝑒</m:t>
                            </m:r>
                          </m:e>
                          <m:sup>
                            <m:r>
                              <a:rPr lang="en-US" altLang="ja-JP" sz="2400" b="0" i="1" smtClean="0">
                                <a:latin typeface="Cambria Math" panose="02040503050406030204" pitchFamily="18" charset="0"/>
                                <a:ea typeface="Cambria Math" panose="02040503050406030204" pitchFamily="18" charset="0"/>
                              </a:rPr>
                              <m:t>𝑥</m:t>
                            </m:r>
                          </m:sup>
                        </m:sSup>
                      </m:sup>
                    </m:sSup>
                    <m:r>
                      <a:rPr lang="en-US" altLang="ja-JP" sz="2400" b="0" i="1" smtClean="0">
                        <a:latin typeface="Cambria Math" panose="02040503050406030204" pitchFamily="18" charset="0"/>
                        <a:ea typeface="Cambria Math" panose="02040503050406030204" pitchFamily="18" charset="0"/>
                      </a:rPr>
                      <m:t>, </m:t>
                    </m:r>
                  </m:oMath>
                </a14:m>
                <a:r>
                  <a:rPr kumimoji="1" lang="en-US" altLang="ja-JP" sz="2400" dirty="0">
                    <a:latin typeface="Cambria Math" panose="02040503050406030204" pitchFamily="18" charset="0"/>
                  </a:rPr>
                  <a:t> </a:t>
                </a:r>
              </a:p>
              <a:p>
                <a:pPr marL="0" indent="0">
                  <a:buNone/>
                </a:pPr>
                <a:r>
                  <a:rPr lang="en-US" altLang="ja-JP" sz="2400" dirty="0">
                    <a:latin typeface="Cambria Math" panose="02040503050406030204" pitchFamily="18" charset="0"/>
                  </a:rPr>
                  <a:t>                  </a:t>
                </a:r>
                <a:r>
                  <a:rPr kumimoji="1" lang="en-US" altLang="ja-JP" sz="2400" dirty="0">
                    <a:latin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m:rPr>
                            <m:sty m:val="p"/>
                          </m:rPr>
                          <a:rPr lang="en-US" altLang="ja-JP" sz="2400">
                            <a:latin typeface="Cambria Math" panose="02040503050406030204" pitchFamily="18" charset="0"/>
                            <a:ea typeface="Cambria Math" panose="02040503050406030204" pitchFamily="18" charset="0"/>
                          </a:rPr>
                          <m:t>exp</m:t>
                        </m:r>
                      </m:e>
                      <m:sub>
                        <m:r>
                          <a:rPr lang="en-US" altLang="ja-JP" sz="2400" b="0" i="1" smtClean="0">
                            <a:latin typeface="Cambria Math" panose="02040503050406030204" pitchFamily="18" charset="0"/>
                            <a:ea typeface="Cambria Math" panose="02040503050406030204" pitchFamily="18" charset="0"/>
                          </a:rPr>
                          <m:t>3</m:t>
                        </m:r>
                      </m:sub>
                    </m:sSub>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𝑥</m:t>
                        </m:r>
                      </m:e>
                    </m:d>
                    <m:r>
                      <a:rPr lang="en-US" altLang="ja-JP" sz="2400" i="1">
                        <a:latin typeface="Cambria Math" panose="02040503050406030204" pitchFamily="18" charset="0"/>
                        <a:ea typeface="Cambria Math" panose="02040503050406030204" pitchFamily="18" charset="0"/>
                      </a:rPr>
                      <m:t>=</m:t>
                    </m:r>
                    <m:sSup>
                      <m:sSupPr>
                        <m:ctrlPr>
                          <a:rPr lang="en-US" altLang="ja-JP" sz="240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𝑒</m:t>
                        </m:r>
                      </m:e>
                      <m:sup>
                        <m:sSup>
                          <m:sSupPr>
                            <m:ctrlPr>
                              <a:rPr lang="en-US" altLang="ja-JP" sz="240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𝑒</m:t>
                            </m:r>
                          </m:e>
                          <m:sup>
                            <m:sSup>
                              <m:sSupPr>
                                <m:ctrlPr>
                                  <a:rPr lang="en-US" altLang="ja-JP" sz="240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𝑒</m:t>
                                </m:r>
                              </m:e>
                              <m:sup>
                                <m:r>
                                  <a:rPr lang="en-US" altLang="ja-JP" sz="2400" b="0" i="1" smtClean="0">
                                    <a:latin typeface="Cambria Math" panose="02040503050406030204" pitchFamily="18" charset="0"/>
                                    <a:ea typeface="Cambria Math" panose="02040503050406030204" pitchFamily="18" charset="0"/>
                                  </a:rPr>
                                  <m:t>𝑥</m:t>
                                </m:r>
                              </m:sup>
                            </m:sSup>
                          </m:sup>
                        </m:sSup>
                      </m:sup>
                    </m:sSup>
                    <m:r>
                      <a:rPr lang="en-US" altLang="ja-JP" sz="2400" b="0" i="1" smtClean="0">
                        <a:latin typeface="Cambria Math" panose="02040503050406030204" pitchFamily="18" charset="0"/>
                        <a:ea typeface="Cambria Math" panose="02040503050406030204" pitchFamily="18" charset="0"/>
                      </a:rPr>
                      <m:t>,  </m:t>
                    </m:r>
                  </m:oMath>
                </a14:m>
                <a:r>
                  <a:rPr kumimoji="1" lang="en-US" altLang="ja-JP" sz="2400" dirty="0">
                    <a:latin typeface="Cambria Math" panose="02040503050406030204" pitchFamily="18" charset="0"/>
                  </a:rPr>
                  <a:t>….</a:t>
                </a:r>
                <a:endParaRPr kumimoji="1" lang="ja-JP" altLang="en-US" sz="2400" dirty="0">
                  <a:latin typeface="Cambria Math" panose="02040503050406030204" pitchFamily="18" charset="0"/>
                </a:endParaRPr>
              </a:p>
            </p:txBody>
          </p:sp>
        </mc:Choice>
        <mc:Fallback xmlns="">
          <p:sp>
            <p:nvSpPr>
              <p:cNvPr id="3" name="コンテンツ プレースホルダー 2">
                <a:extLst>
                  <a:ext uri="{FF2B5EF4-FFF2-40B4-BE49-F238E27FC236}">
                    <a16:creationId xmlns:a16="http://schemas.microsoft.com/office/drawing/2014/main" id="{BB6136D0-10A0-49E7-B33E-004B949C3865}"/>
                  </a:ext>
                </a:extLst>
              </p:cNvPr>
              <p:cNvSpPr>
                <a:spLocks noGrp="1" noRot="1" noChangeAspect="1" noMove="1" noResize="1" noEditPoints="1" noAdjustHandles="1" noChangeArrowheads="1" noChangeShapeType="1" noTextEdit="1"/>
              </p:cNvSpPr>
              <p:nvPr>
                <p:ph idx="1"/>
              </p:nvPr>
            </p:nvSpPr>
            <p:spPr>
              <a:xfrm>
                <a:off x="628650" y="1449360"/>
                <a:ext cx="7920000" cy="5220000"/>
              </a:xfrm>
              <a:blipFill>
                <a:blip r:embed="rId2"/>
                <a:stretch>
                  <a:fillRect l="-1155" t="-1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04544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91CF14-9073-41E5-95E8-472E8CE5F58F}"/>
              </a:ext>
            </a:extLst>
          </p:cNvPr>
          <p:cNvSpPr>
            <a:spLocks noGrp="1"/>
          </p:cNvSpPr>
          <p:nvPr>
            <p:ph type="title"/>
          </p:nvPr>
        </p:nvSpPr>
        <p:spPr>
          <a:xfrm>
            <a:off x="628650" y="365126"/>
            <a:ext cx="7886700" cy="576000"/>
          </a:xfrm>
          <a:ln>
            <a:solidFill>
              <a:srgbClr val="0070C0"/>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Multiple-exponential decay</a:t>
            </a:r>
            <a:endParaRPr kumimoji="1" lang="ja-JP" altLang="en-US" sz="28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4A0A5ED-8A76-4625-B982-14E4E1F0326B}"/>
                  </a:ext>
                </a:extLst>
              </p:cNvPr>
              <p:cNvSpPr>
                <a:spLocks noGrp="1"/>
              </p:cNvSpPr>
              <p:nvPr>
                <p:ph idx="1"/>
              </p:nvPr>
            </p:nvSpPr>
            <p:spPr>
              <a:xfrm>
                <a:off x="628650" y="1196752"/>
                <a:ext cx="7920000" cy="5220000"/>
              </a:xfrm>
            </p:spPr>
            <p:txBody>
              <a:bodyPr>
                <a:normAutofit fontScale="25000" lnSpcReduction="20000"/>
              </a:bodyPr>
              <a:lstStyle/>
              <a:p>
                <a:pPr marL="0" indent="0">
                  <a:buNone/>
                </a:pPr>
                <a:r>
                  <a:rPr lang="en-US" altLang="ja-JP" sz="9600" dirty="0">
                    <a:latin typeface="Cambria Math" panose="02040503050406030204" pitchFamily="18" charset="0"/>
                    <a:ea typeface="Cambria Math" panose="02040503050406030204" pitchFamily="18" charset="0"/>
                  </a:rPr>
                  <a:t>For the white Gaussian channel, if </a:t>
                </a:r>
              </a:p>
              <a:p>
                <a:pPr marL="0" indent="0">
                  <a:buNone/>
                </a:pPr>
                <a:r>
                  <a:rPr lang="en-US" altLang="ja-JP" sz="9600" dirty="0">
                    <a:latin typeface="Cambria Math" panose="02040503050406030204" pitchFamily="18" charset="0"/>
                    <a:ea typeface="Cambria Math" panose="02040503050406030204" pitchFamily="18" charset="0"/>
                  </a:rPr>
                  <a:t>            </a:t>
                </a:r>
                <a14:m>
                  <m:oMath xmlns:m="http://schemas.openxmlformats.org/officeDocument/2006/math">
                    <m:r>
                      <a:rPr lang="en-US" altLang="ja-JP" sz="9600" b="0" i="1" smtClean="0">
                        <a:latin typeface="Cambria Math" panose="02040503050406030204" pitchFamily="18" charset="0"/>
                        <a:ea typeface="Cambria Math" panose="02040503050406030204" pitchFamily="18" charset="0"/>
                      </a:rPr>
                      <m:t>𝑅</m:t>
                    </m:r>
                    <m:r>
                      <a:rPr lang="en-US" altLang="ja-JP" sz="9600" b="0" i="1" smtClean="0">
                        <a:latin typeface="Cambria Math" panose="02040503050406030204" pitchFamily="18" charset="0"/>
                        <a:ea typeface="Cambria Math" panose="02040503050406030204" pitchFamily="18" charset="0"/>
                      </a:rPr>
                      <m:t>&lt;</m:t>
                    </m:r>
                    <m:acc>
                      <m:accPr>
                        <m:chr m:val="̅"/>
                        <m:ctrlPr>
                          <a:rPr lang="en-US" altLang="ja-JP" sz="9600" b="0" i="1" smtClean="0">
                            <a:latin typeface="Cambria Math" panose="02040503050406030204" pitchFamily="18" charset="0"/>
                            <a:ea typeface="Cambria Math" panose="02040503050406030204" pitchFamily="18" charset="0"/>
                          </a:rPr>
                        </m:ctrlPr>
                      </m:accPr>
                      <m:e>
                        <m:r>
                          <a:rPr lang="en-US" altLang="ja-JP" sz="9600" b="0" i="1" smtClean="0">
                            <a:latin typeface="Cambria Math" panose="02040503050406030204" pitchFamily="18" charset="0"/>
                            <a:ea typeface="Cambria Math" panose="02040503050406030204" pitchFamily="18" charset="0"/>
                          </a:rPr>
                          <m:t>𝐶</m:t>
                        </m:r>
                      </m:e>
                    </m:acc>
                    <m:r>
                      <a:rPr lang="en-US" altLang="ja-JP" sz="9600" b="0" i="1" smtClean="0">
                        <a:latin typeface="Cambria Math" panose="02040503050406030204" pitchFamily="18" charset="0"/>
                        <a:ea typeface="Cambria Math" panose="02040503050406030204" pitchFamily="18" charset="0"/>
                      </a:rPr>
                      <m:t>, </m:t>
                    </m:r>
                  </m:oMath>
                </a14:m>
                <a:r>
                  <a:rPr lang="en-US" altLang="ja-JP" sz="9600" dirty="0">
                    <a:latin typeface="Cambria Math" panose="02040503050406030204" pitchFamily="18" charset="0"/>
                    <a:ea typeface="Cambria Math" panose="02040503050406030204" pitchFamily="18" charset="0"/>
                  </a:rPr>
                  <a:t> </a:t>
                </a:r>
              </a:p>
              <a:p>
                <a:pPr marL="0" indent="0">
                  <a:buNone/>
                </a:pPr>
                <a:r>
                  <a:rPr lang="en-US" altLang="ja-JP" sz="9600" dirty="0">
                    <a:latin typeface="Cambria Math" panose="02040503050406030204" pitchFamily="18" charset="0"/>
                    <a:ea typeface="Cambria Math" panose="02040503050406030204" pitchFamily="18" charset="0"/>
                  </a:rPr>
                  <a:t>then following multiple-exponential decays are known.  </a:t>
                </a:r>
              </a:p>
              <a:p>
                <a:r>
                  <a:rPr lang="en-US" altLang="ja-JP" sz="9600" dirty="0">
                    <a:latin typeface="Cambria Math" panose="02040503050406030204" pitchFamily="18" charset="0"/>
                    <a:ea typeface="Cambria Math" panose="02040503050406030204" pitchFamily="18" charset="0"/>
                  </a:rPr>
                  <a:t> </a:t>
                </a:r>
                <a:r>
                  <a:rPr lang="en-US" altLang="ja-JP" sz="9600" dirty="0">
                    <a:solidFill>
                      <a:srgbClr val="FF0000"/>
                    </a:solidFill>
                    <a:latin typeface="Cambria Math" panose="02040503050406030204" pitchFamily="18" charset="0"/>
                    <a:ea typeface="Cambria Math" panose="02040503050406030204" pitchFamily="18" charset="0"/>
                  </a:rPr>
                  <a:t>Double-exponential decay</a:t>
                </a:r>
                <a:r>
                  <a:rPr lang="en-US" altLang="ja-JP" sz="9600" dirty="0">
                    <a:latin typeface="Cambria Math" panose="02040503050406030204" pitchFamily="18" charset="0"/>
                    <a:ea typeface="Cambria Math" panose="02040503050406030204" pitchFamily="18" charset="0"/>
                  </a:rPr>
                  <a:t> (</a:t>
                </a:r>
                <a:r>
                  <a:rPr lang="en-US" altLang="ja-JP" sz="9600" dirty="0" err="1">
                    <a:latin typeface="Cambria Math" panose="02040503050406030204" pitchFamily="18" charset="0"/>
                    <a:ea typeface="Cambria Math" panose="02040503050406030204" pitchFamily="18" charset="0"/>
                  </a:rPr>
                  <a:t>Shalkwijk</a:t>
                </a:r>
                <a:r>
                  <a:rPr lang="en-US" altLang="ja-JP" sz="9600" dirty="0">
                    <a:latin typeface="Cambria Math" panose="02040503050406030204" pitchFamily="18" charset="0"/>
                    <a:ea typeface="Cambria Math" panose="02040503050406030204" pitchFamily="18" charset="0"/>
                  </a:rPr>
                  <a:t> and </a:t>
                </a:r>
                <a:r>
                  <a:rPr lang="en-US" altLang="ja-JP" sz="9600" dirty="0" err="1">
                    <a:latin typeface="Cambria Math" panose="02040503050406030204" pitchFamily="18" charset="0"/>
                    <a:ea typeface="Cambria Math" panose="02040503050406030204" pitchFamily="18" charset="0"/>
                  </a:rPr>
                  <a:t>Kailath</a:t>
                </a:r>
                <a:r>
                  <a:rPr lang="en-US" altLang="ja-JP" sz="9600" dirty="0">
                    <a:latin typeface="Cambria Math" panose="02040503050406030204" pitchFamily="18" charset="0"/>
                    <a:ea typeface="Cambria Math" panose="02040503050406030204" pitchFamily="18" charset="0"/>
                  </a:rPr>
                  <a:t>, 1966)  </a:t>
                </a:r>
              </a:p>
              <a:p>
                <a:pPr marL="0" indent="0">
                  <a:buNone/>
                </a:pPr>
                <a:r>
                  <a:rPr lang="en-US" altLang="ja-JP" sz="9600" dirty="0">
                    <a:latin typeface="Cambria Math" panose="02040503050406030204" pitchFamily="18" charset="0"/>
                    <a:ea typeface="Cambria Math" panose="02040503050406030204" pitchFamily="18" charset="0"/>
                  </a:rPr>
                  <a:t> </a:t>
                </a:r>
                <a14:m>
                  <m:oMath xmlns:m="http://schemas.openxmlformats.org/officeDocument/2006/math">
                    <m:r>
                      <a:rPr lang="en-US" altLang="ja-JP" sz="9600" b="0" i="0" smtClean="0">
                        <a:latin typeface="Cambria Math" panose="02040503050406030204" pitchFamily="18" charset="0"/>
                        <a:ea typeface="Cambria Math" panose="02040503050406030204" pitchFamily="18" charset="0"/>
                      </a:rPr>
                      <m:t>           </m:t>
                    </m:r>
                    <m:sSubSup>
                      <m:sSubSupPr>
                        <m:ctrlPr>
                          <a:rPr lang="en-US" altLang="ja-JP" sz="9600" i="1" smtClean="0">
                            <a:latin typeface="Cambria Math" panose="02040503050406030204" pitchFamily="18" charset="0"/>
                            <a:ea typeface="Cambria Math" panose="02040503050406030204" pitchFamily="18" charset="0"/>
                          </a:rPr>
                        </m:ctrlPr>
                      </m:sSubSupPr>
                      <m:e>
                        <m:r>
                          <a:rPr lang="en-US" altLang="ja-JP" sz="9600" b="0" i="1" smtClean="0">
                            <a:latin typeface="Cambria Math" panose="02040503050406030204" pitchFamily="18" charset="0"/>
                            <a:ea typeface="Cambria Math" panose="02040503050406030204" pitchFamily="18" charset="0"/>
                          </a:rPr>
                          <m:t>𝑃</m:t>
                        </m:r>
                      </m:e>
                      <m:sub>
                        <m:r>
                          <a:rPr lang="en-US" altLang="ja-JP" sz="9600" b="0" i="1" smtClean="0">
                            <a:latin typeface="Cambria Math" panose="02040503050406030204" pitchFamily="18" charset="0"/>
                            <a:ea typeface="Cambria Math" panose="02040503050406030204" pitchFamily="18" charset="0"/>
                          </a:rPr>
                          <m:t>𝑒</m:t>
                        </m:r>
                      </m:sub>
                      <m:sup>
                        <m:r>
                          <a:rPr lang="en-US" altLang="ja-JP" sz="9600" b="0" i="1" smtClean="0">
                            <a:latin typeface="Cambria Math" panose="02040503050406030204" pitchFamily="18" charset="0"/>
                            <a:ea typeface="Cambria Math" panose="02040503050406030204" pitchFamily="18" charset="0"/>
                          </a:rPr>
                          <m:t>∗</m:t>
                        </m:r>
                      </m:sup>
                    </m:sSubSup>
                    <m:d>
                      <m:dPr>
                        <m:ctrlPr>
                          <a:rPr lang="en-US" altLang="ja-JP" sz="9600" b="0" i="1" smtClean="0">
                            <a:latin typeface="Cambria Math" panose="02040503050406030204" pitchFamily="18" charset="0"/>
                            <a:ea typeface="Cambria Math" panose="02040503050406030204" pitchFamily="18" charset="0"/>
                          </a:rPr>
                        </m:ctrlPr>
                      </m:dPr>
                      <m:e>
                        <m:r>
                          <a:rPr lang="en-US" altLang="ja-JP" sz="9600" b="0" i="1" smtClean="0">
                            <a:latin typeface="Cambria Math" panose="02040503050406030204" pitchFamily="18" charset="0"/>
                            <a:ea typeface="Cambria Math" panose="02040503050406030204" pitchFamily="18" charset="0"/>
                          </a:rPr>
                          <m:t>𝑛</m:t>
                        </m:r>
                      </m:e>
                    </m:d>
                    <m:r>
                      <a:rPr lang="en-US" altLang="ja-JP" sz="9600" b="0" i="1" smtClean="0">
                        <a:latin typeface="Cambria Math" panose="02040503050406030204" pitchFamily="18" charset="0"/>
                        <a:ea typeface="Cambria Math" panose="02040503050406030204" pitchFamily="18" charset="0"/>
                      </a:rPr>
                      <m:t>=</m:t>
                    </m:r>
                    <m:r>
                      <a:rPr lang="en-US" altLang="ja-JP" sz="9600" b="0" i="1" smtClean="0">
                        <a:latin typeface="Cambria Math" panose="02040503050406030204" pitchFamily="18" charset="0"/>
                        <a:ea typeface="Cambria Math" panose="02040503050406030204" pitchFamily="18" charset="0"/>
                      </a:rPr>
                      <m:t>𝑂</m:t>
                    </m:r>
                    <m:d>
                      <m:dPr>
                        <m:ctrlPr>
                          <a:rPr lang="en-US" altLang="ja-JP" sz="9600" b="0" i="1" smtClean="0">
                            <a:latin typeface="Cambria Math" panose="02040503050406030204" pitchFamily="18" charset="0"/>
                            <a:ea typeface="Cambria Math" panose="02040503050406030204" pitchFamily="18" charset="0"/>
                          </a:rPr>
                        </m:ctrlPr>
                      </m:dPr>
                      <m:e>
                        <m:r>
                          <m:rPr>
                            <m:sty m:val="p"/>
                          </m:rPr>
                          <a:rPr lang="en-US" altLang="ja-JP" sz="9600" b="0" i="0" smtClean="0">
                            <a:latin typeface="Cambria Math" panose="02040503050406030204" pitchFamily="18" charset="0"/>
                            <a:ea typeface="Cambria Math" panose="02040503050406030204" pitchFamily="18" charset="0"/>
                          </a:rPr>
                          <m:t>exp</m:t>
                        </m:r>
                        <m:d>
                          <m:dPr>
                            <m:begChr m:val="{"/>
                            <m:endChr m:val="}"/>
                            <m:ctrlPr>
                              <a:rPr lang="en-US" altLang="ja-JP" sz="9600" b="0" i="1" smtClean="0">
                                <a:latin typeface="Cambria Math" panose="02040503050406030204" pitchFamily="18" charset="0"/>
                                <a:ea typeface="Cambria Math" panose="02040503050406030204" pitchFamily="18" charset="0"/>
                              </a:rPr>
                            </m:ctrlPr>
                          </m:dPr>
                          <m:e>
                            <m:r>
                              <a:rPr lang="en-US" altLang="ja-JP" sz="9600" b="0" i="1" smtClean="0">
                                <a:latin typeface="Cambria Math" panose="02040503050406030204" pitchFamily="18" charset="0"/>
                                <a:ea typeface="Cambria Math" panose="02040503050406030204" pitchFamily="18" charset="0"/>
                              </a:rPr>
                              <m:t>−</m:t>
                            </m:r>
                            <m:r>
                              <m:rPr>
                                <m:sty m:val="p"/>
                              </m:rPr>
                              <a:rPr lang="en-US" altLang="ja-JP" sz="9600" b="0" i="0" smtClean="0">
                                <a:latin typeface="Cambria Math" panose="02040503050406030204" pitchFamily="18" charset="0"/>
                                <a:ea typeface="Cambria Math" panose="02040503050406030204" pitchFamily="18" charset="0"/>
                              </a:rPr>
                              <m:t>exp</m:t>
                            </m:r>
                            <m:d>
                              <m:dPr>
                                <m:ctrlPr>
                                  <a:rPr lang="en-US" altLang="ja-JP" sz="9600" b="0" i="1" smtClean="0">
                                    <a:latin typeface="Cambria Math" panose="02040503050406030204" pitchFamily="18" charset="0"/>
                                    <a:ea typeface="Cambria Math" panose="02040503050406030204" pitchFamily="18" charset="0"/>
                                  </a:rPr>
                                </m:ctrlPr>
                              </m:dPr>
                              <m:e>
                                <m:r>
                                  <a:rPr lang="en-US" altLang="ja-JP" sz="9600" b="0" i="1" smtClean="0">
                                    <a:latin typeface="Cambria Math" panose="02040503050406030204" pitchFamily="18" charset="0"/>
                                    <a:ea typeface="Cambria Math" panose="02040503050406030204" pitchFamily="18" charset="0"/>
                                  </a:rPr>
                                  <m:t>𝑛</m:t>
                                </m:r>
                              </m:e>
                            </m:d>
                          </m:e>
                        </m:d>
                      </m:e>
                    </m:d>
                    <m:r>
                      <a:rPr lang="en-US" altLang="ja-JP" sz="9600" b="0" i="1" smtClean="0">
                        <a:latin typeface="Cambria Math" panose="02040503050406030204" pitchFamily="18" charset="0"/>
                        <a:ea typeface="Cambria Math" panose="02040503050406030204" pitchFamily="18" charset="0"/>
                      </a:rPr>
                      <m:t>,      </m:t>
                    </m:r>
                    <m:r>
                      <a:rPr lang="en-US" altLang="ja-JP" sz="9600" b="0" i="1" smtClean="0">
                        <a:latin typeface="Cambria Math" panose="02040503050406030204" pitchFamily="18" charset="0"/>
                        <a:ea typeface="Cambria Math" panose="02040503050406030204" pitchFamily="18" charset="0"/>
                      </a:rPr>
                      <m:t>𝑛</m:t>
                    </m:r>
                    <m:r>
                      <a:rPr lang="en-US" altLang="ja-JP" sz="9600" b="0" i="1" smtClean="0">
                        <a:latin typeface="Cambria Math" panose="02040503050406030204" pitchFamily="18" charset="0"/>
                        <a:ea typeface="Cambria Math" panose="02040503050406030204" pitchFamily="18" charset="0"/>
                      </a:rPr>
                      <m:t>→∞. </m:t>
                    </m:r>
                  </m:oMath>
                </a14:m>
                <a:endParaRPr lang="en-US" altLang="ja-JP" sz="9600" dirty="0">
                  <a:latin typeface="Cambria Math" panose="02040503050406030204" pitchFamily="18" charset="0"/>
                  <a:ea typeface="Cambria Math" panose="02040503050406030204" pitchFamily="18" charset="0"/>
                </a:endParaRPr>
              </a:p>
              <a:p>
                <a:r>
                  <a:rPr lang="en-US" altLang="ja-JP" sz="9600" dirty="0">
                    <a:latin typeface="Cambria Math" panose="02040503050406030204" pitchFamily="18" charset="0"/>
                    <a:ea typeface="Cambria Math" panose="02040503050406030204" pitchFamily="18" charset="0"/>
                  </a:rPr>
                  <a:t> </a:t>
                </a:r>
                <a:r>
                  <a:rPr lang="en-US" altLang="ja-JP" sz="9600" dirty="0">
                    <a:solidFill>
                      <a:srgbClr val="FF0000"/>
                    </a:solidFill>
                    <a:latin typeface="Cambria Math" panose="02040503050406030204" pitchFamily="18" charset="0"/>
                    <a:ea typeface="Cambria Math" panose="02040503050406030204" pitchFamily="18" charset="0"/>
                  </a:rPr>
                  <a:t>Multiple-exponential decay</a:t>
                </a:r>
                <a:r>
                  <a:rPr lang="en-US" altLang="ja-JP" sz="9600" dirty="0">
                    <a:latin typeface="Cambria Math" panose="02040503050406030204" pitchFamily="18" charset="0"/>
                    <a:ea typeface="Cambria Math" panose="02040503050406030204" pitchFamily="18" charset="0"/>
                  </a:rPr>
                  <a:t> (</a:t>
                </a:r>
                <a:r>
                  <a:rPr lang="en-US" altLang="ja-JP" sz="9600" dirty="0" err="1">
                    <a:latin typeface="Cambria Math" panose="02040503050406030204" pitchFamily="18" charset="0"/>
                    <a:ea typeface="Cambria Math" panose="02040503050406030204" pitchFamily="18" charset="0"/>
                  </a:rPr>
                  <a:t>Pinsker</a:t>
                </a:r>
                <a:r>
                  <a:rPr lang="en-US" altLang="ja-JP" sz="9600" dirty="0">
                    <a:latin typeface="Cambria Math" panose="02040503050406030204" pitchFamily="18" charset="0"/>
                    <a:ea typeface="Cambria Math" panose="02040503050406030204" pitchFamily="18" charset="0"/>
                  </a:rPr>
                  <a:t>, Kramer, </a:t>
                </a:r>
                <a:r>
                  <a:rPr lang="en-US" altLang="ja-JP" sz="9600" dirty="0" err="1">
                    <a:latin typeface="Cambria Math" panose="02040503050406030204" pitchFamily="18" charset="0"/>
                    <a:ea typeface="Cambria Math" panose="02040503050406030204" pitchFamily="18" charset="0"/>
                  </a:rPr>
                  <a:t>Zigangirov</a:t>
                </a:r>
                <a:r>
                  <a:rPr lang="en-US" altLang="ja-JP" sz="9600" dirty="0">
                    <a:latin typeface="Cambria Math" panose="02040503050406030204" pitchFamily="18" charset="0"/>
                    <a:ea typeface="Cambria Math" panose="02040503050406030204" pitchFamily="18" charset="0"/>
                  </a:rPr>
                  <a:t>)  </a:t>
                </a:r>
              </a:p>
              <a:p>
                <a:pPr marL="0" indent="0">
                  <a:buNone/>
                </a:pPr>
                <a:r>
                  <a:rPr lang="en-US" altLang="ja-JP" sz="9600" dirty="0">
                    <a:latin typeface="Cambria Math" panose="02040503050406030204" pitchFamily="18" charset="0"/>
                    <a:ea typeface="Cambria Math" panose="02040503050406030204" pitchFamily="18" charset="0"/>
                  </a:rPr>
                  <a:t>     </a:t>
                </a:r>
                <a14:m>
                  <m:oMath xmlns:m="http://schemas.openxmlformats.org/officeDocument/2006/math">
                    <m:r>
                      <a:rPr lang="en-US" altLang="ja-JP" sz="9600" b="0" i="0" smtClean="0">
                        <a:latin typeface="Cambria Math" panose="02040503050406030204" pitchFamily="18" charset="0"/>
                        <a:ea typeface="Cambria Math" panose="02040503050406030204" pitchFamily="18" charset="0"/>
                      </a:rPr>
                      <m:t>       </m:t>
                    </m:r>
                    <m:sSubSup>
                      <m:sSubSupPr>
                        <m:ctrlPr>
                          <a:rPr lang="en-US" altLang="ja-JP" sz="9600" i="1">
                            <a:latin typeface="Cambria Math" panose="02040503050406030204" pitchFamily="18" charset="0"/>
                            <a:ea typeface="Cambria Math" panose="02040503050406030204" pitchFamily="18" charset="0"/>
                          </a:rPr>
                        </m:ctrlPr>
                      </m:sSubSupPr>
                      <m:e>
                        <m:r>
                          <a:rPr lang="en-US" altLang="ja-JP" sz="9600" i="1">
                            <a:latin typeface="Cambria Math" panose="02040503050406030204" pitchFamily="18" charset="0"/>
                            <a:ea typeface="Cambria Math" panose="02040503050406030204" pitchFamily="18" charset="0"/>
                          </a:rPr>
                          <m:t>𝑃</m:t>
                        </m:r>
                      </m:e>
                      <m:sub>
                        <m:r>
                          <a:rPr lang="en-US" altLang="ja-JP" sz="9600" i="1">
                            <a:latin typeface="Cambria Math" panose="02040503050406030204" pitchFamily="18" charset="0"/>
                            <a:ea typeface="Cambria Math" panose="02040503050406030204" pitchFamily="18" charset="0"/>
                          </a:rPr>
                          <m:t>𝑒</m:t>
                        </m:r>
                      </m:sub>
                      <m:sup>
                        <m:r>
                          <a:rPr lang="en-US" altLang="ja-JP" sz="9600" i="1">
                            <a:latin typeface="Cambria Math" panose="02040503050406030204" pitchFamily="18" charset="0"/>
                            <a:ea typeface="Cambria Math" panose="02040503050406030204" pitchFamily="18" charset="0"/>
                          </a:rPr>
                          <m:t>∗</m:t>
                        </m:r>
                      </m:sup>
                    </m:sSubSup>
                    <m:d>
                      <m:dPr>
                        <m:ctrlPr>
                          <a:rPr lang="en-US" altLang="ja-JP" sz="9600" i="1">
                            <a:latin typeface="Cambria Math" panose="02040503050406030204" pitchFamily="18" charset="0"/>
                            <a:ea typeface="Cambria Math" panose="02040503050406030204" pitchFamily="18" charset="0"/>
                          </a:rPr>
                        </m:ctrlPr>
                      </m:dPr>
                      <m:e>
                        <m:r>
                          <a:rPr lang="en-US" altLang="ja-JP" sz="9600" i="1">
                            <a:latin typeface="Cambria Math" panose="02040503050406030204" pitchFamily="18" charset="0"/>
                            <a:ea typeface="Cambria Math" panose="02040503050406030204" pitchFamily="18" charset="0"/>
                          </a:rPr>
                          <m:t>𝑛</m:t>
                        </m:r>
                      </m:e>
                    </m:d>
                    <m:r>
                      <a:rPr lang="en-US" altLang="ja-JP" sz="9600" i="1">
                        <a:latin typeface="Cambria Math" panose="02040503050406030204" pitchFamily="18" charset="0"/>
                        <a:ea typeface="Cambria Math" panose="02040503050406030204" pitchFamily="18" charset="0"/>
                      </a:rPr>
                      <m:t>=</m:t>
                    </m:r>
                    <m:r>
                      <a:rPr lang="en-US" altLang="ja-JP" sz="9600" i="1">
                        <a:latin typeface="Cambria Math" panose="02040503050406030204" pitchFamily="18" charset="0"/>
                        <a:ea typeface="Cambria Math" panose="02040503050406030204" pitchFamily="18" charset="0"/>
                      </a:rPr>
                      <m:t>𝑂</m:t>
                    </m:r>
                    <m:d>
                      <m:dPr>
                        <m:ctrlPr>
                          <a:rPr lang="en-US" altLang="ja-JP" sz="9600" i="1">
                            <a:latin typeface="Cambria Math" panose="02040503050406030204" pitchFamily="18" charset="0"/>
                            <a:ea typeface="Cambria Math" panose="02040503050406030204" pitchFamily="18" charset="0"/>
                          </a:rPr>
                        </m:ctrlPr>
                      </m:dPr>
                      <m:e>
                        <m:r>
                          <m:rPr>
                            <m:sty m:val="p"/>
                          </m:rPr>
                          <a:rPr lang="en-US" altLang="ja-JP" sz="9600" i="0">
                            <a:latin typeface="Cambria Math" panose="02040503050406030204" pitchFamily="18" charset="0"/>
                            <a:ea typeface="Cambria Math" panose="02040503050406030204" pitchFamily="18" charset="0"/>
                          </a:rPr>
                          <m:t>exp</m:t>
                        </m:r>
                        <m:d>
                          <m:dPr>
                            <m:begChr m:val="{"/>
                            <m:endChr m:val="}"/>
                            <m:ctrlPr>
                              <a:rPr lang="en-US" altLang="ja-JP" sz="9600" i="1">
                                <a:latin typeface="Cambria Math" panose="02040503050406030204" pitchFamily="18" charset="0"/>
                                <a:ea typeface="Cambria Math" panose="02040503050406030204" pitchFamily="18" charset="0"/>
                              </a:rPr>
                            </m:ctrlPr>
                          </m:dPr>
                          <m:e>
                            <m:r>
                              <a:rPr lang="en-US" altLang="ja-JP" sz="9600" i="1">
                                <a:latin typeface="Cambria Math" panose="02040503050406030204" pitchFamily="18" charset="0"/>
                                <a:ea typeface="Cambria Math" panose="02040503050406030204" pitchFamily="18" charset="0"/>
                              </a:rPr>
                              <m:t>−</m:t>
                            </m:r>
                            <m:sSub>
                              <m:sSubPr>
                                <m:ctrlPr>
                                  <a:rPr lang="en-US" altLang="ja-JP" sz="9600" i="1" smtClean="0">
                                    <a:latin typeface="Cambria Math" panose="02040503050406030204" pitchFamily="18" charset="0"/>
                                    <a:ea typeface="Cambria Math" panose="02040503050406030204" pitchFamily="18" charset="0"/>
                                  </a:rPr>
                                </m:ctrlPr>
                              </m:sSubPr>
                              <m:e>
                                <m:r>
                                  <m:rPr>
                                    <m:sty m:val="p"/>
                                  </m:rPr>
                                  <a:rPr lang="en-US" altLang="ja-JP" sz="9600" b="0" i="0" smtClean="0">
                                    <a:latin typeface="Cambria Math" panose="02040503050406030204" pitchFamily="18" charset="0"/>
                                    <a:ea typeface="Cambria Math" panose="02040503050406030204" pitchFamily="18" charset="0"/>
                                  </a:rPr>
                                  <m:t>exp</m:t>
                                </m:r>
                              </m:e>
                              <m:sub>
                                <m:r>
                                  <a:rPr lang="en-US" altLang="ja-JP" sz="9600" b="0" i="1" smtClean="0">
                                    <a:latin typeface="Cambria Math" panose="02040503050406030204" pitchFamily="18" charset="0"/>
                                    <a:ea typeface="Cambria Math" panose="02040503050406030204" pitchFamily="18" charset="0"/>
                                  </a:rPr>
                                  <m:t>𝑘</m:t>
                                </m:r>
                              </m:sub>
                            </m:sSub>
                            <m:d>
                              <m:dPr>
                                <m:ctrlPr>
                                  <a:rPr lang="en-US" altLang="ja-JP" sz="9600" i="1">
                                    <a:latin typeface="Cambria Math" panose="02040503050406030204" pitchFamily="18" charset="0"/>
                                    <a:ea typeface="Cambria Math" panose="02040503050406030204" pitchFamily="18" charset="0"/>
                                  </a:rPr>
                                </m:ctrlPr>
                              </m:dPr>
                              <m:e>
                                <m:r>
                                  <a:rPr lang="en-US" altLang="ja-JP" sz="9600" i="1">
                                    <a:latin typeface="Cambria Math" panose="02040503050406030204" pitchFamily="18" charset="0"/>
                                    <a:ea typeface="Cambria Math" panose="02040503050406030204" pitchFamily="18" charset="0"/>
                                  </a:rPr>
                                  <m:t>𝑛</m:t>
                                </m:r>
                              </m:e>
                            </m:d>
                          </m:e>
                        </m:d>
                      </m:e>
                    </m:d>
                    <m:r>
                      <a:rPr lang="en-US" altLang="ja-JP" sz="9600" i="1">
                        <a:latin typeface="Cambria Math" panose="02040503050406030204" pitchFamily="18" charset="0"/>
                        <a:ea typeface="Cambria Math" panose="02040503050406030204" pitchFamily="18" charset="0"/>
                      </a:rPr>
                      <m:t>,  </m:t>
                    </m:r>
                    <m:r>
                      <m:rPr>
                        <m:sty m:val="p"/>
                      </m:rPr>
                      <a:rPr lang="en-US" altLang="ja-JP" sz="9600" b="0" i="0" smtClean="0">
                        <a:latin typeface="Cambria Math" panose="02040503050406030204" pitchFamily="18" charset="0"/>
                        <a:ea typeface="Cambria Math" panose="02040503050406030204" pitchFamily="18" charset="0"/>
                      </a:rPr>
                      <m:t>for</m:t>
                    </m:r>
                    <m:r>
                      <a:rPr lang="en-US" altLang="ja-JP" sz="9600" b="0" i="1" smtClean="0">
                        <a:latin typeface="Cambria Math" panose="02040503050406030204" pitchFamily="18" charset="0"/>
                        <a:ea typeface="Cambria Math" panose="02040503050406030204" pitchFamily="18" charset="0"/>
                      </a:rPr>
                      <m:t> ∀</m:t>
                    </m:r>
                    <m:r>
                      <a:rPr lang="en-US" altLang="ja-JP" sz="9600" b="0" i="1" smtClean="0">
                        <a:latin typeface="Cambria Math" panose="02040503050406030204" pitchFamily="18" charset="0"/>
                        <a:ea typeface="Cambria Math" panose="02040503050406030204" pitchFamily="18" charset="0"/>
                      </a:rPr>
                      <m:t>𝑘</m:t>
                    </m:r>
                    <m:r>
                      <a:rPr lang="en-US" altLang="ja-JP" sz="9600" b="0" i="1" smtClean="0">
                        <a:latin typeface="Cambria Math" panose="02040503050406030204" pitchFamily="18" charset="0"/>
                        <a:ea typeface="Cambria Math" panose="02040503050406030204" pitchFamily="18" charset="0"/>
                      </a:rPr>
                      <m:t>,    </m:t>
                    </m:r>
                    <m:r>
                      <a:rPr lang="en-US" altLang="ja-JP" sz="9600" i="1">
                        <a:latin typeface="Cambria Math" panose="02040503050406030204" pitchFamily="18" charset="0"/>
                        <a:ea typeface="Cambria Math" panose="02040503050406030204" pitchFamily="18" charset="0"/>
                      </a:rPr>
                      <m:t>𝑛</m:t>
                    </m:r>
                    <m:r>
                      <a:rPr lang="en-US" altLang="ja-JP" sz="9600" i="1">
                        <a:latin typeface="Cambria Math" panose="02040503050406030204" pitchFamily="18" charset="0"/>
                        <a:ea typeface="Cambria Math" panose="02040503050406030204" pitchFamily="18" charset="0"/>
                      </a:rPr>
                      <m:t>→∞.</m:t>
                    </m:r>
                  </m:oMath>
                </a14:m>
                <a:r>
                  <a:rPr lang="en-US" altLang="ja-JP" sz="9600" dirty="0">
                    <a:latin typeface="Cambria Math" panose="02040503050406030204" pitchFamily="18" charset="0"/>
                    <a:ea typeface="Cambria Math" panose="02040503050406030204" pitchFamily="18" charset="0"/>
                  </a:rPr>
                  <a:t> </a:t>
                </a:r>
              </a:p>
              <a:p>
                <a:r>
                  <a:rPr lang="en-US" altLang="ja-JP" sz="9600" dirty="0">
                    <a:latin typeface="Cambria Math" panose="02040503050406030204" pitchFamily="18" charset="0"/>
                    <a:ea typeface="Cambria Math" panose="02040503050406030204" pitchFamily="18" charset="0"/>
                  </a:rPr>
                  <a:t> </a:t>
                </a:r>
                <a:r>
                  <a:rPr lang="en-US" altLang="ja-JP" sz="9600" dirty="0">
                    <a:solidFill>
                      <a:srgbClr val="FF0000"/>
                    </a:solidFill>
                    <a:latin typeface="Cambria Math" panose="02040503050406030204" pitchFamily="18" charset="0"/>
                    <a:ea typeface="Cambria Math" panose="02040503050406030204" pitchFamily="18" charset="0"/>
                  </a:rPr>
                  <a:t>Super-exponential decay, </a:t>
                </a:r>
                <a:r>
                  <a:rPr lang="en-US" altLang="ja-JP" sz="9600" dirty="0" err="1">
                    <a:solidFill>
                      <a:srgbClr val="FF0000"/>
                    </a:solidFill>
                    <a:latin typeface="Cambria Math" panose="02040503050406030204" pitchFamily="18" charset="0"/>
                    <a:ea typeface="Cambria Math" panose="02040503050406030204" pitchFamily="18" charset="0"/>
                  </a:rPr>
                  <a:t>Gallager-Nakiboglu</a:t>
                </a:r>
                <a:r>
                  <a:rPr lang="en-US" altLang="ja-JP" sz="9600" dirty="0">
                    <a:solidFill>
                      <a:srgbClr val="FF0000"/>
                    </a:solidFill>
                    <a:latin typeface="Cambria Math" panose="02040503050406030204" pitchFamily="18" charset="0"/>
                    <a:ea typeface="Cambria Math" panose="02040503050406030204" pitchFamily="18" charset="0"/>
                  </a:rPr>
                  <a:t> type </a:t>
                </a:r>
                <a:r>
                  <a:rPr lang="en-US" altLang="ja-JP" sz="9600" dirty="0">
                    <a:latin typeface="Cambria Math" panose="02040503050406030204" pitchFamily="18" charset="0"/>
                    <a:ea typeface="Cambria Math" panose="02040503050406030204" pitchFamily="18" charset="0"/>
                  </a:rPr>
                  <a:t>(</a:t>
                </a:r>
                <a:r>
                  <a:rPr lang="en-US" altLang="ja-JP" sz="9600" dirty="0" err="1">
                    <a:latin typeface="Cambria Math" panose="02040503050406030204" pitchFamily="18" charset="0"/>
                    <a:ea typeface="Cambria Math" panose="02040503050406030204" pitchFamily="18" charset="0"/>
                  </a:rPr>
                  <a:t>Gallager</a:t>
                </a:r>
                <a:r>
                  <a:rPr lang="en-US" altLang="ja-JP" sz="9600" dirty="0">
                    <a:latin typeface="Cambria Math" panose="02040503050406030204" pitchFamily="18" charset="0"/>
                    <a:ea typeface="Cambria Math" panose="02040503050406030204" pitchFamily="18" charset="0"/>
                  </a:rPr>
                  <a:t> and </a:t>
                </a:r>
                <a:r>
                  <a:rPr lang="en-US" altLang="ja-JP" sz="9600" dirty="0" err="1">
                    <a:latin typeface="Cambria Math" panose="02040503050406030204" pitchFamily="18" charset="0"/>
                    <a:ea typeface="Cambria Math" panose="02040503050406030204" pitchFamily="18" charset="0"/>
                  </a:rPr>
                  <a:t>Nakiboglu</a:t>
                </a:r>
                <a:r>
                  <a:rPr lang="en-US" altLang="ja-JP" sz="9600" dirty="0">
                    <a:latin typeface="Cambria Math" panose="02040503050406030204" pitchFamily="18" charset="0"/>
                    <a:ea typeface="Cambria Math" panose="02040503050406030204" pitchFamily="18" charset="0"/>
                  </a:rPr>
                  <a:t> (2010)) : </a:t>
                </a:r>
              </a:p>
              <a:p>
                <a:pPr marL="0" indent="0">
                  <a:buNone/>
                </a:pPr>
                <a:r>
                  <a:rPr lang="en-US" altLang="ja-JP" sz="9600" dirty="0">
                    <a:latin typeface="Cambria Math" panose="02040503050406030204" pitchFamily="18" charset="0"/>
                    <a:ea typeface="Cambria Math" panose="02040503050406030204" pitchFamily="18" charset="0"/>
                  </a:rPr>
                  <a:t>   For </a:t>
                </a:r>
                <a14:m>
                  <m:oMath xmlns:m="http://schemas.openxmlformats.org/officeDocument/2006/math">
                    <m:r>
                      <a:rPr lang="en-US" altLang="ja-JP" sz="9600" b="0" i="0" smtClean="0">
                        <a:latin typeface="Cambria Math" panose="02040503050406030204" pitchFamily="18" charset="0"/>
                        <a:ea typeface="Cambria Math" panose="02040503050406030204" pitchFamily="18" charset="0"/>
                      </a:rPr>
                      <m:t>0&lt;</m:t>
                    </m:r>
                    <m:r>
                      <a:rPr lang="en-US" altLang="ja-JP" sz="9600" i="1" smtClean="0">
                        <a:latin typeface="Cambria Math" panose="02040503050406030204" pitchFamily="18" charset="0"/>
                        <a:ea typeface="Cambria Math" panose="02040503050406030204" pitchFamily="18" charset="0"/>
                      </a:rPr>
                      <m:t>∀</m:t>
                    </m:r>
                    <m:r>
                      <a:rPr lang="ja-JP" altLang="en-US" sz="9600" i="1" smtClean="0">
                        <a:latin typeface="Cambria Math" panose="02040503050406030204" pitchFamily="18" charset="0"/>
                        <a:ea typeface="Cambria Math" panose="02040503050406030204" pitchFamily="18" charset="0"/>
                      </a:rPr>
                      <m:t>𝜀</m:t>
                    </m:r>
                    <m:r>
                      <a:rPr lang="en-US" altLang="ja-JP" sz="9600" b="0" i="1" smtClean="0">
                        <a:latin typeface="Cambria Math" panose="02040503050406030204" pitchFamily="18" charset="0"/>
                        <a:ea typeface="Cambria Math" panose="02040503050406030204" pitchFamily="18" charset="0"/>
                      </a:rPr>
                      <m:t>&lt;</m:t>
                    </m:r>
                    <m:acc>
                      <m:accPr>
                        <m:chr m:val="̅"/>
                        <m:ctrlPr>
                          <a:rPr lang="en-US" altLang="ja-JP" sz="9600" b="0" i="1" smtClean="0">
                            <a:latin typeface="Cambria Math" panose="02040503050406030204" pitchFamily="18" charset="0"/>
                            <a:ea typeface="Cambria Math" panose="02040503050406030204" pitchFamily="18" charset="0"/>
                          </a:rPr>
                        </m:ctrlPr>
                      </m:accPr>
                      <m:e>
                        <m:r>
                          <a:rPr lang="en-US" altLang="ja-JP" sz="9600" b="0" i="1" smtClean="0">
                            <a:latin typeface="Cambria Math" panose="02040503050406030204" pitchFamily="18" charset="0"/>
                            <a:ea typeface="Cambria Math" panose="02040503050406030204" pitchFamily="18" charset="0"/>
                          </a:rPr>
                          <m:t>𝐶</m:t>
                        </m:r>
                      </m:e>
                    </m:acc>
                    <m:r>
                      <a:rPr lang="en-US" altLang="ja-JP" sz="9600" b="0" i="1" smtClean="0">
                        <a:latin typeface="Cambria Math" panose="02040503050406030204" pitchFamily="18" charset="0"/>
                        <a:ea typeface="Cambria Math" panose="02040503050406030204" pitchFamily="18" charset="0"/>
                      </a:rPr>
                      <m:t>−</m:t>
                    </m:r>
                    <m:r>
                      <a:rPr lang="en-US" altLang="ja-JP" sz="9600" b="0" i="1" smtClean="0">
                        <a:latin typeface="Cambria Math" panose="02040503050406030204" pitchFamily="18" charset="0"/>
                        <a:ea typeface="Cambria Math" panose="02040503050406030204" pitchFamily="18" charset="0"/>
                      </a:rPr>
                      <m:t>𝑅</m:t>
                    </m:r>
                    <m:r>
                      <a:rPr lang="en-US" altLang="ja-JP" sz="9600" b="0" i="1" smtClean="0">
                        <a:latin typeface="Cambria Math" panose="02040503050406030204" pitchFamily="18" charset="0"/>
                        <a:ea typeface="Cambria Math" panose="02040503050406030204" pitchFamily="18" charset="0"/>
                      </a:rPr>
                      <m:t>,</m:t>
                    </m:r>
                  </m:oMath>
                </a14:m>
                <a:r>
                  <a:rPr lang="en-US" altLang="ja-JP" sz="9600" dirty="0">
                    <a:latin typeface="Cambria Math" panose="02040503050406030204" pitchFamily="18" charset="0"/>
                    <a:ea typeface="Cambria Math" panose="02040503050406030204" pitchFamily="18" charset="0"/>
                  </a:rPr>
                  <a:t>  </a:t>
                </a:r>
              </a:p>
              <a:p>
                <a:pPr marL="0" indent="0">
                  <a:buNone/>
                </a:pPr>
                <a:r>
                  <a:rPr lang="en-US" altLang="ja-JP" sz="9600" dirty="0">
                    <a:latin typeface="Cambria Math" panose="02040503050406030204" pitchFamily="18" charset="0"/>
                    <a:ea typeface="Cambria Math" panose="02040503050406030204" pitchFamily="18" charset="0"/>
                  </a:rPr>
                  <a:t> </a:t>
                </a:r>
                <a14:m>
                  <m:oMath xmlns:m="http://schemas.openxmlformats.org/officeDocument/2006/math">
                    <m:r>
                      <a:rPr lang="en-US" altLang="ja-JP" sz="9600" b="0" i="0" smtClean="0">
                        <a:latin typeface="Cambria Math" panose="02040503050406030204" pitchFamily="18" charset="0"/>
                        <a:ea typeface="Cambria Math" panose="02040503050406030204" pitchFamily="18" charset="0"/>
                      </a:rPr>
                      <m:t>           </m:t>
                    </m:r>
                    <m:sSubSup>
                      <m:sSubSupPr>
                        <m:ctrlPr>
                          <a:rPr lang="en-US" altLang="ja-JP" sz="9600" i="1">
                            <a:latin typeface="Cambria Math" panose="02040503050406030204" pitchFamily="18" charset="0"/>
                            <a:ea typeface="Cambria Math" panose="02040503050406030204" pitchFamily="18" charset="0"/>
                          </a:rPr>
                        </m:ctrlPr>
                      </m:sSubSupPr>
                      <m:e>
                        <m:r>
                          <a:rPr lang="en-US" altLang="ja-JP" sz="9600" i="1">
                            <a:latin typeface="Cambria Math" panose="02040503050406030204" pitchFamily="18" charset="0"/>
                            <a:ea typeface="Cambria Math" panose="02040503050406030204" pitchFamily="18" charset="0"/>
                          </a:rPr>
                          <m:t>𝑃</m:t>
                        </m:r>
                      </m:e>
                      <m:sub>
                        <m:r>
                          <a:rPr lang="en-US" altLang="ja-JP" sz="9600" i="1">
                            <a:latin typeface="Cambria Math" panose="02040503050406030204" pitchFamily="18" charset="0"/>
                            <a:ea typeface="Cambria Math" panose="02040503050406030204" pitchFamily="18" charset="0"/>
                          </a:rPr>
                          <m:t>𝑒</m:t>
                        </m:r>
                      </m:sub>
                      <m:sup>
                        <m:r>
                          <a:rPr lang="en-US" altLang="ja-JP" sz="9600" i="1">
                            <a:latin typeface="Cambria Math" panose="02040503050406030204" pitchFamily="18" charset="0"/>
                            <a:ea typeface="Cambria Math" panose="02040503050406030204" pitchFamily="18" charset="0"/>
                          </a:rPr>
                          <m:t>∗</m:t>
                        </m:r>
                      </m:sup>
                    </m:sSubSup>
                    <m:d>
                      <m:dPr>
                        <m:ctrlPr>
                          <a:rPr lang="en-US" altLang="ja-JP" sz="9600" i="1">
                            <a:latin typeface="Cambria Math" panose="02040503050406030204" pitchFamily="18" charset="0"/>
                            <a:ea typeface="Cambria Math" panose="02040503050406030204" pitchFamily="18" charset="0"/>
                          </a:rPr>
                        </m:ctrlPr>
                      </m:dPr>
                      <m:e>
                        <m:r>
                          <a:rPr lang="en-US" altLang="ja-JP" sz="9600" i="1">
                            <a:latin typeface="Cambria Math" panose="02040503050406030204" pitchFamily="18" charset="0"/>
                            <a:ea typeface="Cambria Math" panose="02040503050406030204" pitchFamily="18" charset="0"/>
                          </a:rPr>
                          <m:t>𝑛</m:t>
                        </m:r>
                      </m:e>
                    </m:d>
                    <m:r>
                      <a:rPr lang="en-US" altLang="ja-JP" sz="9600" i="1">
                        <a:latin typeface="Cambria Math" panose="02040503050406030204" pitchFamily="18" charset="0"/>
                        <a:ea typeface="Cambria Math" panose="02040503050406030204" pitchFamily="18" charset="0"/>
                      </a:rPr>
                      <m:t>=</m:t>
                    </m:r>
                    <m:r>
                      <a:rPr lang="en-US" altLang="ja-JP" sz="9600" i="1">
                        <a:latin typeface="Cambria Math" panose="02040503050406030204" pitchFamily="18" charset="0"/>
                        <a:ea typeface="Cambria Math" panose="02040503050406030204" pitchFamily="18" charset="0"/>
                      </a:rPr>
                      <m:t>𝑂</m:t>
                    </m:r>
                    <m:d>
                      <m:dPr>
                        <m:ctrlPr>
                          <a:rPr lang="en-US" altLang="ja-JP" sz="9600" i="1">
                            <a:latin typeface="Cambria Math" panose="02040503050406030204" pitchFamily="18" charset="0"/>
                            <a:ea typeface="Cambria Math" panose="02040503050406030204" pitchFamily="18" charset="0"/>
                          </a:rPr>
                        </m:ctrlPr>
                      </m:dPr>
                      <m:e>
                        <m:r>
                          <m:rPr>
                            <m:sty m:val="p"/>
                          </m:rPr>
                          <a:rPr lang="en-US" altLang="ja-JP" sz="9600" b="0" i="0" smtClean="0">
                            <a:latin typeface="Cambria Math" panose="02040503050406030204" pitchFamily="18" charset="0"/>
                            <a:ea typeface="Cambria Math" panose="02040503050406030204" pitchFamily="18" charset="0"/>
                          </a:rPr>
                          <m:t>e</m:t>
                        </m:r>
                        <m:r>
                          <m:rPr>
                            <m:sty m:val="p"/>
                          </m:rPr>
                          <a:rPr lang="en-US" altLang="ja-JP" sz="9600" i="0">
                            <a:latin typeface="Cambria Math" panose="02040503050406030204" pitchFamily="18" charset="0"/>
                            <a:ea typeface="Cambria Math" panose="02040503050406030204" pitchFamily="18" charset="0"/>
                          </a:rPr>
                          <m:t>xp</m:t>
                        </m:r>
                        <m:d>
                          <m:dPr>
                            <m:begChr m:val="{"/>
                            <m:endChr m:val="}"/>
                            <m:ctrlPr>
                              <a:rPr lang="en-US" altLang="ja-JP" sz="9600" i="1">
                                <a:latin typeface="Cambria Math" panose="02040503050406030204" pitchFamily="18" charset="0"/>
                                <a:ea typeface="Cambria Math" panose="02040503050406030204" pitchFamily="18" charset="0"/>
                              </a:rPr>
                            </m:ctrlPr>
                          </m:dPr>
                          <m:e>
                            <m:r>
                              <a:rPr lang="en-US" altLang="ja-JP" sz="9600" i="1">
                                <a:latin typeface="Cambria Math" panose="02040503050406030204" pitchFamily="18" charset="0"/>
                                <a:ea typeface="Cambria Math" panose="02040503050406030204" pitchFamily="18" charset="0"/>
                              </a:rPr>
                              <m:t>−</m:t>
                            </m:r>
                            <m:sSub>
                              <m:sSubPr>
                                <m:ctrlPr>
                                  <a:rPr lang="en-US" altLang="ja-JP" sz="9600" i="1" smtClean="0">
                                    <a:latin typeface="Cambria Math" panose="02040503050406030204" pitchFamily="18" charset="0"/>
                                    <a:ea typeface="Cambria Math" panose="02040503050406030204" pitchFamily="18" charset="0"/>
                                  </a:rPr>
                                </m:ctrlPr>
                              </m:sSubPr>
                              <m:e>
                                <m:r>
                                  <m:rPr>
                                    <m:sty m:val="p"/>
                                  </m:rPr>
                                  <a:rPr lang="en-US" altLang="ja-JP" sz="9600" b="0" i="0" smtClean="0">
                                    <a:latin typeface="Cambria Math" panose="02040503050406030204" pitchFamily="18" charset="0"/>
                                    <a:ea typeface="Cambria Math" panose="02040503050406030204" pitchFamily="18" charset="0"/>
                                  </a:rPr>
                                  <m:t>exp</m:t>
                                </m:r>
                              </m:e>
                              <m:sub>
                                <m:d>
                                  <m:dPr>
                                    <m:begChr m:val="⌊"/>
                                    <m:endChr m:val="⌋"/>
                                    <m:ctrlPr>
                                      <a:rPr lang="en-US" altLang="ja-JP" sz="9600" i="1" smtClean="0">
                                        <a:latin typeface="Cambria Math" panose="02040503050406030204" pitchFamily="18" charset="0"/>
                                        <a:ea typeface="Cambria Math" panose="02040503050406030204" pitchFamily="18" charset="0"/>
                                      </a:rPr>
                                    </m:ctrlPr>
                                  </m:dPr>
                                  <m:e>
                                    <m:r>
                                      <a:rPr lang="ja-JP" altLang="en-US" sz="9600" i="1" smtClean="0">
                                        <a:latin typeface="Cambria Math" panose="02040503050406030204" pitchFamily="18" charset="0"/>
                                        <a:ea typeface="Cambria Math" panose="02040503050406030204" pitchFamily="18" charset="0"/>
                                      </a:rPr>
                                      <m:t>𝜀</m:t>
                                    </m:r>
                                    <m:r>
                                      <a:rPr lang="en-US" altLang="ja-JP" sz="9600" b="0" i="1" smtClean="0">
                                        <a:latin typeface="Cambria Math" panose="02040503050406030204" pitchFamily="18" charset="0"/>
                                        <a:ea typeface="Cambria Math" panose="02040503050406030204" pitchFamily="18" charset="0"/>
                                      </a:rPr>
                                      <m:t>𝑛</m:t>
                                    </m:r>
                                  </m:e>
                                </m:d>
                              </m:sub>
                            </m:sSub>
                            <m:d>
                              <m:dPr>
                                <m:ctrlPr>
                                  <a:rPr lang="en-US" altLang="ja-JP" sz="9600" i="1">
                                    <a:latin typeface="Cambria Math" panose="02040503050406030204" pitchFamily="18" charset="0"/>
                                    <a:ea typeface="Cambria Math" panose="02040503050406030204" pitchFamily="18" charset="0"/>
                                  </a:rPr>
                                </m:ctrlPr>
                              </m:dPr>
                              <m:e>
                                <m:r>
                                  <a:rPr lang="en-US" altLang="ja-JP" sz="9600" i="1">
                                    <a:latin typeface="Cambria Math" panose="02040503050406030204" pitchFamily="18" charset="0"/>
                                    <a:ea typeface="Cambria Math" panose="02040503050406030204" pitchFamily="18" charset="0"/>
                                  </a:rPr>
                                  <m:t>𝑛</m:t>
                                </m:r>
                              </m:e>
                            </m:d>
                          </m:e>
                        </m:d>
                      </m:e>
                    </m:d>
                    <m:r>
                      <a:rPr lang="en-US" altLang="ja-JP" sz="9600" i="1">
                        <a:latin typeface="Cambria Math" panose="02040503050406030204" pitchFamily="18" charset="0"/>
                        <a:ea typeface="Cambria Math" panose="02040503050406030204" pitchFamily="18" charset="0"/>
                      </a:rPr>
                      <m:t>,      </m:t>
                    </m:r>
                    <m:r>
                      <a:rPr lang="en-US" altLang="ja-JP" sz="9600" i="1">
                        <a:latin typeface="Cambria Math" panose="02040503050406030204" pitchFamily="18" charset="0"/>
                        <a:ea typeface="Cambria Math" panose="02040503050406030204" pitchFamily="18" charset="0"/>
                      </a:rPr>
                      <m:t>𝑛</m:t>
                    </m:r>
                    <m:r>
                      <a:rPr lang="en-US" altLang="ja-JP" sz="9600" i="1">
                        <a:latin typeface="Cambria Math" panose="02040503050406030204" pitchFamily="18" charset="0"/>
                        <a:ea typeface="Cambria Math" panose="02040503050406030204" pitchFamily="18" charset="0"/>
                      </a:rPr>
                      <m:t>→∞.</m:t>
                    </m:r>
                  </m:oMath>
                </a14:m>
                <a:endParaRPr lang="en-US" altLang="ja-JP" sz="9600" dirty="0">
                  <a:latin typeface="Cambria Math" panose="02040503050406030204" pitchFamily="18" charset="0"/>
                  <a:ea typeface="Cambria Math" panose="02040503050406030204" pitchFamily="18" charset="0"/>
                </a:endParaRPr>
              </a:p>
              <a:p>
                <a:pPr marL="0" indent="0">
                  <a:buNone/>
                </a:pPr>
                <a:endParaRPr lang="en-US" altLang="ja-JP" sz="2400" dirty="0">
                  <a:latin typeface="Cambria Math" panose="02040503050406030204" pitchFamily="18" charset="0"/>
                  <a:ea typeface="Cambria Math" panose="02040503050406030204" pitchFamily="18" charset="0"/>
                </a:endParaRPr>
              </a:p>
              <a:p>
                <a:pPr marL="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F4A0A5ED-8A76-4625-B982-14E4E1F0326B}"/>
                  </a:ext>
                </a:extLst>
              </p:cNvPr>
              <p:cNvSpPr>
                <a:spLocks noGrp="1" noRot="1" noChangeAspect="1" noMove="1" noResize="1" noEditPoints="1" noAdjustHandles="1" noChangeArrowheads="1" noChangeShapeType="1" noTextEdit="1"/>
              </p:cNvSpPr>
              <p:nvPr>
                <p:ph idx="1"/>
              </p:nvPr>
            </p:nvSpPr>
            <p:spPr>
              <a:xfrm>
                <a:off x="628650" y="1196752"/>
                <a:ext cx="7920000" cy="5220000"/>
              </a:xfrm>
              <a:blipFill>
                <a:blip r:embed="rId2"/>
                <a:stretch>
                  <a:fillRect l="-1155" t="-2917" r="-192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10415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7BD141-1BDD-4D4F-94E2-BF652258FEDD}"/>
              </a:ext>
            </a:extLst>
          </p:cNvPr>
          <p:cNvSpPr>
            <a:spLocks noGrp="1"/>
          </p:cNvSpPr>
          <p:nvPr>
            <p:ph type="title"/>
          </p:nvPr>
        </p:nvSpPr>
        <p:spPr>
          <a:xfrm>
            <a:off x="628650" y="365126"/>
            <a:ext cx="7886700" cy="576000"/>
          </a:xfrm>
          <a:ln>
            <a:solidFill>
              <a:srgbClr val="0070C0"/>
            </a:solidFill>
          </a:ln>
        </p:spPr>
        <p:txBody>
          <a:bodyPr/>
          <a:lstStyle/>
          <a:p>
            <a:r>
              <a:rPr lang="en-US" altLang="ja-JP" sz="2800" b="1" dirty="0">
                <a:solidFill>
                  <a:srgbClr val="00B050"/>
                </a:solidFill>
                <a:latin typeface="Cambria Math" panose="02040503050406030204" pitchFamily="18" charset="0"/>
                <a:ea typeface="Cambria Math" panose="02040503050406030204" pitchFamily="18" charset="0"/>
              </a:rPr>
              <a:t>SK scheme and error probability</a:t>
            </a:r>
            <a:r>
              <a:rPr lang="en-US" altLang="ja-JP" sz="3200" b="1" dirty="0">
                <a:solidFill>
                  <a:srgbClr val="00B050"/>
                </a:solidFill>
                <a:latin typeface="Cambria Math" panose="02040503050406030204" pitchFamily="18" charset="0"/>
                <a:ea typeface="Cambria Math" panose="02040503050406030204" pitchFamily="18" charset="0"/>
              </a:rPr>
              <a:t> </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2F5AE93-26ED-4020-89B6-650A5604D901}"/>
                  </a:ext>
                </a:extLst>
              </p:cNvPr>
              <p:cNvSpPr>
                <a:spLocks noGrp="1"/>
              </p:cNvSpPr>
              <p:nvPr>
                <p:ph idx="1"/>
              </p:nvPr>
            </p:nvSpPr>
            <p:spPr>
              <a:xfrm>
                <a:off x="628650" y="1268760"/>
                <a:ext cx="7920000" cy="5220000"/>
              </a:xfrm>
            </p:spPr>
            <p:txBody>
              <a:bodyPr>
                <a:normAutofit/>
              </a:bodyPr>
              <a:lstStyle/>
              <a:p>
                <a:pPr marL="0" indent="0">
                  <a:buNone/>
                </a:pPr>
                <a:r>
                  <a:rPr lang="en-US" altLang="ja-JP" sz="2400" dirty="0">
                    <a:latin typeface="Cambria Math" panose="02040503050406030204" pitchFamily="18" charset="0"/>
                    <a:ea typeface="Cambria Math" panose="02040503050406030204" pitchFamily="18" charset="0"/>
                  </a:rPr>
                  <a:t>Let us consider the GC under the average power constraint </a:t>
                </a:r>
              </a:p>
              <a:p>
                <a:pPr marL="0" indent="0">
                  <a:buNone/>
                </a:pPr>
                <a:r>
                  <a:rPr lang="en-US" altLang="ja-JP" sz="2400" dirty="0">
                    <a:latin typeface="Cambria Math" panose="02040503050406030204" pitchFamily="18" charset="0"/>
                    <a:ea typeface="Cambria Math" panose="02040503050406030204" pitchFamily="18" charset="0"/>
                  </a:rPr>
                  <a:t>(1)        </a:t>
                </a:r>
                <a14:m>
                  <m:oMath xmlns:m="http://schemas.openxmlformats.org/officeDocument/2006/math">
                    <m:r>
                      <a:rPr lang="en-US" altLang="ja-JP" sz="2400" b="0" i="0" smtClean="0">
                        <a:latin typeface="Cambria Math" panose="02040503050406030204" pitchFamily="18" charset="0"/>
                        <a:ea typeface="Cambria Math" panose="02040503050406030204" pitchFamily="18" charset="0"/>
                      </a:rPr>
                      <m:t>  </m:t>
                    </m:r>
                    <m:r>
                      <a:rPr lang="en-US" altLang="ja-JP" sz="2400" i="1">
                        <a:latin typeface="Cambria Math" panose="02040503050406030204" pitchFamily="18" charset="0"/>
                        <a:ea typeface="Cambria Math" panose="02040503050406030204" pitchFamily="18" charset="0"/>
                      </a:rPr>
                      <m:t>𝐸</m:t>
                    </m:r>
                    <m:d>
                      <m:dPr>
                        <m:begChr m:val="["/>
                        <m:endChr m:val="]"/>
                        <m:ctrlPr>
                          <a:rPr lang="en-US" altLang="ja-JP" sz="2400" i="1">
                            <a:latin typeface="Cambria Math" panose="02040503050406030204" pitchFamily="18" charset="0"/>
                            <a:ea typeface="Cambria Math" panose="02040503050406030204" pitchFamily="18" charset="0"/>
                          </a:rPr>
                        </m:ctrlPr>
                      </m:dPr>
                      <m:e>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𝑛</m:t>
                            </m:r>
                          </m:sub>
                          <m:sup>
                            <m:r>
                              <a:rPr lang="en-US" altLang="ja-JP" sz="2400" i="1">
                                <a:latin typeface="Cambria Math" panose="02040503050406030204" pitchFamily="18" charset="0"/>
                                <a:ea typeface="Cambria Math" panose="02040503050406030204" pitchFamily="18" charset="0"/>
                              </a:rPr>
                              <m:t>2</m:t>
                            </m:r>
                          </m:sup>
                        </m:sSubSup>
                      </m:e>
                    </m:d>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𝑃</m:t>
                    </m:r>
                    <m:r>
                      <a:rPr lang="en-US" altLang="ja-JP" sz="2400" i="1">
                        <a:latin typeface="Cambria Math" panose="02040503050406030204" pitchFamily="18" charset="0"/>
                        <a:ea typeface="Cambria Math" panose="02040503050406030204" pitchFamily="18" charset="0"/>
                      </a:rPr>
                      <m:t>,     </m:t>
                    </m:r>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=1,2,….</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Let </a:t>
                </a:r>
                <a14:m>
                  <m:oMath xmlns:m="http://schemas.openxmlformats.org/officeDocument/2006/math">
                    <m:d>
                      <m:dPr>
                        <m:ctrlPr>
                          <a:rPr lang="en-US" altLang="ja-JP" sz="2400" i="1">
                            <a:latin typeface="Cambria Math" panose="02040503050406030204" pitchFamily="18" charset="0"/>
                            <a:ea typeface="Cambria Math" panose="02040503050406030204" pitchFamily="18" charset="0"/>
                          </a:rPr>
                        </m:ctrlPr>
                      </m:d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𝑉</m:t>
                            </m:r>
                          </m:e>
                        </m:acc>
                        <m:r>
                          <a:rPr lang="en-US" altLang="ja-JP" sz="2400" i="1">
                            <a:latin typeface="Cambria Math" panose="02040503050406030204" pitchFamily="18" charset="0"/>
                            <a:ea typeface="Cambria Math" panose="02040503050406030204" pitchFamily="18" charset="0"/>
                          </a:rPr>
                          <m:t>,</m:t>
                        </m:r>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𝑋</m:t>
                            </m:r>
                          </m:e>
                        </m:acc>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be the SK scheme and </a:t>
                </a:r>
                <a14:m>
                  <m:oMath xmlns:m="http://schemas.openxmlformats.org/officeDocument/2006/math">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𝑌</m:t>
                        </m:r>
                      </m:e>
                    </m:acc>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𝑌</m:t>
                                </m:r>
                              </m:e>
                            </m:acc>
                          </m:e>
                          <m:sub>
                            <m:r>
                              <a:rPr lang="en-US" altLang="ja-JP" sz="2400" i="1">
                                <a:latin typeface="Cambria Math" panose="02040503050406030204" pitchFamily="18" charset="0"/>
                                <a:ea typeface="Cambria Math" panose="02040503050406030204" pitchFamily="18" charset="0"/>
                              </a:rPr>
                              <m:t>𝑛</m:t>
                            </m:r>
                          </m:sub>
                        </m:sSub>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be the corresponding output. In this case  </a:t>
                </a:r>
              </a:p>
              <a:p>
                <a:pPr marL="0" indent="0">
                  <a:buNone/>
                </a:pPr>
                <a:r>
                  <a:rPr lang="en-US" altLang="ja-JP" sz="2400" dirty="0">
                    <a:latin typeface="Cambria Math" panose="02040503050406030204" pitchFamily="18" charset="0"/>
                    <a:ea typeface="Cambria Math" panose="02040503050406030204" pitchFamily="18" charset="0"/>
                  </a:rPr>
                  <a:t>(2)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𝑋</m:t>
                            </m:r>
                          </m:e>
                        </m:acc>
                      </m:e>
                      <m:sub>
                        <m:r>
                          <a:rPr lang="en-US" altLang="ja-JP" sz="2400" i="1">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𝑐</m:t>
                        </m:r>
                      </m:e>
                      <m:sub>
                        <m:r>
                          <a:rPr lang="en-US" altLang="ja-JP" sz="2400" i="1">
                            <a:latin typeface="Cambria Math" panose="02040503050406030204" pitchFamily="18" charset="0"/>
                            <a:ea typeface="Cambria Math" panose="02040503050406030204" pitchFamily="18" charset="0"/>
                          </a:rPr>
                          <m:t>𝑛</m:t>
                        </m:r>
                      </m:sub>
                    </m:sSub>
                    <m:d>
                      <m:dPr>
                        <m:ctrlPr>
                          <a:rPr lang="en-US" altLang="ja-JP" sz="2400" i="1">
                            <a:latin typeface="Cambria Math" panose="02040503050406030204" pitchFamily="18" charset="0"/>
                            <a:ea typeface="Cambria Math" panose="02040503050406030204" pitchFamily="18" charset="0"/>
                          </a:rPr>
                        </m:ctrlPr>
                      </m:d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𝑉</m:t>
                            </m:r>
                          </m:e>
                        </m:acc>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𝐸</m:t>
                        </m:r>
                        <m:d>
                          <m:dPr>
                            <m:begChr m:val="["/>
                            <m:endChr m:val="]"/>
                            <m:ctrlPr>
                              <a:rPr lang="en-US" altLang="ja-JP" sz="2400" i="1">
                                <a:latin typeface="Cambria Math" panose="02040503050406030204" pitchFamily="18" charset="0"/>
                                <a:ea typeface="Cambria Math" panose="02040503050406030204" pitchFamily="18" charset="0"/>
                              </a:rPr>
                            </m:ctrlPr>
                          </m:d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𝑉</m:t>
                                </m:r>
                              </m:e>
                            </m:acc>
                            <m:r>
                              <a:rPr lang="en-US" altLang="ja-JP" sz="2400" i="1">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ea typeface="Cambria Math" panose="02040503050406030204" pitchFamily="18" charset="0"/>
                                  </a:rPr>
                                </m:ctrlPr>
                              </m:sSubSup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𝑌</m:t>
                                    </m:r>
                                  </m:e>
                                </m:acc>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−1</m:t>
                                </m:r>
                              </m:sup>
                            </m:sSubSup>
                          </m:e>
                        </m:d>
                      </m:e>
                    </m:d>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𝑐</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a constant such that </a:t>
                </a:r>
              </a:p>
              <a:p>
                <a:pPr marL="0" indent="0">
                  <a:buNone/>
                </a:pPr>
                <a:r>
                  <a:rPr lang="en-US" altLang="ja-JP" sz="2400" dirty="0">
                    <a:latin typeface="Cambria Math" panose="02040503050406030204" pitchFamily="18" charset="0"/>
                    <a:ea typeface="Cambria Math" panose="02040503050406030204" pitchFamily="18" charset="0"/>
                  </a:rPr>
                  <a:t>(3)           </a:t>
                </a:r>
                <a14:m>
                  <m:oMath xmlns:m="http://schemas.openxmlformats.org/officeDocument/2006/math">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𝑐</m:t>
                        </m:r>
                      </m:e>
                      <m:sub>
                        <m:r>
                          <a:rPr lang="en-US" altLang="ja-JP" sz="2400" i="1">
                            <a:latin typeface="Cambria Math" panose="02040503050406030204" pitchFamily="18" charset="0"/>
                            <a:ea typeface="Cambria Math" panose="02040503050406030204" pitchFamily="18" charset="0"/>
                          </a:rPr>
                          <m:t>𝑛</m:t>
                        </m:r>
                      </m:sub>
                      <m:sup>
                        <m:r>
                          <a:rPr lang="en-US" altLang="ja-JP" sz="2400" i="1">
                            <a:latin typeface="Cambria Math" panose="02040503050406030204" pitchFamily="18" charset="0"/>
                            <a:ea typeface="Cambria Math" panose="02040503050406030204" pitchFamily="18" charset="0"/>
                          </a:rPr>
                          <m:t>2</m:t>
                        </m:r>
                      </m:sup>
                    </m:sSubSup>
                    <m:r>
                      <a:rPr lang="en-US" altLang="ja-JP" sz="2400" i="1">
                        <a:latin typeface="Cambria Math" panose="02040503050406030204" pitchFamily="18" charset="0"/>
                        <a:ea typeface="Cambria Math" panose="02040503050406030204" pitchFamily="18" charset="0"/>
                      </a:rPr>
                      <m:t>𝐸</m:t>
                    </m:r>
                    <m:d>
                      <m:dPr>
                        <m:begChr m:val="["/>
                        <m:endChr m:val="]"/>
                        <m:ctrlPr>
                          <a:rPr lang="en-US" altLang="ja-JP" sz="2400" i="1">
                            <a:latin typeface="Cambria Math" panose="02040503050406030204" pitchFamily="18" charset="0"/>
                            <a:ea typeface="Cambria Math" panose="02040503050406030204" pitchFamily="18" charset="0"/>
                          </a:rPr>
                        </m:ctrlPr>
                      </m:dPr>
                      <m:e>
                        <m:sSup>
                          <m:sSupPr>
                            <m:ctrlPr>
                              <a:rPr lang="en-US" altLang="ja-JP" sz="2400" i="1">
                                <a:latin typeface="Cambria Math" panose="02040503050406030204" pitchFamily="18" charset="0"/>
                                <a:ea typeface="Cambria Math" panose="02040503050406030204" pitchFamily="18" charset="0"/>
                              </a:rPr>
                            </m:ctrlPr>
                          </m:sSupPr>
                          <m:e>
                            <m:d>
                              <m:dPr>
                                <m:begChr m:val="|"/>
                                <m:endChr m:val="|"/>
                                <m:ctrlPr>
                                  <a:rPr lang="en-US" altLang="ja-JP" sz="2400" i="1">
                                    <a:latin typeface="Cambria Math" panose="02040503050406030204" pitchFamily="18" charset="0"/>
                                    <a:ea typeface="Cambria Math" panose="02040503050406030204" pitchFamily="18" charset="0"/>
                                  </a:rPr>
                                </m:ctrlPr>
                              </m:d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𝑉</m:t>
                                    </m:r>
                                  </m:e>
                                </m:acc>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𝐸</m:t>
                                </m:r>
                                <m:d>
                                  <m:dPr>
                                    <m:begChr m:val="["/>
                                    <m:endChr m:val="]"/>
                                    <m:ctrlPr>
                                      <a:rPr lang="en-US" altLang="ja-JP" sz="2400" i="1">
                                        <a:latin typeface="Cambria Math" panose="02040503050406030204" pitchFamily="18" charset="0"/>
                                        <a:ea typeface="Cambria Math" panose="02040503050406030204" pitchFamily="18" charset="0"/>
                                      </a:rPr>
                                    </m:ctrlPr>
                                  </m:d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𝑉</m:t>
                                        </m:r>
                                      </m:e>
                                    </m:acc>
                                    <m:r>
                                      <a:rPr lang="en-US" altLang="ja-JP" sz="2400" i="1">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ea typeface="Cambria Math" panose="02040503050406030204" pitchFamily="18" charset="0"/>
                                          </a:rPr>
                                        </m:ctrlPr>
                                      </m:sSubSup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𝑌</m:t>
                                            </m:r>
                                          </m:e>
                                        </m:acc>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−1</m:t>
                                        </m:r>
                                      </m:sup>
                                    </m:sSubSup>
                                  </m:e>
                                </m:d>
                              </m:e>
                            </m:d>
                          </m:e>
                          <m:sup>
                            <m:r>
                              <a:rPr lang="en-US" altLang="ja-JP" sz="2400" i="1">
                                <a:latin typeface="Cambria Math" panose="02040503050406030204" pitchFamily="18" charset="0"/>
                                <a:ea typeface="Cambria Math" panose="02040503050406030204" pitchFamily="18" charset="0"/>
                              </a:rPr>
                              <m:t>2</m:t>
                            </m:r>
                          </m:sup>
                        </m:sSup>
                      </m:e>
                    </m:d>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𝑃</m:t>
                    </m:r>
                    <m:r>
                      <a:rPr lang="en-US" altLang="ja-JP" sz="2400" i="1">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We denote as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Sup>
                      <m:sSubSupPr>
                        <m:ctrlPr>
                          <a:rPr lang="en-US" altLang="ja-JP" sz="2400" i="1" smtClean="0">
                            <a:latin typeface="Cambria Math" panose="02040503050406030204" pitchFamily="18" charset="0"/>
                            <a:ea typeface="Cambria Math" panose="02040503050406030204" pitchFamily="18" charset="0"/>
                          </a:rPr>
                        </m:ctrlPr>
                      </m:sSubSupPr>
                      <m:e>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𝐶</m:t>
                            </m:r>
                          </m:e>
                        </m:acc>
                      </m:e>
                      <m:sub>
                        <m:r>
                          <a:rPr lang="en-US" altLang="ja-JP" sz="2400" b="0" i="1" smtClean="0">
                            <a:latin typeface="Cambria Math" panose="02040503050406030204" pitchFamily="18" charset="0"/>
                            <a:ea typeface="Cambria Math" panose="02040503050406030204" pitchFamily="18" charset="0"/>
                          </a:rPr>
                          <m:t>𝐹𝐵</m:t>
                        </m:r>
                      </m:sub>
                      <m:sup>
                        <m:r>
                          <a:rPr lang="en-US" altLang="ja-JP" sz="2400" b="0" i="1" smtClean="0">
                            <a:latin typeface="Cambria Math" panose="02040503050406030204" pitchFamily="18" charset="0"/>
                            <a:ea typeface="Cambria Math" panose="02040503050406030204" pitchFamily="18" charset="0"/>
                          </a:rPr>
                          <m:t>∗</m:t>
                        </m:r>
                      </m:sup>
                    </m:sSubSup>
                    <m:r>
                      <a:rPr lang="en-US" altLang="ja-JP" sz="2400" b="0" i="1" smtClean="0">
                        <a:latin typeface="Cambria Math" panose="02040503050406030204" pitchFamily="18" charset="0"/>
                        <a:ea typeface="Cambria Math" panose="02040503050406030204" pitchFamily="18" charset="0"/>
                      </a:rPr>
                      <m:t>=</m:t>
                    </m:r>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𝐼</m:t>
                        </m:r>
                      </m:e>
                    </m:acc>
                    <m:d>
                      <m:dPr>
                        <m:ctrlPr>
                          <a:rPr lang="en-US" altLang="ja-JP" sz="2400" i="1">
                            <a:latin typeface="Cambria Math" panose="02040503050406030204" pitchFamily="18" charset="0"/>
                            <a:ea typeface="Cambria Math" panose="02040503050406030204" pitchFamily="18" charset="0"/>
                          </a:rPr>
                        </m:ctrlPr>
                      </m:d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𝑉</m:t>
                            </m:r>
                          </m:e>
                        </m:acc>
                        <m:r>
                          <a:rPr lang="en-US" altLang="ja-JP" sz="2400" i="1">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ea typeface="Cambria Math" panose="02040503050406030204" pitchFamily="18" charset="0"/>
                              </a:rPr>
                            </m:ctrlPr>
                          </m:sSubSup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𝑌</m:t>
                                </m:r>
                              </m:e>
                            </m:acc>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sup>
                        </m:sSubSup>
                      </m:e>
                    </m:d>
                    <m:r>
                      <a:rPr lang="en-US" altLang="ja-JP" sz="2400" b="0" i="1" smtClean="0">
                        <a:latin typeface="Cambria Math" panose="02040503050406030204" pitchFamily="18" charset="0"/>
                        <a:ea typeface="Cambria Math" panose="02040503050406030204" pitchFamily="18" charset="0"/>
                      </a:rPr>
                      <m:t>. </m:t>
                    </m:r>
                  </m:oMath>
                </a14:m>
                <a:r>
                  <a:rPr kumimoji="1" lang="ja-JP" altLang="en-US" dirty="0"/>
                  <a:t> </a:t>
                </a:r>
                <a:endParaRPr kumimoji="1" lang="en-US" altLang="ja-JP" dirty="0"/>
              </a:p>
              <a:p>
                <a:pPr marL="0" indent="0">
                  <a:buNone/>
                </a:pPr>
                <a:r>
                  <a:rPr lang="en-US" altLang="ja-JP" sz="2400" dirty="0">
                    <a:latin typeface="Cambria Math" panose="02040503050406030204" pitchFamily="18" charset="0"/>
                    <a:ea typeface="Cambria Math" panose="02040503050406030204" pitchFamily="18" charset="0"/>
                  </a:rPr>
                  <a:t>Clearly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Sup>
                      <m:sSubSupPr>
                        <m:ctrlPr>
                          <a:rPr lang="en-US" altLang="ja-JP" sz="2400" i="1">
                            <a:latin typeface="Cambria Math" panose="02040503050406030204" pitchFamily="18" charset="0"/>
                            <a:ea typeface="Cambria Math" panose="02040503050406030204" pitchFamily="18" charset="0"/>
                          </a:rPr>
                        </m:ctrlPr>
                      </m:sSubSup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𝐶</m:t>
                            </m:r>
                          </m:e>
                        </m:acc>
                      </m:e>
                      <m:sub>
                        <m:r>
                          <a:rPr lang="en-US" altLang="ja-JP" sz="2400" i="1">
                            <a:latin typeface="Cambria Math" panose="02040503050406030204" pitchFamily="18" charset="0"/>
                            <a:ea typeface="Cambria Math" panose="02040503050406030204" pitchFamily="18" charset="0"/>
                          </a:rPr>
                          <m:t>𝐹𝐵</m:t>
                        </m:r>
                      </m:sub>
                      <m:sup>
                        <m:r>
                          <a:rPr lang="en-US" altLang="ja-JP" sz="2400" i="1">
                            <a:latin typeface="Cambria Math" panose="02040503050406030204" pitchFamily="18" charset="0"/>
                            <a:ea typeface="Cambria Math" panose="02040503050406030204" pitchFamily="18" charset="0"/>
                          </a:rPr>
                          <m:t>∗</m:t>
                        </m:r>
                      </m:sup>
                    </m:sSubSup>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𝐶</m:t>
                            </m:r>
                          </m:e>
                        </m:acc>
                      </m:e>
                      <m:sub>
                        <m:r>
                          <a:rPr lang="en-US" altLang="ja-JP" sz="2400" i="1">
                            <a:latin typeface="Cambria Math" panose="02040503050406030204" pitchFamily="18" charset="0"/>
                            <a:ea typeface="Cambria Math" panose="02040503050406030204" pitchFamily="18" charset="0"/>
                          </a:rPr>
                          <m:t>𝐹𝐵</m:t>
                        </m:r>
                      </m:sub>
                    </m:sSub>
                    <m:r>
                      <a:rPr lang="en-US" altLang="ja-JP" sz="2400" i="1">
                        <a:latin typeface="Cambria Math" panose="02040503050406030204" pitchFamily="18" charset="0"/>
                        <a:ea typeface="Cambria Math" panose="02040503050406030204" pitchFamily="18" charset="0"/>
                      </a:rPr>
                      <m:t>.</m:t>
                    </m:r>
                  </m:oMath>
                </a14:m>
                <a:endParaRPr lang="ja-JP" altLang="en-US" sz="2400" dirty="0"/>
              </a:p>
              <a:p>
                <a:pPr marL="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52F5AE93-26ED-4020-89B6-650A5604D901}"/>
                  </a:ext>
                </a:extLst>
              </p:cNvPr>
              <p:cNvSpPr>
                <a:spLocks noGrp="1" noRot="1" noChangeAspect="1" noMove="1" noResize="1" noEditPoints="1" noAdjustHandles="1" noChangeArrowheads="1" noChangeShapeType="1" noTextEdit="1"/>
              </p:cNvSpPr>
              <p:nvPr>
                <p:ph idx="1"/>
              </p:nvPr>
            </p:nvSpPr>
            <p:spPr>
              <a:xfrm>
                <a:off x="628650" y="1268760"/>
                <a:ext cx="7920000" cy="5220000"/>
              </a:xfrm>
              <a:blipFill>
                <a:blip r:embed="rId2"/>
                <a:stretch>
                  <a:fillRect l="-1155" t="-1636" r="-38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48705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7CE084-7499-441A-B145-96C4C9A16B99}"/>
              </a:ext>
            </a:extLst>
          </p:cNvPr>
          <p:cNvSpPr>
            <a:spLocks noGrp="1"/>
          </p:cNvSpPr>
          <p:nvPr>
            <p:ph type="title"/>
          </p:nvPr>
        </p:nvSpPr>
        <p:spPr>
          <a:xfrm>
            <a:off x="684448" y="152736"/>
            <a:ext cx="7920000" cy="900000"/>
          </a:xfrm>
          <a:ln>
            <a:solidFill>
              <a:schemeClr val="accent1"/>
            </a:solidFill>
          </a:ln>
        </p:spPr>
        <p:txBody>
          <a:bodyPr>
            <a:normAutofit/>
          </a:bodyPr>
          <a:lstStyle/>
          <a:p>
            <a:r>
              <a:rPr kumimoji="1" lang="en-US" altLang="ja-JP" sz="4000" b="1" dirty="0">
                <a:solidFill>
                  <a:srgbClr val="0070C0"/>
                </a:solidFill>
                <a:latin typeface="Cambria Math" panose="02040503050406030204" pitchFamily="18" charset="0"/>
                <a:ea typeface="Cambria Math" panose="02040503050406030204" pitchFamily="18" charset="0"/>
              </a:rPr>
              <a:t>Preface</a:t>
            </a:r>
            <a:endParaRPr kumimoji="1" lang="ja-JP" altLang="en-US" sz="4000" b="1" dirty="0">
              <a:solidFill>
                <a:srgbClr val="0070C0"/>
              </a:solidFill>
              <a:latin typeface="Cambria Math" panose="02040503050406030204" pitchFamily="18" charset="0"/>
            </a:endParaRPr>
          </a:p>
        </p:txBody>
      </p:sp>
      <p:sp>
        <p:nvSpPr>
          <p:cNvPr id="3" name="コンテンツ プレースホルダー 2">
            <a:extLst>
              <a:ext uri="{FF2B5EF4-FFF2-40B4-BE49-F238E27FC236}">
                <a16:creationId xmlns:a16="http://schemas.microsoft.com/office/drawing/2014/main" id="{05BBB315-7E81-4ACC-8982-E713A849E919}"/>
              </a:ext>
            </a:extLst>
          </p:cNvPr>
          <p:cNvSpPr>
            <a:spLocks noGrp="1"/>
          </p:cNvSpPr>
          <p:nvPr>
            <p:ph idx="1"/>
          </p:nvPr>
        </p:nvSpPr>
        <p:spPr>
          <a:xfrm>
            <a:off x="684448" y="1089320"/>
            <a:ext cx="7920000" cy="5220000"/>
          </a:xfrm>
        </p:spPr>
        <p:txBody>
          <a:bodyPr>
            <a:noAutofit/>
          </a:bodyPr>
          <a:lstStyle/>
          <a:p>
            <a:pPr marL="0" indent="0">
              <a:buNone/>
            </a:pPr>
            <a:r>
              <a:rPr lang="en-US" altLang="ja-JP" sz="2400" dirty="0">
                <a:latin typeface="Cambria Math" panose="02040503050406030204" pitchFamily="18" charset="0"/>
                <a:ea typeface="Cambria Math" panose="02040503050406030204" pitchFamily="18" charset="0"/>
              </a:rPr>
              <a:t>We consider the discrete-time additive Gaussian noise channels under average power constraint. We are concerning the feedback capacity of the channels. Despite numerous lower and upper bounds have been reported, except some special cases, the closed-form for the feedback capacity is not known. </a:t>
            </a:r>
          </a:p>
          <a:p>
            <a:pPr marL="0" indent="0">
              <a:buNone/>
            </a:pPr>
            <a:r>
              <a:rPr lang="en-US" altLang="ja-JP" sz="2400" dirty="0">
                <a:latin typeface="Cambria Math" panose="02040503050406030204" pitchFamily="18" charset="0"/>
                <a:ea typeface="Cambria Math" panose="02040503050406030204" pitchFamily="18" charset="0"/>
              </a:rPr>
              <a:t>     In this talk, we focus on the case where the additive Gaussian noise is a first-order moving average (MA (1)) process. For this channel, Kim (2006, 2010) obtained the closed-form of the feedback capacity and the optimal coding scheme by which the channel capacity is achieved. The main aim of the talk is to give a new proof of the optimality of the coding scheme given by Kim. </a:t>
            </a:r>
          </a:p>
          <a:p>
            <a:pPr marL="0" indent="0">
              <a:buNone/>
            </a:pPr>
            <a:r>
              <a:rPr lang="en-US" altLang="ja-JP" sz="2400" dirty="0">
                <a:latin typeface="Cambria Math" panose="02040503050406030204" pitchFamily="18" charset="0"/>
                <a:ea typeface="Cambria Math" panose="02040503050406030204" pitchFamily="18" charset="0"/>
              </a:rPr>
              <a:t>     We also discuss on the asymptotic behavior of error probability.</a:t>
            </a:r>
            <a:endParaRPr kumimoji="1" lang="ja-JP" altLang="en-US" sz="2400" dirty="0">
              <a:latin typeface="Cambria Math" panose="02040503050406030204" pitchFamily="18" charset="0"/>
            </a:endParaRPr>
          </a:p>
        </p:txBody>
      </p:sp>
    </p:spTree>
    <p:extLst>
      <p:ext uri="{BB962C8B-B14F-4D97-AF65-F5344CB8AC3E}">
        <p14:creationId xmlns:p14="http://schemas.microsoft.com/office/powerpoint/2010/main" val="2713047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41EDB3-7FDD-472D-A9BD-4E6304D9B16A}"/>
              </a:ext>
            </a:extLst>
          </p:cNvPr>
          <p:cNvSpPr>
            <a:spLocks noGrp="1"/>
          </p:cNvSpPr>
          <p:nvPr>
            <p:ph type="title"/>
          </p:nvPr>
        </p:nvSpPr>
        <p:spPr>
          <a:xfrm>
            <a:off x="628650" y="365126"/>
            <a:ext cx="7920000" cy="576000"/>
          </a:xfrm>
          <a:ln>
            <a:solidFill>
              <a:schemeClr val="accent1"/>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SK scheme and error probability</a:t>
            </a:r>
            <a:endParaRPr kumimoji="1" lang="ja-JP" altLang="en-US" sz="28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3E6CA1C-A32A-407B-8EB4-9B5D490B2DDD}"/>
                  </a:ext>
                </a:extLst>
              </p:cNvPr>
              <p:cNvSpPr>
                <a:spLocks noGrp="1"/>
              </p:cNvSpPr>
              <p:nvPr>
                <p:ph idx="1"/>
              </p:nvPr>
            </p:nvSpPr>
            <p:spPr>
              <a:xfrm>
                <a:off x="628650" y="1268760"/>
                <a:ext cx="7920000" cy="5220000"/>
              </a:xfrm>
            </p:spPr>
            <p:txBody>
              <a:bodyPr>
                <a:normAutofit/>
              </a:bodyPr>
              <a:lstStyle/>
              <a:p>
                <a:pPr marL="0" indent="0">
                  <a:buNone/>
                </a:pPr>
                <a:r>
                  <a:rPr lang="en-US" altLang="ja-JP" sz="2400" dirty="0">
                    <a:latin typeface="Cambria Math" panose="02040503050406030204" pitchFamily="18" charset="0"/>
                    <a:ea typeface="Cambria Math" panose="02040503050406030204" pitchFamily="18" charset="0"/>
                  </a:rPr>
                  <a:t>Following theorem is a generalization of the result by </a:t>
                </a:r>
                <a:r>
                  <a:rPr lang="en-US" altLang="ja-JP" sz="2400" dirty="0" err="1">
                    <a:latin typeface="Cambria Math" panose="02040503050406030204" pitchFamily="18" charset="0"/>
                    <a:ea typeface="Cambria Math" panose="02040503050406030204" pitchFamily="18" charset="0"/>
                  </a:rPr>
                  <a:t>Gallager</a:t>
                </a:r>
                <a:r>
                  <a:rPr lang="en-US" altLang="ja-JP" sz="2400" dirty="0">
                    <a:latin typeface="Cambria Math" panose="02040503050406030204" pitchFamily="18" charset="0"/>
                    <a:ea typeface="Cambria Math" panose="02040503050406030204" pitchFamily="18" charset="0"/>
                  </a:rPr>
                  <a:t> and </a:t>
                </a:r>
                <a:r>
                  <a:rPr lang="en-US" altLang="ja-JP" sz="2400" dirty="0" err="1">
                    <a:latin typeface="Cambria Math" panose="02040503050406030204" pitchFamily="18" charset="0"/>
                    <a:ea typeface="Cambria Math" panose="02040503050406030204" pitchFamily="18" charset="0"/>
                  </a:rPr>
                  <a:t>Nakiboglu</a:t>
                </a:r>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Theorem 8</a:t>
                </a:r>
                <a:r>
                  <a:rPr lang="en-US" altLang="ja-JP" sz="2400" dirty="0">
                    <a:latin typeface="Cambria Math" panose="02040503050406030204" pitchFamily="18" charset="0"/>
                    <a:ea typeface="Cambria Math" panose="02040503050406030204" pitchFamily="18" charset="0"/>
                  </a:rPr>
                  <a:t> (Ihara (2012)). Assume that the Gaussian noise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𝑍</m:t>
                    </m:r>
                    <m:r>
                      <a:rPr lang="en-US" altLang="ja-JP" sz="2400" b="0" i="1" smtClean="0">
                        <a:latin typeface="Cambria Math" panose="02040503050406030204" pitchFamily="18" charset="0"/>
                        <a:ea typeface="Cambria Math" panose="02040503050406030204" pitchFamily="18" charset="0"/>
                      </a:rPr>
                      <m:t>=</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𝑛</m:t>
                            </m:r>
                          </m:sub>
                        </m:sSub>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not necessarily stationary and that the variances </a:t>
                </a:r>
                <a14:m>
                  <m:oMath xmlns:m="http://schemas.openxmlformats.org/officeDocument/2006/math">
                    <m:sSubSup>
                      <m:sSubSupPr>
                        <m:ctrlPr>
                          <a:rPr lang="en-US" altLang="ja-JP" sz="2400" i="1" smtClean="0">
                            <a:latin typeface="Cambria Math" panose="02040503050406030204" pitchFamily="18" charset="0"/>
                            <a:ea typeface="Cambria Math" panose="02040503050406030204" pitchFamily="18" charset="0"/>
                          </a:rPr>
                        </m:ctrlPr>
                      </m:sSubSupPr>
                      <m:e>
                        <m:r>
                          <a:rPr lang="ja-JP" altLang="en-US" sz="2400" i="1" smtClean="0">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ea typeface="Cambria Math" panose="02040503050406030204" pitchFamily="18" charset="0"/>
                          </a:rPr>
                          <m:t>𝑛</m:t>
                        </m:r>
                      </m:sub>
                      <m:sup>
                        <m:r>
                          <a:rPr lang="en-US" altLang="ja-JP" sz="2400" b="0" i="1" smtClean="0">
                            <a:latin typeface="Cambria Math" panose="02040503050406030204" pitchFamily="18" charset="0"/>
                            <a:ea typeface="Cambria Math" panose="02040503050406030204" pitchFamily="18" charset="0"/>
                          </a:rPr>
                          <m:t>2</m:t>
                        </m:r>
                      </m:sup>
                    </m:sSubSup>
                    <m:r>
                      <a:rPr lang="en-US" altLang="ja-JP" sz="240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𝑛</m:t>
                            </m:r>
                          </m:sub>
                          <m:sup>
                            <m:r>
                              <a:rPr lang="en-US" altLang="ja-JP" sz="2400" b="0" i="1" smtClean="0">
                                <a:latin typeface="Cambria Math" panose="02040503050406030204" pitchFamily="18" charset="0"/>
                                <a:ea typeface="Cambria Math" panose="02040503050406030204" pitchFamily="18" charset="0"/>
                              </a:rPr>
                              <m:t>2</m:t>
                            </m:r>
                          </m:sup>
                        </m:sSubSup>
                      </m:e>
                    </m:d>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=1,2,…,</m:t>
                    </m:r>
                  </m:oMath>
                </a14:m>
                <a:r>
                  <a:rPr lang="en-US" altLang="ja-JP" sz="2400" dirty="0">
                    <a:latin typeface="Cambria Math" panose="02040503050406030204" pitchFamily="18" charset="0"/>
                    <a:ea typeface="Cambria Math" panose="02040503050406030204" pitchFamily="18" charset="0"/>
                  </a:rPr>
                  <a:t> are uniformly bounded. For the GC under the constraint (1), assume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𝑅</m:t>
                    </m:r>
                    <m:r>
                      <a:rPr lang="en-US" altLang="ja-JP" sz="2400" b="0" i="1" smtClean="0">
                        <a:latin typeface="Cambria Math" panose="02040503050406030204" pitchFamily="18" charset="0"/>
                        <a:ea typeface="Cambria Math" panose="02040503050406030204" pitchFamily="18" charset="0"/>
                      </a:rPr>
                      <m:t>&lt;</m:t>
                    </m:r>
                    <m:sSubSup>
                      <m:sSubSupPr>
                        <m:ctrlPr>
                          <a:rPr lang="en-US" altLang="ja-JP" sz="2400" b="0" i="1" smtClean="0">
                            <a:latin typeface="Cambria Math" panose="02040503050406030204" pitchFamily="18" charset="0"/>
                            <a:ea typeface="Cambria Math" panose="02040503050406030204" pitchFamily="18" charset="0"/>
                          </a:rPr>
                        </m:ctrlPr>
                      </m:sSubSup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𝐶</m:t>
                            </m:r>
                          </m:e>
                        </m:acc>
                      </m:e>
                      <m:sub>
                        <m:r>
                          <a:rPr lang="en-US" altLang="ja-JP" sz="2400" b="0" i="1" smtClean="0">
                            <a:latin typeface="Cambria Math" panose="02040503050406030204" pitchFamily="18" charset="0"/>
                            <a:ea typeface="Cambria Math" panose="02040503050406030204" pitchFamily="18" charset="0"/>
                          </a:rPr>
                          <m:t>𝐹𝐵</m:t>
                        </m:r>
                      </m:sub>
                      <m:sup>
                        <m:r>
                          <a:rPr lang="en-US" altLang="ja-JP" sz="2400" b="0" i="1" smtClean="0">
                            <a:latin typeface="Cambria Math" panose="02040503050406030204" pitchFamily="18" charset="0"/>
                            <a:ea typeface="Cambria Math" panose="02040503050406030204" pitchFamily="18" charset="0"/>
                          </a:rPr>
                          <m:t>∗</m:t>
                        </m:r>
                      </m:sup>
                    </m:sSubSup>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Then, for any </a:t>
                </a:r>
                <a14:m>
                  <m:oMath xmlns:m="http://schemas.openxmlformats.org/officeDocument/2006/math">
                    <m:r>
                      <a:rPr lang="ja-JP" altLang="en-US" sz="2400" i="1" smtClean="0">
                        <a:latin typeface="Cambria Math" panose="02040503050406030204" pitchFamily="18" charset="0"/>
                        <a:ea typeface="Cambria Math" panose="02040503050406030204" pitchFamily="18" charset="0"/>
                      </a:rPr>
                      <m:t>𝜀</m:t>
                    </m:r>
                    <m:r>
                      <a:rPr lang="en-US" altLang="ja-JP" sz="2400" b="0" i="1" smtClean="0">
                        <a:latin typeface="Cambria Math" panose="02040503050406030204" pitchFamily="18" charset="0"/>
                        <a:ea typeface="Cambria Math" panose="02040503050406030204" pitchFamily="18" charset="0"/>
                      </a:rPr>
                      <m:t>&gt;0  </m:t>
                    </m:r>
                  </m:oMath>
                </a14:m>
                <a:r>
                  <a:rPr lang="en-US" altLang="ja-JP" sz="2400" dirty="0">
                    <a:latin typeface="Cambria Math" panose="02040503050406030204" pitchFamily="18" charset="0"/>
                    <a:ea typeface="Cambria Math" panose="02040503050406030204" pitchFamily="18" charset="0"/>
                  </a:rPr>
                  <a:t>such that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𝑅</m:t>
                    </m:r>
                    <m:r>
                      <a:rPr lang="en-US" altLang="ja-JP" sz="2400" b="0" i="1" smtClean="0">
                        <a:latin typeface="Cambria Math" panose="02040503050406030204" pitchFamily="18" charset="0"/>
                        <a:ea typeface="Cambria Math" panose="02040503050406030204" pitchFamily="18" charset="0"/>
                      </a:rPr>
                      <m:t>&lt;</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1−</m:t>
                        </m:r>
                        <m:r>
                          <a:rPr lang="ja-JP" altLang="en-US" sz="2400" b="0" i="1" smtClean="0">
                            <a:latin typeface="Cambria Math" panose="02040503050406030204" pitchFamily="18" charset="0"/>
                            <a:ea typeface="Cambria Math" panose="02040503050406030204" pitchFamily="18" charset="0"/>
                          </a:rPr>
                          <m:t>𝜀</m:t>
                        </m:r>
                      </m:e>
                    </m:d>
                    <m:sSubSup>
                      <m:sSubSupPr>
                        <m:ctrlPr>
                          <a:rPr lang="en-US" altLang="ja-JP" sz="2400" b="0" i="1" smtClean="0">
                            <a:latin typeface="Cambria Math" panose="02040503050406030204" pitchFamily="18" charset="0"/>
                            <a:ea typeface="Cambria Math" panose="02040503050406030204" pitchFamily="18" charset="0"/>
                          </a:rPr>
                        </m:ctrlPr>
                      </m:sSubSup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𝐶</m:t>
                            </m:r>
                          </m:e>
                        </m:acc>
                      </m:e>
                      <m:sub>
                        <m:r>
                          <a:rPr lang="en-US" altLang="ja-JP" sz="2400" b="0" i="1" smtClean="0">
                            <a:latin typeface="Cambria Math" panose="02040503050406030204" pitchFamily="18" charset="0"/>
                            <a:ea typeface="Cambria Math" panose="02040503050406030204" pitchFamily="18" charset="0"/>
                          </a:rPr>
                          <m:t>𝐹𝐵</m:t>
                        </m:r>
                      </m:sub>
                      <m:sup>
                        <m:r>
                          <a:rPr lang="en-US" altLang="ja-JP" sz="2400" b="0" i="1" smtClean="0">
                            <a:latin typeface="Cambria Math" panose="02040503050406030204" pitchFamily="18" charset="0"/>
                            <a:ea typeface="Cambria Math" panose="02040503050406030204" pitchFamily="18" charset="0"/>
                          </a:rPr>
                          <m:t>∗</m:t>
                        </m:r>
                      </m:sup>
                    </m:sSubSup>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𝑃</m:t>
                        </m:r>
                      </m:e>
                      <m:sub>
                        <m:r>
                          <a:rPr lang="en-US" altLang="ja-JP" sz="2400" i="1">
                            <a:latin typeface="Cambria Math" panose="02040503050406030204" pitchFamily="18" charset="0"/>
                            <a:ea typeface="Cambria Math" panose="02040503050406030204" pitchFamily="18" charset="0"/>
                          </a:rPr>
                          <m:t>𝑒</m:t>
                        </m:r>
                      </m:sub>
                      <m:sup>
                        <m:r>
                          <a:rPr lang="en-US" altLang="ja-JP" sz="2400" i="1">
                            <a:latin typeface="Cambria Math" panose="02040503050406030204" pitchFamily="18" charset="0"/>
                            <a:ea typeface="Cambria Math" panose="02040503050406030204" pitchFamily="18" charset="0"/>
                          </a:rPr>
                          <m:t>∗</m:t>
                        </m:r>
                      </m:sup>
                    </m:sSubSup>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𝑛</m:t>
                        </m:r>
                      </m:e>
                    </m:d>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𝑂</m:t>
                    </m:r>
                    <m:d>
                      <m:dPr>
                        <m:ctrlPr>
                          <a:rPr lang="en-US" altLang="ja-JP" sz="2400" i="1">
                            <a:latin typeface="Cambria Math" panose="02040503050406030204" pitchFamily="18" charset="0"/>
                            <a:ea typeface="Cambria Math" panose="02040503050406030204" pitchFamily="18" charset="0"/>
                          </a:rPr>
                        </m:ctrlPr>
                      </m:dPr>
                      <m:e>
                        <m:r>
                          <m:rPr>
                            <m:sty m:val="p"/>
                          </m:rPr>
                          <a:rPr lang="en-US" altLang="ja-JP" sz="2400">
                            <a:latin typeface="Cambria Math" panose="02040503050406030204" pitchFamily="18" charset="0"/>
                            <a:ea typeface="Cambria Math" panose="02040503050406030204" pitchFamily="18" charset="0"/>
                          </a:rPr>
                          <m:t>exp</m:t>
                        </m:r>
                        <m:d>
                          <m:dPr>
                            <m:begChr m:val="{"/>
                            <m:endChr m:val="}"/>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m:rPr>
                                    <m:sty m:val="p"/>
                                  </m:rPr>
                                  <a:rPr lang="en-US" altLang="ja-JP" sz="2400">
                                    <a:latin typeface="Cambria Math" panose="02040503050406030204" pitchFamily="18" charset="0"/>
                                    <a:ea typeface="Cambria Math" panose="02040503050406030204" pitchFamily="18" charset="0"/>
                                  </a:rPr>
                                  <m:t>exp</m:t>
                                </m:r>
                              </m:e>
                              <m:sub>
                                <m:d>
                                  <m:dPr>
                                    <m:begChr m:val="⌊"/>
                                    <m:endChr m:val="⌋"/>
                                    <m:ctrlPr>
                                      <a:rPr lang="en-US" altLang="ja-JP" sz="2400" i="1">
                                        <a:latin typeface="Cambria Math" panose="02040503050406030204" pitchFamily="18" charset="0"/>
                                        <a:ea typeface="Cambria Math" panose="02040503050406030204" pitchFamily="18" charset="0"/>
                                      </a:rPr>
                                    </m:ctrlPr>
                                  </m:dPr>
                                  <m:e>
                                    <m:r>
                                      <a:rPr lang="ja-JP" altLang="en-US" sz="2400" i="1">
                                        <a:latin typeface="Cambria Math" panose="02040503050406030204" pitchFamily="18" charset="0"/>
                                        <a:ea typeface="Cambria Math" panose="02040503050406030204" pitchFamily="18" charset="0"/>
                                      </a:rPr>
                                      <m:t>𝜀</m:t>
                                    </m:r>
                                    <m:r>
                                      <a:rPr lang="en-US" altLang="ja-JP" sz="2400" i="1">
                                        <a:latin typeface="Cambria Math" panose="02040503050406030204" pitchFamily="18" charset="0"/>
                                        <a:ea typeface="Cambria Math" panose="02040503050406030204" pitchFamily="18" charset="0"/>
                                      </a:rPr>
                                      <m:t>𝑛</m:t>
                                    </m:r>
                                  </m:e>
                                </m:d>
                              </m:sub>
                            </m:sSub>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𝑛</m:t>
                                </m:r>
                              </m:e>
                            </m:d>
                          </m:e>
                        </m:d>
                      </m:e>
                    </m:d>
                    <m:r>
                      <a:rPr lang="en-US" altLang="ja-JP" sz="2400" i="1">
                        <a:latin typeface="Cambria Math" panose="02040503050406030204" pitchFamily="18" charset="0"/>
                        <a:ea typeface="Cambria Math" panose="02040503050406030204" pitchFamily="18" charset="0"/>
                      </a:rPr>
                      <m:t>,      </m:t>
                    </m:r>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Remark.</a:t>
                </a:r>
                <a:r>
                  <a:rPr lang="en-US" altLang="ja-JP" sz="2400" dirty="0">
                    <a:latin typeface="Cambria Math" panose="02040503050406030204" pitchFamily="18" charset="0"/>
                    <a:ea typeface="Cambria Math" panose="02040503050406030204" pitchFamily="18" charset="0"/>
                  </a:rPr>
                  <a:t> If the GC is WGC or MA(1) GC, Theorem 8 is true under the assumption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i="1">
                        <a:latin typeface="Cambria Math" panose="02040503050406030204" pitchFamily="18" charset="0"/>
                        <a:ea typeface="Cambria Math" panose="02040503050406030204" pitchFamily="18" charset="0"/>
                      </a:rPr>
                      <m:t>𝑅</m:t>
                    </m:r>
                    <m:r>
                      <a:rPr lang="en-US" altLang="ja-JP" sz="2400" i="1">
                        <a:latin typeface="Cambria Math" panose="02040503050406030204" pitchFamily="18" charset="0"/>
                        <a:ea typeface="Cambria Math" panose="02040503050406030204" pitchFamily="18" charset="0"/>
                      </a:rPr>
                      <m:t>&lt;</m:t>
                    </m:r>
                    <m:sSub>
                      <m:sSubPr>
                        <m:ctrlPr>
                          <a:rPr lang="en-US" altLang="ja-JP" sz="2400" i="1" smtClean="0">
                            <a:latin typeface="Cambria Math" panose="02040503050406030204" pitchFamily="18" charset="0"/>
                            <a:ea typeface="Cambria Math" panose="02040503050406030204" pitchFamily="18" charset="0"/>
                          </a:rPr>
                        </m:ctrlPr>
                      </m:sSubPr>
                      <m:e>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𝐶</m:t>
                            </m:r>
                          </m:e>
                        </m:acc>
                      </m:e>
                      <m:sub>
                        <m:r>
                          <a:rPr lang="en-US" altLang="ja-JP" sz="2400" b="0" i="1" smtClean="0">
                            <a:latin typeface="Cambria Math" panose="02040503050406030204" pitchFamily="18" charset="0"/>
                            <a:ea typeface="Cambria Math" panose="02040503050406030204" pitchFamily="18" charset="0"/>
                          </a:rPr>
                          <m:t>𝐹𝐵</m:t>
                        </m:r>
                      </m:sub>
                    </m:sSub>
                    <m:r>
                      <a:rPr lang="en-US" altLang="ja-JP" sz="2400" i="1">
                        <a:latin typeface="Cambria Math" panose="02040503050406030204" pitchFamily="18" charset="0"/>
                        <a:ea typeface="Cambria Math" panose="02040503050406030204" pitchFamily="18" charset="0"/>
                      </a:rPr>
                      <m:t>.</m:t>
                    </m:r>
                  </m:oMath>
                </a14:m>
                <a:endParaRPr lang="en-US" altLang="ja-JP" sz="2400" dirty="0">
                  <a:latin typeface="Cambria Math" panose="02040503050406030204" pitchFamily="18" charset="0"/>
                  <a:ea typeface="Cambria Math" panose="02040503050406030204" pitchFamily="18" charset="0"/>
                </a:endParaRPr>
              </a:p>
              <a:p>
                <a:pPr marL="0" indent="0">
                  <a:buNone/>
                </a:pPr>
                <a:endParaRPr lang="ja-JP" altLang="en-US" sz="2000" dirty="0"/>
              </a:p>
              <a:p>
                <a:pPr marL="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33E6CA1C-A32A-407B-8EB4-9B5D490B2DDD}"/>
                  </a:ext>
                </a:extLst>
              </p:cNvPr>
              <p:cNvSpPr>
                <a:spLocks noGrp="1" noRot="1" noChangeAspect="1" noMove="1" noResize="1" noEditPoints="1" noAdjustHandles="1" noChangeArrowheads="1" noChangeShapeType="1" noTextEdit="1"/>
              </p:cNvSpPr>
              <p:nvPr>
                <p:ph idx="1"/>
              </p:nvPr>
            </p:nvSpPr>
            <p:spPr>
              <a:xfrm>
                <a:off x="628650" y="1268760"/>
                <a:ext cx="7920000" cy="5220000"/>
              </a:xfrm>
              <a:blipFill>
                <a:blip r:embed="rId2"/>
                <a:stretch>
                  <a:fillRect l="-1155" t="-1636" r="-100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04243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561E23-F9D2-4A3F-9E9F-B3A8990F7CAE}"/>
              </a:ext>
            </a:extLst>
          </p:cNvPr>
          <p:cNvSpPr>
            <a:spLocks noGrp="1"/>
          </p:cNvSpPr>
          <p:nvPr>
            <p:ph type="title"/>
          </p:nvPr>
        </p:nvSpPr>
        <p:spPr>
          <a:xfrm>
            <a:off x="611560" y="260648"/>
            <a:ext cx="7920000" cy="576000"/>
          </a:xfrm>
          <a:ln>
            <a:solidFill>
              <a:srgbClr val="0070C0"/>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Proof of Theorem 8 </a:t>
            </a:r>
            <a:r>
              <a:rPr lang="en-US" altLang="ja-JP" sz="2400" b="1" dirty="0">
                <a:solidFill>
                  <a:srgbClr val="00B050"/>
                </a:solidFill>
                <a:latin typeface="Cambria Math" panose="02040503050406030204" pitchFamily="18" charset="0"/>
                <a:ea typeface="Cambria Math" panose="02040503050406030204" pitchFamily="18" charset="0"/>
              </a:rPr>
              <a:t>(Part 1)</a:t>
            </a:r>
            <a:endParaRPr kumimoji="1" lang="ja-JP" altLang="en-US" sz="24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3A9DB7C-5FC9-4B56-83A3-4B5CEE49D47C}"/>
                  </a:ext>
                </a:extLst>
              </p:cNvPr>
              <p:cNvSpPr>
                <a:spLocks noGrp="1"/>
              </p:cNvSpPr>
              <p:nvPr>
                <p:ph idx="1"/>
              </p:nvPr>
            </p:nvSpPr>
            <p:spPr>
              <a:xfrm>
                <a:off x="612000" y="1322434"/>
                <a:ext cx="7920000" cy="5220000"/>
              </a:xfrm>
            </p:spPr>
            <p:txBody>
              <a:bodyPr>
                <a:normAutofit/>
              </a:bodyPr>
              <a:lstStyle/>
              <a:p>
                <a:pPr marL="0" indent="0">
                  <a:buNone/>
                </a:pPr>
                <a:r>
                  <a:rPr lang="en-US" altLang="ja-JP" sz="2400" dirty="0">
                    <a:latin typeface="Cambria Math" panose="02040503050406030204" pitchFamily="18" charset="0"/>
                    <a:ea typeface="Cambria Math" panose="02040503050406030204" pitchFamily="18" charset="0"/>
                  </a:rPr>
                  <a:t>We consider the following coding scheme. We decompose the time block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𝑁</m:t>
                    </m:r>
                    <m:r>
                      <a:rPr lang="en-US" altLang="ja-JP" sz="2400" b="0" i="1" smtClean="0">
                        <a:latin typeface="Cambria Math" panose="02040503050406030204" pitchFamily="18" charset="0"/>
                        <a:ea typeface="Cambria Math" panose="02040503050406030204" pitchFamily="18" charset="0"/>
                      </a:rPr>
                      <m:t>=</m:t>
                    </m:r>
                    <m:d>
                      <m:dPr>
                        <m:begChr m:val="{"/>
                        <m:endChr m:val="}"/>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1,2,…,</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𝑛</m:t>
                            </m:r>
                          </m:e>
                          <m:sub>
                            <m:r>
                              <a:rPr lang="en-US" altLang="ja-JP" sz="2400" b="0" i="1" smtClean="0">
                                <a:latin typeface="Cambria Math" panose="02040503050406030204" pitchFamily="18" charset="0"/>
                                <a:ea typeface="Cambria Math" panose="02040503050406030204" pitchFamily="18" charset="0"/>
                              </a:rPr>
                              <m:t>0</m:t>
                            </m:r>
                          </m:sub>
                        </m:sSub>
                      </m:e>
                    </m:d>
                  </m:oMath>
                </a14:m>
                <a:r>
                  <a:rPr lang="en-US" altLang="ja-JP" sz="2400" dirty="0">
                    <a:latin typeface="Cambria Math" panose="02040503050406030204" pitchFamily="18" charset="0"/>
                    <a:ea typeface="Cambria Math" panose="02040503050406030204" pitchFamily="18" charset="0"/>
                  </a:rPr>
                  <a:t> into two blocks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𝑁</m:t>
                        </m:r>
                      </m:e>
                      <m:sub>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m:t>
                    </m:r>
                    <m:d>
                      <m:dPr>
                        <m:begChr m:val="{"/>
                        <m:endChr m:val="}"/>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1,2,…,</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𝑛</m:t>
                            </m:r>
                          </m:e>
                          <m:sub>
                            <m:r>
                              <a:rPr lang="en-US" altLang="ja-JP" sz="2400" b="0" i="1" smtClean="0">
                                <a:latin typeface="Cambria Math" panose="02040503050406030204" pitchFamily="18" charset="0"/>
                                <a:ea typeface="Cambria Math" panose="02040503050406030204" pitchFamily="18" charset="0"/>
                              </a:rPr>
                              <m:t>1</m:t>
                            </m:r>
                          </m:sub>
                        </m:sSub>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𝑁</m:t>
                        </m:r>
                      </m:e>
                      <m:sub>
                        <m:r>
                          <a:rPr lang="en-US" altLang="ja-JP" sz="2400" b="0" i="1" smtClean="0">
                            <a:latin typeface="Cambria Math" panose="02040503050406030204" pitchFamily="18" charset="0"/>
                            <a:ea typeface="Cambria Math" panose="02040503050406030204" pitchFamily="18" charset="0"/>
                          </a:rPr>
                          <m:t>2</m:t>
                        </m:r>
                      </m:sub>
                    </m:sSub>
                    <m:r>
                      <a:rPr lang="en-US" altLang="ja-JP" sz="2400" b="0" i="1" smtClean="0">
                        <a:latin typeface="Cambria Math" panose="02040503050406030204" pitchFamily="18" charset="0"/>
                        <a:ea typeface="Cambria Math" panose="02040503050406030204" pitchFamily="18" charset="0"/>
                      </a:rPr>
                      <m:t>=</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𝑛</m:t>
                            </m:r>
                          </m:e>
                          <m:sub>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+1,</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𝑛</m:t>
                            </m:r>
                          </m:e>
                          <m:sub>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+2,…,</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𝑛</m:t>
                            </m:r>
                          </m:e>
                          <m:sub>
                            <m:r>
                              <a:rPr lang="en-US" altLang="ja-JP" sz="2400" b="0" i="1" smtClean="0">
                                <a:latin typeface="Cambria Math" panose="02040503050406030204" pitchFamily="18" charset="0"/>
                                <a:ea typeface="Cambria Math" panose="02040503050406030204" pitchFamily="18" charset="0"/>
                              </a:rPr>
                              <m:t>0</m:t>
                            </m:r>
                          </m:sub>
                        </m:sSub>
                      </m:e>
                    </m:d>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t>
                </a:r>
              </a:p>
              <a:p>
                <a:r>
                  <a:rPr lang="en-US" altLang="ja-JP" sz="2400" dirty="0">
                    <a:latin typeface="Cambria Math" panose="02040503050406030204" pitchFamily="18" charset="0"/>
                    <a:ea typeface="Cambria Math" panose="02040503050406030204" pitchFamily="18" charset="0"/>
                  </a:rPr>
                  <a:t>We define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0</m:t>
                        </m:r>
                      </m:sub>
                    </m:sSub>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by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0</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ja-JP" altLang="en-US" sz="2400" b="0" i="1" smtClean="0">
                            <a:latin typeface="Cambria Math" panose="02040503050406030204" pitchFamily="18" charset="0"/>
                            <a:ea typeface="Cambria Math" panose="02040503050406030204" pitchFamily="18" charset="0"/>
                          </a:rPr>
                          <m:t>𝛽</m:t>
                        </m:r>
                      </m:e>
                      <m:sub>
                        <m:r>
                          <a:rPr lang="en-US" altLang="ja-JP" sz="2400" b="0" i="1" smtClean="0">
                            <a:latin typeface="Cambria Math" panose="02040503050406030204" pitchFamily="18" charset="0"/>
                            <a:ea typeface="Cambria Math" panose="02040503050406030204" pitchFamily="18" charset="0"/>
                          </a:rPr>
                          <m:t>0</m:t>
                        </m:r>
                      </m:sub>
                    </m:sSub>
                    <m:d>
                      <m:dPr>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𝑈</m:t>
                            </m:r>
                          </m:e>
                          <m:sub>
                            <m:r>
                              <a:rPr lang="en-US" altLang="ja-JP" sz="2400" b="0" i="1" smtClean="0">
                                <a:latin typeface="Cambria Math" panose="02040503050406030204" pitchFamily="18" charset="0"/>
                                <a:ea typeface="Cambria Math" panose="02040503050406030204" pitchFamily="18" charset="0"/>
                              </a:rPr>
                              <m:t>0</m:t>
                            </m:r>
                          </m:sub>
                        </m:sSub>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𝑈</m:t>
                                </m:r>
                              </m:e>
                              <m:sub>
                                <m:r>
                                  <a:rPr lang="en-US" altLang="ja-JP" sz="2400" b="0" i="1" smtClean="0">
                                    <a:latin typeface="Cambria Math" panose="02040503050406030204" pitchFamily="18" charset="0"/>
                                    <a:ea typeface="Cambria Math" panose="02040503050406030204" pitchFamily="18" charset="0"/>
                                  </a:rPr>
                                  <m:t>0</m:t>
                                </m:r>
                              </m:sub>
                            </m:sSub>
                          </m:e>
                        </m:d>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sSubSup>
                      <m:sSubSupPr>
                        <m:ctrlPr>
                          <a:rPr lang="en-US" altLang="ja-JP" sz="2400" b="0" i="1" smtClean="0">
                            <a:latin typeface="Cambria Math" panose="02040503050406030204" pitchFamily="18" charset="0"/>
                            <a:ea typeface="Cambria Math" panose="02040503050406030204" pitchFamily="18" charset="0"/>
                          </a:rPr>
                        </m:ctrlPr>
                      </m:sSubSupPr>
                      <m:e>
                        <m:r>
                          <a:rPr lang="ja-JP" altLang="en-US" sz="2400" b="0" i="1" smtClean="0">
                            <a:latin typeface="Cambria Math" panose="02040503050406030204" pitchFamily="18" charset="0"/>
                            <a:ea typeface="Cambria Math" panose="02040503050406030204" pitchFamily="18" charset="0"/>
                          </a:rPr>
                          <m:t>𝛽</m:t>
                        </m:r>
                      </m:e>
                      <m:sub>
                        <m:r>
                          <a:rPr lang="en-US" altLang="ja-JP" sz="2400" b="0" i="1" smtClean="0">
                            <a:latin typeface="Cambria Math" panose="02040503050406030204" pitchFamily="18" charset="0"/>
                            <a:ea typeface="Cambria Math" panose="02040503050406030204" pitchFamily="18" charset="0"/>
                          </a:rPr>
                          <m:t>0</m:t>
                        </m:r>
                      </m:sub>
                      <m:sup>
                        <m:r>
                          <a:rPr lang="en-US" altLang="ja-JP" sz="2400" b="0" i="1" smtClean="0">
                            <a:latin typeface="Cambria Math" panose="02040503050406030204" pitchFamily="18" charset="0"/>
                            <a:ea typeface="Cambria Math" panose="02040503050406030204" pitchFamily="18" charset="0"/>
                          </a:rPr>
                          <m:t>2</m:t>
                        </m:r>
                      </m:sup>
                    </m:sSubSup>
                    <m:r>
                      <a:rPr lang="en-US" altLang="ja-JP" sz="2400" b="0" i="1" smtClean="0">
                        <a:latin typeface="Cambria Math" panose="02040503050406030204" pitchFamily="18" charset="0"/>
                        <a:ea typeface="Cambria Math" panose="02040503050406030204" pitchFamily="18" charset="0"/>
                      </a:rPr>
                      <m:t>=</m:t>
                    </m:r>
                    <m:sSup>
                      <m:sSupPr>
                        <m:ctrlPr>
                          <a:rPr lang="en-US" altLang="ja-JP" sz="2400" b="0" i="1" smtClean="0">
                            <a:latin typeface="Cambria Math" panose="02040503050406030204" pitchFamily="18" charset="0"/>
                            <a:ea typeface="Cambria Math" panose="02040503050406030204" pitchFamily="18" charset="0"/>
                          </a:rPr>
                        </m:ctrlPr>
                      </m:sSupPr>
                      <m:e>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p>
                                  <m:sSupPr>
                                    <m:ctrlPr>
                                      <a:rPr lang="en-US" altLang="ja-JP" sz="2400" b="0" i="1" smtClean="0">
                                        <a:latin typeface="Cambria Math" panose="02040503050406030204" pitchFamily="18" charset="0"/>
                                        <a:ea typeface="Cambria Math" panose="02040503050406030204" pitchFamily="18" charset="0"/>
                                      </a:rPr>
                                    </m:ctrlPr>
                                  </m:sSupPr>
                                  <m:e>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𝑈</m:t>
                                            </m:r>
                                          </m:e>
                                          <m:sub>
                                            <m:r>
                                              <a:rPr lang="en-US" altLang="ja-JP" sz="2400" i="1">
                                                <a:latin typeface="Cambria Math" panose="02040503050406030204" pitchFamily="18" charset="0"/>
                                                <a:ea typeface="Cambria Math" panose="02040503050406030204" pitchFamily="18" charset="0"/>
                                              </a:rPr>
                                              <m:t>0</m:t>
                                            </m:r>
                                          </m:sub>
                                        </m:sSub>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𝐸</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𝑈</m:t>
                                                </m:r>
                                              </m:e>
                                              <m:sub>
                                                <m:r>
                                                  <a:rPr lang="en-US" altLang="ja-JP" sz="2400" i="1">
                                                    <a:latin typeface="Cambria Math" panose="02040503050406030204" pitchFamily="18" charset="0"/>
                                                    <a:ea typeface="Cambria Math" panose="02040503050406030204" pitchFamily="18" charset="0"/>
                                                  </a:rPr>
                                                  <m:t>0</m:t>
                                                </m:r>
                                              </m:sub>
                                            </m:sSub>
                                          </m:e>
                                        </m:d>
                                      </m:e>
                                    </m:d>
                                  </m:e>
                                  <m:sup>
                                    <m:r>
                                      <a:rPr lang="en-US" altLang="ja-JP" sz="2400" b="0" i="1" smtClean="0">
                                        <a:latin typeface="Cambria Math" panose="02040503050406030204" pitchFamily="18" charset="0"/>
                                        <a:ea typeface="Cambria Math" panose="02040503050406030204" pitchFamily="18" charset="0"/>
                                      </a:rPr>
                                      <m:t>2</m:t>
                                    </m:r>
                                  </m:sup>
                                </m:sSup>
                              </m:e>
                            </m:d>
                          </m:e>
                        </m:d>
                      </m:e>
                      <m:sup>
                        <m:r>
                          <a:rPr lang="en-US" altLang="ja-JP" sz="2400" b="0" i="1" smtClean="0">
                            <a:latin typeface="Cambria Math" panose="02040503050406030204" pitchFamily="18" charset="0"/>
                            <a:ea typeface="Cambria Math" panose="02040503050406030204" pitchFamily="18" charset="0"/>
                          </a:rPr>
                          <m:t>−2</m:t>
                        </m:r>
                      </m:sup>
                    </m:sSup>
                    <m:r>
                      <a:rPr lang="en-US" altLang="ja-JP" sz="2400" b="0" i="1" smtClean="0">
                        <a:latin typeface="Cambria Math" panose="02040503050406030204" pitchFamily="18" charset="0"/>
                        <a:ea typeface="Cambria Math" panose="02040503050406030204" pitchFamily="18" charset="0"/>
                      </a:rPr>
                      <m:t>,  </m:t>
                    </m:r>
                    <m:sSub>
                      <m:sSubPr>
                        <m:ctrlPr>
                          <a:rPr lang="en-US" altLang="ja-JP" sz="2400" b="0" i="1" smtClean="0">
                            <a:latin typeface="Cambria Math" panose="02040503050406030204" pitchFamily="18" charset="0"/>
                            <a:ea typeface="Cambria Math" panose="02040503050406030204" pitchFamily="18" charset="0"/>
                          </a:rPr>
                        </m:ctrlPr>
                      </m:sSubPr>
                      <m:e>
                        <m:r>
                          <a:rPr lang="ja-JP" altLang="en-US" sz="2400" b="0" i="1" smtClean="0">
                            <a:latin typeface="Cambria Math" panose="02040503050406030204" pitchFamily="18" charset="0"/>
                            <a:ea typeface="Cambria Math" panose="02040503050406030204" pitchFamily="18" charset="0"/>
                          </a:rPr>
                          <m:t>𝛽</m:t>
                        </m:r>
                      </m:e>
                      <m:sub>
                        <m:r>
                          <a:rPr lang="en-US" altLang="ja-JP" sz="2400" b="0" i="1" smtClean="0">
                            <a:latin typeface="Cambria Math" panose="02040503050406030204" pitchFamily="18" charset="0"/>
                            <a:ea typeface="Cambria Math" panose="02040503050406030204" pitchFamily="18" charset="0"/>
                          </a:rPr>
                          <m:t>0</m:t>
                        </m:r>
                      </m:sub>
                    </m:sSub>
                    <m:r>
                      <a:rPr lang="en-US" altLang="ja-JP" sz="2400" b="0" i="1" smtClean="0">
                        <a:latin typeface="Cambria Math" panose="02040503050406030204" pitchFamily="18" charset="0"/>
                        <a:ea typeface="Cambria Math" panose="02040503050406030204" pitchFamily="18" charset="0"/>
                      </a:rPr>
                      <m:t>&gt;0.</m:t>
                    </m:r>
                  </m:oMath>
                </a14:m>
                <a:r>
                  <a:rPr lang="en-US" altLang="ja-JP" sz="2400" dirty="0">
                    <a:latin typeface="Cambria Math" panose="02040503050406030204" pitchFamily="18" charset="0"/>
                    <a:ea typeface="Cambria Math" panose="02040503050406030204" pitchFamily="18" charset="0"/>
                  </a:rPr>
                  <a:t>  </a:t>
                </a:r>
              </a:p>
              <a:p>
                <a:r>
                  <a:rPr lang="en-US" altLang="ja-JP" sz="2400" dirty="0">
                    <a:latin typeface="Cambria Math" panose="02040503050406030204" pitchFamily="18" charset="0"/>
                    <a:ea typeface="Cambria Math" panose="02040503050406030204" pitchFamily="18" charset="0"/>
                  </a:rPr>
                  <a:t> Coding scheme on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𝑁</m:t>
                        </m:r>
                      </m:e>
                      <m:sub>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ad>
                          <m:radPr>
                            <m:degHide m:val="on"/>
                            <m:ctrlPr>
                              <a:rPr lang="en-US" altLang="ja-JP" sz="2400" i="1" smtClean="0">
                                <a:latin typeface="Cambria Math" panose="02040503050406030204" pitchFamily="18" charset="0"/>
                                <a:ea typeface="Cambria Math" panose="02040503050406030204" pitchFamily="18" charset="0"/>
                              </a:rPr>
                            </m:ctrlPr>
                          </m:radPr>
                          <m:deg/>
                          <m:e>
                            <m:r>
                              <a:rPr lang="en-US" altLang="ja-JP" sz="2400" b="0" i="1" smtClean="0">
                                <a:latin typeface="Cambria Math" panose="02040503050406030204" pitchFamily="18" charset="0"/>
                                <a:ea typeface="Cambria Math" panose="02040503050406030204" pitchFamily="18" charset="0"/>
                              </a:rPr>
                              <m:t>𝑃</m:t>
                            </m:r>
                          </m:e>
                        </m:rad>
                        <m:r>
                          <a:rPr lang="ja-JP" altLang="en-US" sz="2400" i="1">
                            <a:latin typeface="Cambria Math" panose="02040503050406030204" pitchFamily="18" charset="0"/>
                            <a:ea typeface="Cambria Math" panose="02040503050406030204" pitchFamily="18" charset="0"/>
                          </a:rPr>
                          <m:t>𝛼</m:t>
                        </m:r>
                      </m:e>
                      <m:sub>
                        <m:r>
                          <a:rPr lang="en-US" altLang="ja-JP" sz="2400" b="0" i="1" smtClean="0">
                            <a:latin typeface="Cambria Math" panose="02040503050406030204" pitchFamily="18" charset="0"/>
                            <a:ea typeface="Cambria Math" panose="02040503050406030204" pitchFamily="18" charset="0"/>
                          </a:rPr>
                          <m:t>𝑛</m:t>
                        </m:r>
                      </m:sub>
                    </m:sSub>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0</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smtClean="0">
                                <a:latin typeface="Cambria Math" panose="02040503050406030204" pitchFamily="18" charset="0"/>
                                <a:ea typeface="Cambria Math" panose="02040503050406030204" pitchFamily="18" charset="0"/>
                              </a:rPr>
                            </m:ctrlPr>
                          </m:sSubPr>
                          <m:e>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𝑋</m:t>
                                </m:r>
                              </m:e>
                            </m:acc>
                          </m:e>
                          <m:sub>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b>
                        </m:sSub>
                      </m:e>
                    </m:d>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𝑁</m:t>
                        </m:r>
                      </m:e>
                      <m:sub>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 </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𝑋</m:t>
                            </m:r>
                          </m:e>
                        </m:acc>
                      </m:e>
                      <m:sub>
                        <m:r>
                          <a:rPr lang="en-US" altLang="ja-JP" sz="2400" b="0" i="1" smtClean="0">
                            <a:latin typeface="Cambria Math" panose="02040503050406030204" pitchFamily="18" charset="0"/>
                            <a:ea typeface="Cambria Math" panose="02040503050406030204" pitchFamily="18" charset="0"/>
                          </a:rPr>
                          <m:t>𝑘</m:t>
                        </m:r>
                      </m:sub>
                    </m:sSub>
                  </m:oMath>
                </a14:m>
                <a:r>
                  <a:rPr lang="en-US" altLang="ja-JP" sz="2400" dirty="0">
                    <a:latin typeface="Cambria Math" panose="02040503050406030204" pitchFamily="18" charset="0"/>
                    <a:ea typeface="Cambria Math" panose="02040503050406030204" pitchFamily="18" charset="0"/>
                  </a:rPr>
                  <a:t> is the orthogonal projection of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𝑘</m:t>
                        </m:r>
                      </m:sub>
                    </m:sSub>
                  </m:oMath>
                </a14:m>
                <a:r>
                  <a:rPr lang="en-US" altLang="ja-JP" sz="2400" dirty="0">
                    <a:latin typeface="Cambria Math" panose="02040503050406030204" pitchFamily="18" charset="0"/>
                    <a:ea typeface="Cambria Math" panose="02040503050406030204" pitchFamily="18" charset="0"/>
                  </a:rPr>
                  <a:t> on </a:t>
                </a:r>
                <a:r>
                  <a:rPr lang="en-US" altLang="ja-JP" sz="2400" dirty="0">
                    <a:latin typeface="Lucida Calligraphy" panose="03010101010101010101" pitchFamily="66" charset="0"/>
                    <a:ea typeface="HG明朝E" panose="02020909000000000000" pitchFamily="17" charset="-128"/>
                    <a:cs typeface="Leelawadee" panose="020B0502040204020203" pitchFamily="34" charset="-34"/>
                  </a:rPr>
                  <a:t>L</a:t>
                </a:r>
                <a14:m>
                  <m:oMath xmlns:m="http://schemas.openxmlformats.org/officeDocument/2006/math">
                    <m:d>
                      <m:dPr>
                        <m:ctrlPr>
                          <a:rPr lang="en-US" altLang="ja-JP" sz="2400" i="1" smtClean="0">
                            <a:latin typeface="Cambria Math" panose="02040503050406030204" pitchFamily="18" charset="0"/>
                            <a:ea typeface="HG明朝E" panose="02020909000000000000" pitchFamily="17" charset="-128"/>
                            <a:cs typeface="Leelawadee" panose="020B0502040204020203" pitchFamily="34" charset="-34"/>
                          </a:rPr>
                        </m:ctrlPr>
                      </m:dPr>
                      <m:e>
                        <m:sSubSup>
                          <m:sSubSupPr>
                            <m:ctrlPr>
                              <a:rPr lang="en-US" altLang="ja-JP" sz="2400" i="1" smtClean="0">
                                <a:latin typeface="Cambria Math" panose="02040503050406030204" pitchFamily="18" charset="0"/>
                                <a:ea typeface="HG明朝E" panose="02020909000000000000" pitchFamily="17" charset="-128"/>
                                <a:cs typeface="Leelawadee" panose="020B0502040204020203" pitchFamily="34" charset="-34"/>
                              </a:rPr>
                            </m:ctrlPr>
                          </m:sSubSupPr>
                          <m:e>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𝑌</m:t>
                            </m:r>
                          </m:e>
                          <m:sub>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1</m:t>
                            </m:r>
                          </m:sub>
                          <m:sup>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𝑘</m:t>
                            </m:r>
                          </m:sup>
                        </m:sSubSup>
                      </m:e>
                    </m:d>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 </m:t>
                    </m:r>
                  </m:oMath>
                </a14:m>
                <a:r>
                  <a:rPr lang="en-US" altLang="ja-JP" sz="2400" dirty="0">
                    <a:latin typeface="Cambria Math" panose="02040503050406030204" pitchFamily="18" charset="0"/>
                    <a:ea typeface="Cambria Math" panose="02040503050406030204" pitchFamily="18" charset="0"/>
                  </a:rPr>
                  <a:t>and </a:t>
                </a:r>
                <a14:m>
                  <m:oMath xmlns:m="http://schemas.openxmlformats.org/officeDocument/2006/math">
                    <m:sSubSup>
                      <m:sSubSupPr>
                        <m:ctrlPr>
                          <a:rPr lang="en-US" altLang="ja-JP" sz="2400" i="1" smtClean="0">
                            <a:latin typeface="Cambria Math" panose="02040503050406030204" pitchFamily="18" charset="0"/>
                            <a:ea typeface="Cambria Math" panose="02040503050406030204" pitchFamily="18" charset="0"/>
                          </a:rPr>
                        </m:ctrlPr>
                      </m:sSubSupPr>
                      <m:e>
                        <m:r>
                          <a:rPr lang="ja-JP" altLang="en-US" sz="2400" i="1" smtClean="0">
                            <a:latin typeface="Cambria Math" panose="02040503050406030204" pitchFamily="18" charset="0"/>
                            <a:ea typeface="Cambria Math" panose="02040503050406030204" pitchFamily="18" charset="0"/>
                          </a:rPr>
                          <m:t>𝛼</m:t>
                        </m:r>
                      </m:e>
                      <m:sub>
                        <m:r>
                          <a:rPr lang="en-US" altLang="ja-JP" sz="2400" b="0" i="1" smtClean="0">
                            <a:latin typeface="Cambria Math" panose="02040503050406030204" pitchFamily="18" charset="0"/>
                            <a:ea typeface="Cambria Math" panose="02040503050406030204" pitchFamily="18" charset="0"/>
                          </a:rPr>
                          <m:t>𝑛</m:t>
                        </m:r>
                      </m:sub>
                      <m:sup>
                        <m:r>
                          <a:rPr lang="en-US" altLang="ja-JP" sz="2400" b="0" i="1" smtClean="0">
                            <a:latin typeface="Cambria Math" panose="02040503050406030204" pitchFamily="18" charset="0"/>
                            <a:ea typeface="Cambria Math" panose="02040503050406030204" pitchFamily="18" charset="0"/>
                          </a:rPr>
                          <m:t>2</m:t>
                        </m:r>
                      </m:sup>
                    </m:sSubSup>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p>
                              <m:sSupPr>
                                <m:ctrlPr>
                                  <a:rPr lang="en-US" altLang="ja-JP" sz="2400" b="0" i="1" smtClean="0">
                                    <a:latin typeface="Cambria Math" panose="02040503050406030204" pitchFamily="18" charset="0"/>
                                    <a:ea typeface="Cambria Math" panose="02040503050406030204" pitchFamily="18" charset="0"/>
                                  </a:rPr>
                                </m:ctrlPr>
                              </m:sSupPr>
                              <m:e>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0</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𝑋</m:t>
                                            </m:r>
                                          </m:e>
                                        </m:acc>
                                      </m:e>
                                      <m:sub>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−1</m:t>
                                        </m:r>
                                      </m:sub>
                                    </m:sSub>
                                  </m:e>
                                </m:d>
                              </m:e>
                              <m:sup>
                                <m:r>
                                  <a:rPr lang="en-US" altLang="ja-JP" sz="2400" b="0" i="1" smtClean="0">
                                    <a:latin typeface="Cambria Math" panose="02040503050406030204" pitchFamily="18" charset="0"/>
                                    <a:ea typeface="Cambria Math" panose="02040503050406030204" pitchFamily="18" charset="0"/>
                                  </a:rPr>
                                  <m:t>2</m:t>
                                </m:r>
                              </m:sup>
                            </m:sSup>
                          </m:e>
                        </m:d>
                      </m:den>
                    </m:f>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73A9DB7C-5FC9-4B56-83A3-4B5CEE49D47C}"/>
                  </a:ext>
                </a:extLst>
              </p:cNvPr>
              <p:cNvSpPr>
                <a:spLocks noGrp="1" noRot="1" noChangeAspect="1" noMove="1" noResize="1" noEditPoints="1" noAdjustHandles="1" noChangeArrowheads="1" noChangeShapeType="1" noTextEdit="1"/>
              </p:cNvSpPr>
              <p:nvPr>
                <p:ph idx="1"/>
              </p:nvPr>
            </p:nvSpPr>
            <p:spPr>
              <a:xfrm>
                <a:off x="612000" y="1322434"/>
                <a:ext cx="7920000" cy="5220000"/>
              </a:xfrm>
              <a:blipFill>
                <a:blip r:embed="rId2"/>
                <a:stretch>
                  <a:fillRect l="-1154" t="-1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48413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5D09C2-9E8A-4551-A30D-D9FF55A4B7A6}"/>
              </a:ext>
            </a:extLst>
          </p:cNvPr>
          <p:cNvSpPr>
            <a:spLocks noGrp="1"/>
          </p:cNvSpPr>
          <p:nvPr>
            <p:ph type="title"/>
          </p:nvPr>
        </p:nvSpPr>
        <p:spPr>
          <a:xfrm>
            <a:off x="628650" y="365126"/>
            <a:ext cx="7920000" cy="576000"/>
          </a:xfrm>
          <a:ln>
            <a:solidFill>
              <a:srgbClr val="0070C0"/>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Proof of Theorem 8 </a:t>
            </a:r>
            <a:r>
              <a:rPr lang="en-US" altLang="ja-JP" sz="2400" b="1" dirty="0">
                <a:solidFill>
                  <a:srgbClr val="00B050"/>
                </a:solidFill>
                <a:latin typeface="Cambria Math" panose="02040503050406030204" pitchFamily="18" charset="0"/>
                <a:ea typeface="Cambria Math" panose="02040503050406030204" pitchFamily="18" charset="0"/>
              </a:rPr>
              <a:t>(Part 2)</a:t>
            </a:r>
            <a:endParaRPr kumimoji="1" lang="ja-JP" altLang="en-US" sz="24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80A2CAC-AD28-46DF-A151-E89162A2D4B9}"/>
                  </a:ext>
                </a:extLst>
              </p:cNvPr>
              <p:cNvSpPr>
                <a:spLocks noGrp="1"/>
              </p:cNvSpPr>
              <p:nvPr>
                <p:ph idx="1"/>
              </p:nvPr>
            </p:nvSpPr>
            <p:spPr>
              <a:xfrm>
                <a:off x="628650" y="1268760"/>
                <a:ext cx="7920000" cy="5220000"/>
              </a:xfrm>
            </p:spPr>
            <p:txBody>
              <a:bodyPr>
                <a:normAutofit/>
              </a:bodyPr>
              <a:lstStyle/>
              <a:p>
                <a:pPr marL="0" indent="0">
                  <a:buNone/>
                </a:pPr>
                <a:r>
                  <a:rPr lang="en-US" altLang="ja-JP" sz="2400" dirty="0">
                    <a:latin typeface="Cambria Math" panose="02040503050406030204" pitchFamily="18" charset="0"/>
                    <a:ea typeface="Cambria Math" panose="02040503050406030204" pitchFamily="18" charset="0"/>
                  </a:rPr>
                  <a:t>Decoded message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𝑈</m:t>
                            </m:r>
                          </m:e>
                        </m:acc>
                      </m:e>
                      <m:sub>
                        <m:r>
                          <a:rPr lang="en-US" altLang="ja-JP" sz="2400" b="0" i="1" smtClean="0">
                            <a:latin typeface="Cambria Math" panose="02040503050406030204" pitchFamily="18" charset="0"/>
                            <a:ea typeface="Cambria Math" panose="02040503050406030204" pitchFamily="18" charset="0"/>
                          </a:rPr>
                          <m:t>𝑛</m:t>
                        </m:r>
                      </m:sub>
                    </m:sSub>
                  </m:oMath>
                </a14:m>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dirty="0" smtClean="0">
                        <a:latin typeface="Cambria Math" panose="02040503050406030204" pitchFamily="18" charset="0"/>
                        <a:ea typeface="Cambria Math" panose="02040503050406030204" pitchFamily="18" charset="0"/>
                      </a:rPr>
                      <m:t>𝑛</m:t>
                    </m:r>
                    <m:r>
                      <a:rPr lang="en-US" altLang="ja-JP" sz="2400" b="0" i="1" dirty="0" smtClean="0">
                        <a:latin typeface="Cambria Math" panose="02040503050406030204" pitchFamily="18" charset="0"/>
                        <a:ea typeface="Cambria Math" panose="02040503050406030204" pitchFamily="18" charset="0"/>
                      </a:rPr>
                      <m:t>∈</m:t>
                    </m:r>
                    <m:sSub>
                      <m:sSubPr>
                        <m:ctrlPr>
                          <a:rPr lang="en-US" altLang="ja-JP" sz="2400" b="0" i="1" dirty="0" smtClean="0">
                            <a:latin typeface="Cambria Math" panose="02040503050406030204" pitchFamily="18" charset="0"/>
                            <a:ea typeface="Cambria Math" panose="02040503050406030204" pitchFamily="18" charset="0"/>
                          </a:rPr>
                        </m:ctrlPr>
                      </m:sSubPr>
                      <m:e>
                        <m:r>
                          <a:rPr lang="en-US" altLang="ja-JP" sz="2400" b="0" i="1" dirty="0" smtClean="0">
                            <a:latin typeface="Cambria Math" panose="02040503050406030204" pitchFamily="18" charset="0"/>
                            <a:ea typeface="Cambria Math" panose="02040503050406030204" pitchFamily="18" charset="0"/>
                          </a:rPr>
                          <m:t>𝑁</m:t>
                        </m:r>
                      </m:e>
                      <m:sub>
                        <m:r>
                          <a:rPr lang="en-US" altLang="ja-JP" sz="2400" b="0" i="1" dirty="0" smtClean="0">
                            <a:latin typeface="Cambria Math" panose="02040503050406030204" pitchFamily="18" charset="0"/>
                            <a:ea typeface="Cambria Math" panose="02040503050406030204" pitchFamily="18" charset="0"/>
                          </a:rPr>
                          <m:t>1</m:t>
                        </m:r>
                      </m:sub>
                    </m:sSub>
                  </m:oMath>
                </a14:m>
                <a:r>
                  <a:rPr lang="en-US" altLang="ja-JP" sz="2400" dirty="0">
                    <a:latin typeface="Cambria Math" panose="02040503050406030204" pitchFamily="18" charset="0"/>
                    <a:ea typeface="Cambria Math" panose="02040503050406030204" pitchFamily="18" charset="0"/>
                  </a:rPr>
                  <a:t>) is defined as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𝑈</m:t>
                            </m:r>
                          </m:e>
                        </m:acc>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𝑚</m:t>
                    </m:r>
                    <m:r>
                      <a:rPr lang="en-US" altLang="ja-JP" sz="2400" b="0" i="1" smtClean="0">
                        <a:latin typeface="Cambria Math" panose="02040503050406030204" pitchFamily="18" charset="0"/>
                        <a:ea typeface="Cambria Math" panose="02040503050406030204" pitchFamily="18" charset="0"/>
                      </a:rPr>
                      <m:t>  </m:t>
                    </m:r>
                    <m:groupChr>
                      <m:groupChrPr>
                        <m:chr m:val="⇔"/>
                        <m:vertJc m:val="bot"/>
                        <m:ctrlPr>
                          <a:rPr lang="en-US" altLang="ja-JP" sz="2400" b="0" i="1" dirty="0" smtClean="0">
                            <a:latin typeface="Cambria Math" panose="02040503050406030204" pitchFamily="18" charset="0"/>
                            <a:ea typeface="Cambria Math" panose="02040503050406030204" pitchFamily="18" charset="0"/>
                          </a:rPr>
                        </m:ctrlPr>
                      </m:groupChrPr>
                      <m:e/>
                    </m:groupChr>
                    <m:r>
                      <a:rPr lang="en-US" altLang="ja-JP" sz="2400" b="0" i="1" smtClean="0">
                        <a:latin typeface="Cambria Math" panose="02040503050406030204" pitchFamily="18" charset="0"/>
                        <a:ea typeface="Cambria Math" panose="02040503050406030204" pitchFamily="18" charset="0"/>
                      </a:rPr>
                      <m:t> </m:t>
                    </m:r>
                    <m:f>
                      <m:fPr>
                        <m:ctrlPr>
                          <a:rPr lang="en-US" altLang="ja-JP" sz="2400" b="0" i="1" smtClean="0">
                            <a:latin typeface="Cambria Math" panose="02040503050406030204" pitchFamily="18" charset="0"/>
                            <a:ea typeface="Cambria Math" panose="02040503050406030204" pitchFamily="18" charset="0"/>
                          </a:rPr>
                        </m:ctrlPr>
                      </m:fPr>
                      <m:num>
                        <m:sSub>
                          <m:sSubPr>
                            <m:ctrlPr>
                              <a:rPr lang="en-US" altLang="ja-JP" sz="2400" b="0" i="1" smtClean="0">
                                <a:latin typeface="Cambria Math" panose="02040503050406030204" pitchFamily="18" charset="0"/>
                                <a:ea typeface="Cambria Math" panose="02040503050406030204" pitchFamily="18" charset="0"/>
                              </a:rPr>
                            </m:ctrlPr>
                          </m:sSub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𝑋</m:t>
                                </m:r>
                              </m:e>
                            </m:acc>
                          </m:e>
                          <m:sub>
                            <m:r>
                              <a:rPr lang="en-US" altLang="ja-JP" sz="2400" b="0" i="1" smtClean="0">
                                <a:latin typeface="Cambria Math" panose="02040503050406030204" pitchFamily="18" charset="0"/>
                                <a:ea typeface="Cambria Math" panose="02040503050406030204" pitchFamily="18" charset="0"/>
                              </a:rPr>
                              <m:t>𝑛</m:t>
                            </m:r>
                          </m:sub>
                        </m:sSub>
                      </m:num>
                      <m:den>
                        <m:sSub>
                          <m:sSubPr>
                            <m:ctrlPr>
                              <a:rPr lang="en-US" altLang="ja-JP" sz="2400" b="0" i="1" smtClean="0">
                                <a:latin typeface="Cambria Math" panose="02040503050406030204" pitchFamily="18" charset="0"/>
                                <a:ea typeface="Cambria Math" panose="02040503050406030204" pitchFamily="18" charset="0"/>
                              </a:rPr>
                            </m:ctrlPr>
                          </m:sSubPr>
                          <m:e>
                            <m:r>
                              <a:rPr lang="ja-JP" altLang="en-US" sz="2400" b="0" i="1" smtClean="0">
                                <a:latin typeface="Cambria Math" panose="02040503050406030204" pitchFamily="18" charset="0"/>
                                <a:ea typeface="Cambria Math" panose="02040503050406030204" pitchFamily="18" charset="0"/>
                              </a:rPr>
                              <m:t>𝛽</m:t>
                            </m:r>
                          </m:e>
                          <m:sub>
                            <m:r>
                              <a:rPr lang="en-US" altLang="ja-JP" sz="2400" b="0" i="1" smtClean="0">
                                <a:latin typeface="Cambria Math" panose="02040503050406030204" pitchFamily="18" charset="0"/>
                                <a:ea typeface="Cambria Math" panose="02040503050406030204" pitchFamily="18" charset="0"/>
                              </a:rPr>
                              <m:t>0</m:t>
                            </m:r>
                          </m:sub>
                        </m:sSub>
                      </m:den>
                    </m:f>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𝑈</m:t>
                            </m:r>
                          </m:e>
                          <m:sub>
                            <m:r>
                              <a:rPr lang="en-US" altLang="ja-JP" sz="2400" b="0" i="1" smtClean="0">
                                <a:latin typeface="Cambria Math" panose="02040503050406030204" pitchFamily="18" charset="0"/>
                                <a:ea typeface="Cambria Math" panose="02040503050406030204" pitchFamily="18" charset="0"/>
                              </a:rPr>
                              <m:t>0</m:t>
                            </m:r>
                          </m:sub>
                        </m:sSub>
                      </m:e>
                    </m:d>
                    <m:r>
                      <a:rPr lang="en-US" altLang="ja-JP" sz="2400" b="0" i="1" smtClean="0">
                        <a:latin typeface="Cambria Math" panose="02040503050406030204" pitchFamily="18" charset="0"/>
                        <a:ea typeface="Cambria Math" panose="02040503050406030204" pitchFamily="18" charset="0"/>
                      </a:rPr>
                      <m:t>∈</m:t>
                    </m:r>
                    <m:d>
                      <m:dPr>
                        <m:begChr m:val="["/>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𝑚</m:t>
                        </m:r>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2</m:t>
                            </m:r>
                          </m:den>
                        </m:f>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𝑚</m:t>
                        </m:r>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2</m:t>
                            </m:r>
                          </m:den>
                        </m:f>
                      </m:e>
                    </m:d>
                    <m:r>
                      <a:rPr lang="en-US" altLang="ja-JP" sz="2400" b="0" i="1" smtClean="0">
                        <a:latin typeface="Cambria Math" panose="02040503050406030204" pitchFamily="18" charset="0"/>
                        <a:ea typeface="Cambria Math" panose="02040503050406030204" pitchFamily="18" charset="0"/>
                      </a:rPr>
                      <m:t>, </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𝑋</m:t>
                            </m:r>
                          </m:e>
                        </m:acc>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sSub>
                          <m:sSubPr>
                            <m:ctrlPr>
                              <a:rPr lang="en-US" altLang="ja-JP" sz="2400" b="0" i="1" smtClean="0">
                                <a:latin typeface="Cambria Math" panose="02040503050406030204" pitchFamily="18" charset="0"/>
                                <a:ea typeface="Cambria Math" panose="02040503050406030204" pitchFamily="18" charset="0"/>
                              </a:rPr>
                            </m:ctrlPr>
                          </m:sSub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𝑋</m:t>
                                </m:r>
                              </m:e>
                            </m:acc>
                          </m:e>
                          <m:sub>
                            <m:r>
                              <a:rPr lang="en-US" altLang="ja-JP" sz="2400" b="0" i="1" smtClean="0">
                                <a:latin typeface="Cambria Math" panose="02040503050406030204" pitchFamily="18" charset="0"/>
                                <a:ea typeface="Cambria Math" panose="02040503050406030204" pitchFamily="18" charset="0"/>
                              </a:rPr>
                              <m:t>𝑛</m:t>
                            </m:r>
                          </m:sub>
                        </m:sSub>
                      </m:num>
                      <m:den>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bSup>
                              <m:sSubSupPr>
                                <m:ctrlPr>
                                  <a:rPr lang="en-US" altLang="ja-JP" sz="2400" b="0" i="1" smtClean="0">
                                    <a:latin typeface="Cambria Math" panose="02040503050406030204" pitchFamily="18" charset="0"/>
                                    <a:ea typeface="Cambria Math" panose="02040503050406030204" pitchFamily="18" charset="0"/>
                                  </a:rPr>
                                </m:ctrlPr>
                              </m:sSubSup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𝑋</m:t>
                                    </m:r>
                                  </m:e>
                                </m:acc>
                              </m:e>
                              <m:sub>
                                <m:r>
                                  <a:rPr lang="en-US" altLang="ja-JP" sz="2400" b="0" i="1" smtClean="0">
                                    <a:latin typeface="Cambria Math" panose="02040503050406030204" pitchFamily="18" charset="0"/>
                                    <a:ea typeface="Cambria Math" panose="02040503050406030204" pitchFamily="18" charset="0"/>
                                  </a:rPr>
                                  <m:t>𝑛</m:t>
                                </m:r>
                              </m:sub>
                              <m:sup>
                                <m:r>
                                  <a:rPr lang="en-US" altLang="ja-JP" sz="2400" b="0" i="1" smtClean="0">
                                    <a:latin typeface="Cambria Math" panose="02040503050406030204" pitchFamily="18" charset="0"/>
                                    <a:ea typeface="Cambria Math" panose="02040503050406030204" pitchFamily="18" charset="0"/>
                                  </a:rPr>
                                  <m:t>2</m:t>
                                </m:r>
                              </m:sup>
                            </m:sSubSup>
                          </m:e>
                        </m:d>
                      </m:den>
                    </m:f>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t>
                </a:r>
              </a:p>
              <a:p>
                <a:r>
                  <a:rPr lang="en-US" altLang="ja-JP" sz="2400" dirty="0">
                    <a:latin typeface="Cambria Math" panose="02040503050406030204" pitchFamily="18" charset="0"/>
                    <a:ea typeface="Cambria Math" panose="02040503050406030204" pitchFamily="18" charset="0"/>
                  </a:rPr>
                  <a:t>Coding scheme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𝑁</m:t>
                        </m:r>
                      </m:e>
                      <m:sub>
                        <m:r>
                          <a:rPr lang="en-US" altLang="ja-JP" sz="2400" b="0" i="1" smtClean="0">
                            <a:latin typeface="Cambria Math" panose="02040503050406030204" pitchFamily="18" charset="0"/>
                            <a:ea typeface="Cambria Math" panose="02040503050406030204" pitchFamily="18" charset="0"/>
                          </a:rPr>
                          <m:t>2</m:t>
                        </m:r>
                      </m:sub>
                    </m:sSub>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smtClean="0">
                            <a:latin typeface="Cambria Math" panose="02040503050406030204" pitchFamily="18" charset="0"/>
                            <a:ea typeface="Cambria Math" panose="02040503050406030204" pitchFamily="18" charset="0"/>
                          </a:rPr>
                        </m:ctrlPr>
                      </m:sSubPr>
                      <m:e>
                        <m:rad>
                          <m:radPr>
                            <m:degHide m:val="on"/>
                            <m:ctrlPr>
                              <a:rPr lang="en-US" altLang="ja-JP" sz="2400" i="1" smtClean="0">
                                <a:latin typeface="Cambria Math" panose="02040503050406030204" pitchFamily="18" charset="0"/>
                                <a:ea typeface="Cambria Math" panose="02040503050406030204" pitchFamily="18" charset="0"/>
                              </a:rPr>
                            </m:ctrlPr>
                          </m:radPr>
                          <m:deg/>
                          <m:e>
                            <m:r>
                              <a:rPr lang="en-US" altLang="ja-JP" sz="2400" b="0" i="1" smtClean="0">
                                <a:latin typeface="Cambria Math" panose="02040503050406030204" pitchFamily="18" charset="0"/>
                                <a:ea typeface="Cambria Math" panose="02040503050406030204" pitchFamily="18" charset="0"/>
                              </a:rPr>
                              <m:t>𝑃</m:t>
                            </m:r>
                          </m:e>
                        </m:rad>
                        <m:r>
                          <a:rPr lang="ja-JP" altLang="en-US" sz="2400" i="1" smtClean="0">
                            <a:latin typeface="Cambria Math" panose="02040503050406030204" pitchFamily="18" charset="0"/>
                            <a:ea typeface="Cambria Math" panose="02040503050406030204" pitchFamily="18" charset="0"/>
                          </a:rPr>
                          <m:t>𝛽</m:t>
                        </m:r>
                      </m:e>
                      <m:sub>
                        <m:r>
                          <a:rPr lang="en-US" altLang="ja-JP" sz="2400" b="0" i="1" smtClean="0">
                            <a:latin typeface="Cambria Math" panose="02040503050406030204" pitchFamily="18" charset="0"/>
                            <a:ea typeface="Cambria Math" panose="02040503050406030204" pitchFamily="18" charset="0"/>
                          </a:rPr>
                          <m:t>𝑛</m:t>
                        </m:r>
                      </m:sub>
                    </m:sSub>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𝑈</m:t>
                            </m:r>
                          </m:e>
                          <m:sub>
                            <m:r>
                              <a:rPr lang="en-US" altLang="ja-JP" sz="2400" b="0" i="1" smtClean="0">
                                <a:latin typeface="Cambria Math" panose="02040503050406030204" pitchFamily="18" charset="0"/>
                                <a:ea typeface="Cambria Math" panose="02040503050406030204" pitchFamily="18" charset="0"/>
                              </a:rPr>
                              <m:t>0</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𝑈</m:t>
                                </m:r>
                              </m:e>
                            </m:acc>
                          </m:e>
                          <m:sub>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−1</m:t>
                            </m:r>
                          </m:sub>
                        </m:sSub>
                      </m:e>
                    </m:d>
                    <m:r>
                      <a:rPr lang="en-US" altLang="ja-JP" sz="2400" i="1">
                        <a:latin typeface="Cambria Math" panose="02040503050406030204" pitchFamily="18" charset="0"/>
                        <a:ea typeface="Cambria Math" panose="02040503050406030204" pitchFamily="18" charset="0"/>
                      </a:rPr>
                      <m:t>,      </m:t>
                    </m:r>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𝑁</m:t>
                        </m:r>
                      </m:e>
                      <m:sub>
                        <m:r>
                          <a:rPr lang="en-US" altLang="ja-JP" sz="2400" b="0" i="1" smtClean="0">
                            <a:latin typeface="Cambria Math" panose="02040503050406030204" pitchFamily="18" charset="0"/>
                            <a:ea typeface="Cambria Math" panose="02040503050406030204" pitchFamily="18" charset="0"/>
                          </a:rPr>
                          <m:t>2</m:t>
                        </m:r>
                      </m:sub>
                    </m:sSub>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sSubSup>
                      <m:sSubSupPr>
                        <m:ctrlPr>
                          <a:rPr lang="en-US" altLang="ja-JP" sz="2400" i="1">
                            <a:latin typeface="Cambria Math" panose="02040503050406030204" pitchFamily="18" charset="0"/>
                            <a:ea typeface="Cambria Math" panose="02040503050406030204" pitchFamily="18" charset="0"/>
                          </a:rPr>
                        </m:ctrlPr>
                      </m:sSubSupPr>
                      <m:e>
                        <m:r>
                          <a:rPr lang="ja-JP" altLang="en-US" sz="2400" i="1">
                            <a:latin typeface="Cambria Math" panose="02040503050406030204" pitchFamily="18" charset="0"/>
                            <a:ea typeface="Cambria Math" panose="02040503050406030204" pitchFamily="18" charset="0"/>
                          </a:rPr>
                          <m:t>𝛽</m:t>
                        </m:r>
                      </m:e>
                      <m:sub>
                        <m:r>
                          <a:rPr lang="en-US" altLang="ja-JP" sz="2400" i="1">
                            <a:latin typeface="Cambria Math" panose="02040503050406030204" pitchFamily="18" charset="0"/>
                            <a:ea typeface="Cambria Math" panose="02040503050406030204" pitchFamily="18" charset="0"/>
                          </a:rPr>
                          <m:t>𝑛</m:t>
                        </m:r>
                      </m:sub>
                      <m:sup>
                        <m:r>
                          <a:rPr lang="en-US" altLang="ja-JP" sz="2400" i="1">
                            <a:latin typeface="Cambria Math" panose="02040503050406030204" pitchFamily="18" charset="0"/>
                            <a:ea typeface="Cambria Math" panose="02040503050406030204" pitchFamily="18" charset="0"/>
                          </a:rPr>
                          <m:t>2</m:t>
                        </m:r>
                      </m:sup>
                    </m:sSubSup>
                    <m:r>
                      <a:rPr lang="en-US" altLang="ja-JP" sz="2400" i="1">
                        <a:latin typeface="Cambria Math" panose="02040503050406030204" pitchFamily="18" charset="0"/>
                        <a:ea typeface="Cambria Math" panose="02040503050406030204" pitchFamily="18" charset="0"/>
                      </a:rPr>
                      <m:t>=</m:t>
                    </m:r>
                    <m:f>
                      <m:fPr>
                        <m:ctrlPr>
                          <a:rPr lang="en-US" altLang="ja-JP" sz="2400" i="1">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i="1">
                            <a:latin typeface="Cambria Math" panose="02040503050406030204" pitchFamily="18" charset="0"/>
                            <a:ea typeface="Cambria Math" panose="02040503050406030204" pitchFamily="18" charset="0"/>
                          </a:rPr>
                          <m:t>𝐸</m:t>
                        </m:r>
                        <m:d>
                          <m:dPr>
                            <m:begChr m:val="["/>
                            <m:endChr m:val="]"/>
                            <m:ctrlPr>
                              <a:rPr lang="en-US" altLang="ja-JP" sz="2400" i="1">
                                <a:latin typeface="Cambria Math" panose="02040503050406030204" pitchFamily="18" charset="0"/>
                                <a:ea typeface="Cambria Math" panose="02040503050406030204" pitchFamily="18" charset="0"/>
                              </a:rPr>
                            </m:ctrlPr>
                          </m:dPr>
                          <m:e>
                            <m:sSup>
                              <m:sSupPr>
                                <m:ctrlPr>
                                  <a:rPr lang="en-US" altLang="ja-JP" sz="2400" i="1">
                                    <a:latin typeface="Cambria Math" panose="02040503050406030204" pitchFamily="18" charset="0"/>
                                    <a:ea typeface="Cambria Math" panose="02040503050406030204" pitchFamily="18" charset="0"/>
                                  </a:rPr>
                                </m:ctrlPr>
                              </m:sSupPr>
                              <m:e>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𝑈</m:t>
                                        </m:r>
                                      </m:e>
                                      <m:sub>
                                        <m:r>
                                          <a:rPr lang="en-US" altLang="ja-JP" sz="2400" i="1">
                                            <a:latin typeface="Cambria Math" panose="02040503050406030204" pitchFamily="18" charset="0"/>
                                            <a:ea typeface="Cambria Math" panose="02040503050406030204" pitchFamily="18" charset="0"/>
                                          </a:rPr>
                                          <m:t>0</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𝑈</m:t>
                                            </m:r>
                                          </m:e>
                                        </m:acc>
                                      </m:e>
                                      <m:sub>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−1</m:t>
                                        </m:r>
                                      </m:sub>
                                    </m:sSub>
                                  </m:e>
                                </m:d>
                              </m:e>
                              <m:sup>
                                <m:r>
                                  <a:rPr lang="en-US" altLang="ja-JP" sz="2400" i="1">
                                    <a:latin typeface="Cambria Math" panose="02040503050406030204" pitchFamily="18" charset="0"/>
                                    <a:ea typeface="Cambria Math" panose="02040503050406030204" pitchFamily="18" charset="0"/>
                                  </a:rPr>
                                  <m:t>2</m:t>
                                </m:r>
                              </m:sup>
                            </m:sSup>
                          </m:e>
                        </m:d>
                      </m:den>
                    </m:f>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and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𝑈</m:t>
                            </m:r>
                          </m:e>
                        </m:acc>
                      </m:e>
                      <m:sub>
                        <m:r>
                          <a:rPr lang="en-US" altLang="ja-JP" sz="2400" i="1">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𝑚</m:t>
                    </m:r>
                    <m:r>
                      <a:rPr lang="en-US" altLang="ja-JP" sz="2400" i="1">
                        <a:latin typeface="Cambria Math" panose="02040503050406030204" pitchFamily="18" charset="0"/>
                        <a:ea typeface="Cambria Math" panose="02040503050406030204" pitchFamily="18" charset="0"/>
                      </a:rPr>
                      <m:t>  </m:t>
                    </m:r>
                    <m:groupChr>
                      <m:groupChrPr>
                        <m:chr m:val="⇔"/>
                        <m:vertJc m:val="bot"/>
                        <m:ctrlPr>
                          <a:rPr lang="en-US" altLang="ja-JP" sz="2400" i="1" dirty="0">
                            <a:latin typeface="Cambria Math" panose="02040503050406030204" pitchFamily="18" charset="0"/>
                            <a:ea typeface="Cambria Math" panose="02040503050406030204" pitchFamily="18" charset="0"/>
                          </a:rPr>
                        </m:ctrlPr>
                      </m:groupChrPr>
                      <m:e/>
                    </m:groupChr>
                    <m:r>
                      <a:rPr lang="en-US" altLang="ja-JP" sz="2400" i="1">
                        <a:latin typeface="Cambria Math" panose="02040503050406030204" pitchFamily="18" charset="0"/>
                        <a:ea typeface="Cambria Math" panose="02040503050406030204" pitchFamily="18" charset="0"/>
                      </a:rPr>
                      <m:t> </m:t>
                    </m:r>
                    <m:f>
                      <m:fPr>
                        <m:ctrlPr>
                          <a:rPr lang="en-US" altLang="ja-JP" sz="2400" i="1">
                            <a:latin typeface="Cambria Math" panose="02040503050406030204" pitchFamily="18" charset="0"/>
                            <a:ea typeface="Cambria Math" panose="02040503050406030204" pitchFamily="18" charset="0"/>
                          </a:rPr>
                        </m:ctrlPr>
                      </m:fPr>
                      <m:num>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𝑛</m:t>
                            </m:r>
                          </m:sub>
                        </m:sSub>
                      </m:num>
                      <m:den>
                        <m:sSub>
                          <m:sSubPr>
                            <m:ctrlPr>
                              <a:rPr lang="en-US" altLang="ja-JP" sz="2400" i="1">
                                <a:latin typeface="Cambria Math" panose="02040503050406030204" pitchFamily="18" charset="0"/>
                                <a:ea typeface="Cambria Math" panose="02040503050406030204" pitchFamily="18" charset="0"/>
                              </a:rPr>
                            </m:ctrlPr>
                          </m:sSubPr>
                          <m:e>
                            <m:rad>
                              <m:radPr>
                                <m:degHide m:val="on"/>
                                <m:ctrlPr>
                                  <a:rPr lang="en-US" altLang="ja-JP" sz="2400" i="1" smtClean="0">
                                    <a:latin typeface="Cambria Math" panose="02040503050406030204" pitchFamily="18" charset="0"/>
                                    <a:ea typeface="Cambria Math" panose="02040503050406030204" pitchFamily="18" charset="0"/>
                                  </a:rPr>
                                </m:ctrlPr>
                              </m:radPr>
                              <m:deg/>
                              <m:e>
                                <m:r>
                                  <a:rPr lang="en-US" altLang="ja-JP" sz="2400" b="0" i="1" smtClean="0">
                                    <a:latin typeface="Cambria Math" panose="02040503050406030204" pitchFamily="18" charset="0"/>
                                    <a:ea typeface="Cambria Math" panose="02040503050406030204" pitchFamily="18" charset="0"/>
                                  </a:rPr>
                                  <m:t>𝑃</m:t>
                                </m:r>
                              </m:e>
                            </m:rad>
                            <m:r>
                              <a:rPr lang="ja-JP" altLang="en-US" sz="2400" i="1">
                                <a:latin typeface="Cambria Math" panose="02040503050406030204" pitchFamily="18" charset="0"/>
                                <a:ea typeface="Cambria Math" panose="02040503050406030204" pitchFamily="18" charset="0"/>
                              </a:rPr>
                              <m:t>𝛽</m:t>
                            </m:r>
                          </m:e>
                          <m:sub>
                            <m:r>
                              <a:rPr lang="en-US" altLang="ja-JP" sz="2400" b="0" i="1" smtClean="0">
                                <a:latin typeface="Cambria Math" panose="02040503050406030204" pitchFamily="18" charset="0"/>
                                <a:ea typeface="Cambria Math" panose="02040503050406030204" pitchFamily="18" charset="0"/>
                              </a:rPr>
                              <m:t>𝑛</m:t>
                            </m:r>
                          </m:sub>
                        </m:sSub>
                      </m:den>
                    </m:f>
                    <m:r>
                      <a:rPr lang="en-US" altLang="ja-JP" sz="2400" i="1">
                        <a:latin typeface="Cambria Math" panose="02040503050406030204" pitchFamily="18" charset="0"/>
                        <a:ea typeface="Cambria Math" panose="02040503050406030204" pitchFamily="18" charset="0"/>
                      </a:rPr>
                      <m:t>+</m:t>
                    </m:r>
                    <m:sSub>
                      <m:sSubPr>
                        <m:ctrlPr>
                          <a:rPr lang="en-US" altLang="ja-JP" sz="2400" i="1" smtClean="0">
                            <a:latin typeface="Cambria Math" panose="02040503050406030204" pitchFamily="18" charset="0"/>
                            <a:ea typeface="Cambria Math" panose="02040503050406030204" pitchFamily="18" charset="0"/>
                          </a:rPr>
                        </m:ctrlPr>
                      </m:sSubPr>
                      <m:e>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𝑈</m:t>
                            </m:r>
                          </m:e>
                        </m:acc>
                      </m:e>
                      <m:sub>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b>
                    </m:sSub>
                    <m:r>
                      <a:rPr lang="en-US" altLang="ja-JP" sz="2400" i="1">
                        <a:latin typeface="Cambria Math" panose="02040503050406030204" pitchFamily="18" charset="0"/>
                        <a:ea typeface="Cambria Math" panose="02040503050406030204" pitchFamily="18" charset="0"/>
                      </a:rPr>
                      <m:t>∈</m:t>
                    </m:r>
                    <m:d>
                      <m:dPr>
                        <m:begChr m:val="["/>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𝑚</m:t>
                        </m:r>
                        <m:r>
                          <a:rPr lang="en-US" altLang="ja-JP" sz="2400" i="1">
                            <a:latin typeface="Cambria Math" panose="02040503050406030204" pitchFamily="18" charset="0"/>
                            <a:ea typeface="Cambria Math" panose="02040503050406030204" pitchFamily="18" charset="0"/>
                          </a:rPr>
                          <m:t>−</m:t>
                        </m:r>
                        <m:f>
                          <m:fPr>
                            <m:ctrlPr>
                              <a:rPr lang="en-US" altLang="ja-JP" sz="2400" i="1">
                                <a:latin typeface="Cambria Math" panose="02040503050406030204" pitchFamily="18" charset="0"/>
                                <a:ea typeface="Cambria Math" panose="02040503050406030204" pitchFamily="18" charset="0"/>
                              </a:rPr>
                            </m:ctrlPr>
                          </m:fPr>
                          <m:num>
                            <m:r>
                              <a:rPr lang="en-US" altLang="ja-JP" sz="2400" i="1">
                                <a:latin typeface="Cambria Math" panose="02040503050406030204" pitchFamily="18" charset="0"/>
                                <a:ea typeface="Cambria Math" panose="02040503050406030204" pitchFamily="18" charset="0"/>
                              </a:rPr>
                              <m:t>1</m:t>
                            </m:r>
                          </m:num>
                          <m:den>
                            <m:r>
                              <a:rPr lang="en-US" altLang="ja-JP" sz="2400" i="1">
                                <a:latin typeface="Cambria Math" panose="02040503050406030204" pitchFamily="18" charset="0"/>
                                <a:ea typeface="Cambria Math" panose="02040503050406030204" pitchFamily="18" charset="0"/>
                              </a:rPr>
                              <m:t>2</m:t>
                            </m:r>
                          </m:den>
                        </m:f>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𝑚</m:t>
                        </m:r>
                        <m:r>
                          <a:rPr lang="en-US" altLang="ja-JP" sz="2400" i="1">
                            <a:latin typeface="Cambria Math" panose="02040503050406030204" pitchFamily="18" charset="0"/>
                            <a:ea typeface="Cambria Math" panose="02040503050406030204" pitchFamily="18" charset="0"/>
                          </a:rPr>
                          <m:t>+</m:t>
                        </m:r>
                        <m:f>
                          <m:fPr>
                            <m:ctrlPr>
                              <a:rPr lang="en-US" altLang="ja-JP" sz="2400" i="1">
                                <a:latin typeface="Cambria Math" panose="02040503050406030204" pitchFamily="18" charset="0"/>
                                <a:ea typeface="Cambria Math" panose="02040503050406030204" pitchFamily="18" charset="0"/>
                              </a:rPr>
                            </m:ctrlPr>
                          </m:fPr>
                          <m:num>
                            <m:r>
                              <a:rPr lang="en-US" altLang="ja-JP" sz="2400" i="1">
                                <a:latin typeface="Cambria Math" panose="02040503050406030204" pitchFamily="18" charset="0"/>
                                <a:ea typeface="Cambria Math" panose="02040503050406030204" pitchFamily="18" charset="0"/>
                              </a:rPr>
                              <m:t>1</m:t>
                            </m:r>
                          </m:num>
                          <m:den>
                            <m:r>
                              <a:rPr lang="en-US" altLang="ja-JP" sz="2400" i="1">
                                <a:latin typeface="Cambria Math" panose="02040503050406030204" pitchFamily="18" charset="0"/>
                                <a:ea typeface="Cambria Math" panose="02040503050406030204" pitchFamily="18" charset="0"/>
                              </a:rPr>
                              <m:t>2</m:t>
                            </m:r>
                          </m:den>
                        </m:f>
                      </m:e>
                    </m:d>
                    <m:r>
                      <a:rPr lang="en-US" altLang="ja-JP" sz="2400" b="0" i="1" smtClean="0">
                        <a:latin typeface="Cambria Math" panose="02040503050406030204" pitchFamily="18" charset="0"/>
                        <a:ea typeface="Cambria Math" panose="02040503050406030204" pitchFamily="18" charset="0"/>
                      </a:rPr>
                      <m:t>.</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     </a:t>
                </a:r>
              </a:p>
            </p:txBody>
          </p:sp>
        </mc:Choice>
        <mc:Fallback xmlns="">
          <p:sp>
            <p:nvSpPr>
              <p:cNvPr id="3" name="コンテンツ プレースホルダー 2">
                <a:extLst>
                  <a:ext uri="{FF2B5EF4-FFF2-40B4-BE49-F238E27FC236}">
                    <a16:creationId xmlns:a16="http://schemas.microsoft.com/office/drawing/2014/main" id="{B80A2CAC-AD28-46DF-A151-E89162A2D4B9}"/>
                  </a:ext>
                </a:extLst>
              </p:cNvPr>
              <p:cNvSpPr>
                <a:spLocks noGrp="1" noRot="1" noChangeAspect="1" noMove="1" noResize="1" noEditPoints="1" noAdjustHandles="1" noChangeArrowheads="1" noChangeShapeType="1" noTextEdit="1"/>
              </p:cNvSpPr>
              <p:nvPr>
                <p:ph idx="1"/>
              </p:nvPr>
            </p:nvSpPr>
            <p:spPr>
              <a:xfrm>
                <a:off x="628650" y="1268760"/>
                <a:ext cx="7920000" cy="5220000"/>
              </a:xfrm>
              <a:blipFill>
                <a:blip r:embed="rId2"/>
                <a:stretch>
                  <a:fillRect l="-1155" t="-151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9255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D5BB8F-EFA8-4AD0-91CC-CB4495F1A78A}"/>
              </a:ext>
            </a:extLst>
          </p:cNvPr>
          <p:cNvSpPr>
            <a:spLocks noGrp="1"/>
          </p:cNvSpPr>
          <p:nvPr>
            <p:ph type="title"/>
          </p:nvPr>
        </p:nvSpPr>
        <p:spPr>
          <a:xfrm>
            <a:off x="628650" y="365126"/>
            <a:ext cx="7920000" cy="576000"/>
          </a:xfrm>
          <a:ln>
            <a:solidFill>
              <a:schemeClr val="accent1"/>
            </a:solidFill>
          </a:ln>
        </p:spPr>
        <p:txBody>
          <a:bodyPr>
            <a:normAutofit fontScale="90000"/>
          </a:bodyPr>
          <a:lstStyle/>
          <a:p>
            <a:r>
              <a:rPr lang="en-US" altLang="ja-JP" sz="3100" b="1" dirty="0">
                <a:solidFill>
                  <a:srgbClr val="00B050"/>
                </a:solidFill>
                <a:latin typeface="Cambria Math" panose="02040503050406030204" pitchFamily="18" charset="0"/>
                <a:ea typeface="Cambria Math" panose="02040503050406030204" pitchFamily="18" charset="0"/>
              </a:rPr>
              <a:t>Proof of Theorem 8</a:t>
            </a:r>
            <a:r>
              <a:rPr lang="en-US" altLang="ja-JP" sz="3600" b="1" dirty="0">
                <a:solidFill>
                  <a:srgbClr val="00B050"/>
                </a:solidFill>
                <a:latin typeface="Cambria Math" panose="02040503050406030204" pitchFamily="18" charset="0"/>
                <a:ea typeface="Cambria Math" panose="02040503050406030204" pitchFamily="18" charset="0"/>
              </a:rPr>
              <a:t> </a:t>
            </a:r>
            <a:r>
              <a:rPr lang="en-US" altLang="ja-JP" sz="2700" b="1" dirty="0">
                <a:solidFill>
                  <a:srgbClr val="00B050"/>
                </a:solidFill>
                <a:latin typeface="Cambria Math" panose="02040503050406030204" pitchFamily="18" charset="0"/>
                <a:ea typeface="Cambria Math" panose="02040503050406030204" pitchFamily="18" charset="0"/>
              </a:rPr>
              <a:t>(Part 3)</a:t>
            </a:r>
            <a:endParaRPr kumimoji="1" lang="ja-JP" altLang="en-US" sz="27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61DE6DF-9D4D-444E-ACE2-AAA571943EA1}"/>
                  </a:ext>
                </a:extLst>
              </p:cNvPr>
              <p:cNvSpPr>
                <a:spLocks noGrp="1"/>
              </p:cNvSpPr>
              <p:nvPr>
                <p:ph idx="1"/>
              </p:nvPr>
            </p:nvSpPr>
            <p:spPr>
              <a:xfrm>
                <a:off x="628650" y="1268760"/>
                <a:ext cx="7920000" cy="5220000"/>
              </a:xfrm>
            </p:spPr>
            <p:txBody>
              <a:bodyPr>
                <a:normAutofit/>
              </a:bodyPr>
              <a:lstStyle/>
              <a:p>
                <a:r>
                  <a:rPr lang="en-US" altLang="ja-JP" sz="2400" dirty="0">
                    <a:latin typeface="Cambria Math" panose="02040503050406030204" pitchFamily="18" charset="0"/>
                    <a:ea typeface="Cambria Math" panose="02040503050406030204" pitchFamily="18" charset="0"/>
                  </a:rPr>
                  <a:t>We can show the following. For </a:t>
                </a:r>
                <a14:m>
                  <m:oMath xmlns:m="http://schemas.openxmlformats.org/officeDocument/2006/math">
                    <m:r>
                      <a:rPr lang="en-US" altLang="ja-JP" sz="2400" i="1" dirty="0">
                        <a:latin typeface="Cambria Math" panose="02040503050406030204" pitchFamily="18" charset="0"/>
                        <a:ea typeface="Cambria Math" panose="02040503050406030204" pitchFamily="18" charset="0"/>
                      </a:rPr>
                      <m:t>𝑛</m:t>
                    </m:r>
                    <m:r>
                      <a:rPr lang="en-US" altLang="ja-JP" sz="2400" i="1" dirty="0">
                        <a:latin typeface="Cambria Math" panose="02040503050406030204" pitchFamily="18" charset="0"/>
                        <a:ea typeface="Cambria Math" panose="02040503050406030204" pitchFamily="18" charset="0"/>
                      </a:rPr>
                      <m:t>∈</m:t>
                    </m:r>
                    <m:sSub>
                      <m:sSubPr>
                        <m:ctrlPr>
                          <a:rPr lang="en-US" altLang="ja-JP" sz="2400" i="1" dirty="0">
                            <a:latin typeface="Cambria Math" panose="02040503050406030204" pitchFamily="18" charset="0"/>
                            <a:ea typeface="Cambria Math" panose="02040503050406030204" pitchFamily="18" charset="0"/>
                          </a:rPr>
                        </m:ctrlPr>
                      </m:sSubPr>
                      <m:e>
                        <m:r>
                          <a:rPr lang="en-US" altLang="ja-JP" sz="2400" i="1" dirty="0">
                            <a:latin typeface="Cambria Math" panose="02040503050406030204" pitchFamily="18" charset="0"/>
                            <a:ea typeface="Cambria Math" panose="02040503050406030204" pitchFamily="18" charset="0"/>
                          </a:rPr>
                          <m:t>𝑁</m:t>
                        </m:r>
                      </m:e>
                      <m:sub>
                        <m:r>
                          <a:rPr lang="en-US" altLang="ja-JP" sz="2400" i="1" dirty="0">
                            <a:latin typeface="Cambria Math" panose="02040503050406030204" pitchFamily="18" charset="0"/>
                            <a:ea typeface="Cambria Math" panose="02040503050406030204" pitchFamily="18" charset="0"/>
                          </a:rPr>
                          <m:t>1</m:t>
                        </m:r>
                      </m:sub>
                    </m:sSub>
                    <m:r>
                      <a:rPr lang="en-US" altLang="ja-JP" sz="2400" i="1" dirty="0">
                        <a:latin typeface="Cambria Math" panose="02040503050406030204" pitchFamily="18" charset="0"/>
                        <a:ea typeface="Cambria Math" panose="02040503050406030204" pitchFamily="18" charset="0"/>
                      </a:rPr>
                      <m:t>,</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𝑃</m:t>
                        </m:r>
                      </m:e>
                      <m:sub>
                        <m:r>
                          <a:rPr lang="en-US" altLang="ja-JP" sz="2400" i="1">
                            <a:latin typeface="Cambria Math" panose="02040503050406030204" pitchFamily="18" charset="0"/>
                            <a:ea typeface="Cambria Math" panose="02040503050406030204" pitchFamily="18" charset="0"/>
                          </a:rPr>
                          <m:t>𝑒</m:t>
                        </m:r>
                      </m:sub>
                    </m:sSub>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𝑛</m:t>
                        </m:r>
                      </m:e>
                    </m:d>
                    <m:r>
                      <a:rPr lang="en-US" altLang="ja-JP" sz="2400" b="0" i="1" smtClean="0">
                        <a:latin typeface="Cambria Math" panose="02040503050406030204" pitchFamily="18" charset="0"/>
                        <a:ea typeface="Cambria Math" panose="02040503050406030204" pitchFamily="18" charset="0"/>
                      </a:rPr>
                      <m:t>=</m:t>
                    </m:r>
                    <m:r>
                      <m:rPr>
                        <m:sty m:val="p"/>
                      </m:rPr>
                      <a:rPr lang="en-US" altLang="ja-JP" sz="2400">
                        <a:latin typeface="Cambria Math" panose="02040503050406030204" pitchFamily="18" charset="0"/>
                        <a:ea typeface="Cambria Math" panose="02040503050406030204" pitchFamily="18" charset="0"/>
                      </a:rPr>
                      <m:t>Pr</m:t>
                    </m:r>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𝑈</m:t>
                                </m:r>
                              </m:e>
                            </m:acc>
                          </m:e>
                          <m:sub>
                            <m:r>
                              <a:rPr lang="en-US" altLang="ja-JP" sz="2400" i="1">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𝑈</m:t>
                            </m:r>
                          </m:e>
                          <m:sub>
                            <m:r>
                              <a:rPr lang="en-US" altLang="ja-JP" sz="2400" i="1">
                                <a:latin typeface="Cambria Math" panose="02040503050406030204" pitchFamily="18" charset="0"/>
                                <a:ea typeface="Cambria Math" panose="02040503050406030204" pitchFamily="18" charset="0"/>
                              </a:rPr>
                              <m:t>0</m:t>
                            </m:r>
                          </m:sub>
                        </m:sSub>
                      </m:e>
                    </m:d>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i="1">
                        <a:latin typeface="Cambria Math" panose="02040503050406030204" pitchFamily="18" charset="0"/>
                        <a:ea typeface="Cambria Math" panose="02040503050406030204" pitchFamily="18" charset="0"/>
                      </a:rPr>
                      <m:t>=</m:t>
                    </m:r>
                    <m:r>
                      <m:rPr>
                        <m:sty m:val="p"/>
                      </m:rPr>
                      <a:rPr lang="en-US" altLang="ja-JP" sz="2400">
                        <a:latin typeface="Cambria Math" panose="02040503050406030204" pitchFamily="18" charset="0"/>
                        <a:ea typeface="Cambria Math" panose="02040503050406030204" pitchFamily="18" charset="0"/>
                      </a:rPr>
                      <m:t>Pr</m:t>
                    </m:r>
                    <m:d>
                      <m:dPr>
                        <m:ctrlPr>
                          <a:rPr lang="en-US" altLang="ja-JP" sz="2400" i="1">
                            <a:latin typeface="Cambria Math" panose="02040503050406030204" pitchFamily="18" charset="0"/>
                            <a:ea typeface="Cambria Math" panose="02040503050406030204" pitchFamily="18" charset="0"/>
                          </a:rPr>
                        </m:ctrlPr>
                      </m:dPr>
                      <m:e>
                        <m:d>
                          <m:dPr>
                            <m:begChr m:val="|"/>
                            <m:endChr m:val="|"/>
                            <m:ctrlPr>
                              <a:rPr lang="en-US" altLang="ja-JP" sz="2400" i="1">
                                <a:latin typeface="Cambria Math" panose="02040503050406030204" pitchFamily="18" charset="0"/>
                                <a:ea typeface="Cambria Math" panose="02040503050406030204" pitchFamily="18" charset="0"/>
                              </a:rPr>
                            </m:ctrlPr>
                          </m:dPr>
                          <m:e>
                            <m:f>
                              <m:fPr>
                                <m:ctrlPr>
                                  <a:rPr lang="en-US" altLang="ja-JP" sz="2400" i="1">
                                    <a:latin typeface="Cambria Math" panose="02040503050406030204" pitchFamily="18" charset="0"/>
                                    <a:ea typeface="Cambria Math" panose="02040503050406030204" pitchFamily="18" charset="0"/>
                                  </a:rPr>
                                </m:ctrlPr>
                              </m:fPr>
                              <m:num>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𝑋</m:t>
                                        </m:r>
                                      </m:e>
                                    </m:acc>
                                  </m:e>
                                  <m:sub>
                                    <m:r>
                                      <a:rPr lang="en-US" altLang="ja-JP" sz="2400" i="1">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0</m:t>
                                    </m:r>
                                  </m:sub>
                                </m:sSub>
                              </m:num>
                              <m:den>
                                <m:sSub>
                                  <m:sSubPr>
                                    <m:ctrlPr>
                                      <a:rPr lang="en-US" altLang="ja-JP" sz="2400" i="1">
                                        <a:latin typeface="Cambria Math" panose="02040503050406030204" pitchFamily="18" charset="0"/>
                                        <a:ea typeface="Cambria Math" panose="02040503050406030204" pitchFamily="18" charset="0"/>
                                      </a:rPr>
                                    </m:ctrlPr>
                                  </m:sSubPr>
                                  <m:e>
                                    <m:r>
                                      <a:rPr lang="ja-JP" altLang="en-US" sz="2400" i="1">
                                        <a:latin typeface="Cambria Math" panose="02040503050406030204" pitchFamily="18" charset="0"/>
                                        <a:ea typeface="Cambria Math" panose="02040503050406030204" pitchFamily="18" charset="0"/>
                                      </a:rPr>
                                      <m:t>𝛽</m:t>
                                    </m:r>
                                  </m:e>
                                  <m:sub>
                                    <m:r>
                                      <a:rPr lang="en-US" altLang="ja-JP" sz="2400" i="1">
                                        <a:latin typeface="Cambria Math" panose="02040503050406030204" pitchFamily="18" charset="0"/>
                                        <a:ea typeface="Cambria Math" panose="02040503050406030204" pitchFamily="18" charset="0"/>
                                      </a:rPr>
                                      <m:t>0</m:t>
                                    </m:r>
                                  </m:sub>
                                </m:sSub>
                              </m:den>
                            </m:f>
                          </m:e>
                        </m:d>
                        <m:r>
                          <a:rPr lang="en-US" altLang="ja-JP" sz="2400" i="1">
                            <a:latin typeface="Cambria Math" panose="02040503050406030204" pitchFamily="18" charset="0"/>
                            <a:ea typeface="Cambria Math" panose="02040503050406030204" pitchFamily="18" charset="0"/>
                          </a:rPr>
                          <m:t>≥</m:t>
                        </m:r>
                        <m:f>
                          <m:fPr>
                            <m:ctrlPr>
                              <a:rPr lang="en-US" altLang="ja-JP" sz="2400" i="1">
                                <a:latin typeface="Cambria Math" panose="02040503050406030204" pitchFamily="18" charset="0"/>
                                <a:ea typeface="Cambria Math" panose="02040503050406030204" pitchFamily="18" charset="0"/>
                              </a:rPr>
                            </m:ctrlPr>
                          </m:fPr>
                          <m:num>
                            <m:r>
                              <a:rPr lang="en-US" altLang="ja-JP" sz="2400" i="1">
                                <a:latin typeface="Cambria Math" panose="02040503050406030204" pitchFamily="18" charset="0"/>
                                <a:ea typeface="Cambria Math" panose="02040503050406030204" pitchFamily="18" charset="0"/>
                              </a:rPr>
                              <m:t>1</m:t>
                            </m:r>
                          </m:num>
                          <m:den>
                            <m:r>
                              <a:rPr lang="en-US" altLang="ja-JP" sz="2400" i="1">
                                <a:latin typeface="Cambria Math" panose="02040503050406030204" pitchFamily="18" charset="0"/>
                                <a:ea typeface="Cambria Math" panose="02040503050406030204" pitchFamily="18" charset="0"/>
                              </a:rPr>
                              <m:t>2</m:t>
                            </m:r>
                          </m:den>
                        </m:f>
                      </m:e>
                    </m:d>
                  </m:oMath>
                </a14:m>
                <a:r>
                  <a:rPr lang="en-US" altLang="ja-JP" sz="2400" dirty="0">
                    <a:ea typeface="Cambria Math" panose="02040503050406030204" pitchFamily="18" charset="0"/>
                  </a:rPr>
                  <a:t> </a:t>
                </a:r>
                <a14:m>
                  <m:oMath xmlns:m="http://schemas.openxmlformats.org/officeDocument/2006/math">
                    <m:r>
                      <a:rPr lang="en-US" altLang="ja-JP" sz="240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2</m:t>
                    </m:r>
                    <m:r>
                      <a:rPr lang="en-US" altLang="ja-JP" sz="2400" i="1">
                        <a:latin typeface="Cambria Math" panose="02040503050406030204" pitchFamily="18" charset="0"/>
                        <a:ea typeface="Cambria Math" panose="02040503050406030204" pitchFamily="18" charset="0"/>
                      </a:rPr>
                      <m:t>𝑄</m:t>
                    </m:r>
                    <m:d>
                      <m:dPr>
                        <m:ctrlPr>
                          <a:rPr lang="en-US" altLang="ja-JP" sz="2400" i="1">
                            <a:latin typeface="Cambria Math" panose="02040503050406030204" pitchFamily="18" charset="0"/>
                            <a:ea typeface="Cambria Math" panose="02040503050406030204" pitchFamily="18" charset="0"/>
                          </a:rPr>
                        </m:ctrlPr>
                      </m:dPr>
                      <m:e>
                        <m:sSup>
                          <m:sSupPr>
                            <m:ctrlPr>
                              <a:rPr lang="en-US" altLang="ja-JP" sz="240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2</m:t>
                            </m:r>
                          </m:e>
                          <m:sup>
                            <m:r>
                              <a:rPr lang="en-US" altLang="ja-JP" sz="2400" b="0" i="1" smtClean="0">
                                <a:latin typeface="Cambria Math" panose="02040503050406030204" pitchFamily="18" charset="0"/>
                                <a:ea typeface="Cambria Math" panose="02040503050406030204" pitchFamily="18" charset="0"/>
                              </a:rPr>
                              <m:t>−1</m:t>
                            </m:r>
                          </m:sup>
                        </m:sSup>
                        <m:sSub>
                          <m:sSubPr>
                            <m:ctrlPr>
                              <a:rPr lang="en-US" altLang="ja-JP" sz="2400" i="1" smtClean="0">
                                <a:latin typeface="Cambria Math" panose="02040503050406030204" pitchFamily="18" charset="0"/>
                                <a:ea typeface="Cambria Math" panose="02040503050406030204" pitchFamily="18" charset="0"/>
                              </a:rPr>
                            </m:ctrlPr>
                          </m:sSubPr>
                          <m:e>
                            <m:r>
                              <a:rPr lang="ja-JP" altLang="en-US" sz="2400" i="1" smtClean="0">
                                <a:latin typeface="Cambria Math" panose="02040503050406030204" pitchFamily="18" charset="0"/>
                                <a:ea typeface="Cambria Math" panose="02040503050406030204" pitchFamily="18" charset="0"/>
                              </a:rPr>
                              <m:t>𝛽</m:t>
                            </m:r>
                          </m:e>
                          <m:sub>
                            <m:r>
                              <a:rPr lang="en-US" altLang="ja-JP" sz="2400" b="0" i="1" smtClean="0">
                                <a:latin typeface="Cambria Math" panose="02040503050406030204" pitchFamily="18" charset="0"/>
                                <a:ea typeface="Cambria Math" panose="02040503050406030204" pitchFamily="18" charset="0"/>
                              </a:rPr>
                              <m:t>0</m:t>
                            </m:r>
                          </m:sub>
                        </m:sSub>
                        <m:rad>
                          <m:radPr>
                            <m:degHide m:val="on"/>
                            <m:ctrlPr>
                              <a:rPr lang="en-US" altLang="ja-JP" sz="2400" i="1" smtClean="0">
                                <a:latin typeface="Cambria Math" panose="02040503050406030204" pitchFamily="18" charset="0"/>
                                <a:ea typeface="Cambria Math" panose="02040503050406030204" pitchFamily="18" charset="0"/>
                              </a:rPr>
                            </m:ctrlPr>
                          </m:radPr>
                          <m:deg/>
                          <m:e>
                            <m:sSubSup>
                              <m:sSubSupPr>
                                <m:ctrlPr>
                                  <a:rPr lang="en-US" altLang="ja-JP" sz="240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𝑐</m:t>
                                </m:r>
                              </m:e>
                              <m:sub>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2</m:t>
                                </m:r>
                              </m:sup>
                            </m:sSubSup>
                            <m:r>
                              <a:rPr lang="en-US" altLang="ja-JP" sz="2400" b="0" i="1" smtClean="0">
                                <a:latin typeface="Cambria Math" panose="02040503050406030204" pitchFamily="18" charset="0"/>
                                <a:ea typeface="Cambria Math" panose="02040503050406030204" pitchFamily="18" charset="0"/>
                              </a:rPr>
                              <m:t>−1</m:t>
                            </m:r>
                          </m:e>
                        </m:rad>
                      </m:e>
                    </m:d>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𝑄</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𝑥</m:t>
                        </m:r>
                      </m:e>
                    </m:d>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ad>
                          <m:radPr>
                            <m:degHide m:val="on"/>
                            <m:ctrlPr>
                              <a:rPr lang="en-US" altLang="ja-JP" sz="2400" b="0" i="1" smtClean="0">
                                <a:latin typeface="Cambria Math" panose="02040503050406030204" pitchFamily="18" charset="0"/>
                                <a:ea typeface="Cambria Math" panose="02040503050406030204" pitchFamily="18" charset="0"/>
                              </a:rPr>
                            </m:ctrlPr>
                          </m:radPr>
                          <m:deg/>
                          <m:e>
                            <m:r>
                              <a:rPr lang="en-US" altLang="ja-JP" sz="2400" b="0" i="1" smtClean="0">
                                <a:latin typeface="Cambria Math" panose="02040503050406030204" pitchFamily="18" charset="0"/>
                                <a:ea typeface="Cambria Math" panose="02040503050406030204" pitchFamily="18" charset="0"/>
                              </a:rPr>
                              <m:t>2</m:t>
                            </m:r>
                            <m:r>
                              <a:rPr lang="ja-JP" altLang="en-US" sz="2400" b="0" i="1" smtClean="0">
                                <a:latin typeface="Cambria Math" panose="02040503050406030204" pitchFamily="18" charset="0"/>
                                <a:ea typeface="Cambria Math" panose="02040503050406030204" pitchFamily="18" charset="0"/>
                              </a:rPr>
                              <m:t>𝜋</m:t>
                            </m:r>
                          </m:e>
                        </m:rad>
                      </m:den>
                    </m:f>
                    <m:nary>
                      <m:naryPr>
                        <m:ctrlPr>
                          <a:rPr lang="en-US" altLang="ja-JP" sz="2400" b="0" i="1" smtClean="0">
                            <a:latin typeface="Cambria Math" panose="02040503050406030204" pitchFamily="18" charset="0"/>
                            <a:ea typeface="Cambria Math" panose="02040503050406030204" pitchFamily="18" charset="0"/>
                          </a:rPr>
                        </m:ctrlPr>
                      </m:naryPr>
                      <m:sub>
                        <m:r>
                          <m:rPr>
                            <m:brk m:alnAt="23"/>
                          </m:rPr>
                          <a:rPr lang="en-US" altLang="ja-JP" sz="2400" b="0" i="1" smtClean="0">
                            <a:latin typeface="Cambria Math" panose="02040503050406030204" pitchFamily="18" charset="0"/>
                            <a:ea typeface="Cambria Math" panose="02040503050406030204" pitchFamily="18" charset="0"/>
                          </a:rPr>
                          <m:t>𝑥</m:t>
                        </m:r>
                      </m:sub>
                      <m:sup>
                        <m:r>
                          <a:rPr lang="en-US" altLang="ja-JP" sz="2400" b="0" i="1" smtClean="0">
                            <a:latin typeface="Cambria Math" panose="02040503050406030204" pitchFamily="18" charset="0"/>
                            <a:ea typeface="Cambria Math" panose="02040503050406030204" pitchFamily="18" charset="0"/>
                          </a:rPr>
                          <m:t>∞</m:t>
                        </m:r>
                      </m:sup>
                      <m:e>
                        <m:r>
                          <m:rPr>
                            <m:sty m:val="p"/>
                          </m:rPr>
                          <a:rPr lang="en-US" altLang="ja-JP" sz="2400" b="0" i="0" smtClean="0">
                            <a:latin typeface="Cambria Math" panose="02040503050406030204" pitchFamily="18" charset="0"/>
                            <a:ea typeface="Cambria Math" panose="02040503050406030204" pitchFamily="18" charset="0"/>
                          </a:rPr>
                          <m:t>exp</m:t>
                        </m:r>
                        <m:d>
                          <m:dPr>
                            <m:ctrlPr>
                              <a:rPr lang="en-US" altLang="ja-JP" sz="2400" b="0" i="1" smtClean="0">
                                <a:latin typeface="Cambria Math" panose="02040503050406030204" pitchFamily="18" charset="0"/>
                                <a:ea typeface="Cambria Math" panose="02040503050406030204" pitchFamily="18" charset="0"/>
                              </a:rPr>
                            </m:ctrlPr>
                          </m:dPr>
                          <m:e>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m:t>
                                </m:r>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𝑦</m:t>
                                    </m:r>
                                  </m:e>
                                  <m:sup>
                                    <m:r>
                                      <a:rPr lang="en-US" altLang="ja-JP" sz="2400" b="0" i="1" smtClean="0">
                                        <a:latin typeface="Cambria Math" panose="02040503050406030204" pitchFamily="18" charset="0"/>
                                        <a:ea typeface="Cambria Math" panose="02040503050406030204" pitchFamily="18" charset="0"/>
                                      </a:rPr>
                                      <m:t>2</m:t>
                                    </m:r>
                                  </m:sup>
                                </m:sSup>
                              </m:num>
                              <m:den>
                                <m:r>
                                  <a:rPr lang="en-US" altLang="ja-JP" sz="2400" b="0" i="1" smtClean="0">
                                    <a:latin typeface="Cambria Math" panose="02040503050406030204" pitchFamily="18" charset="0"/>
                                    <a:ea typeface="Cambria Math" panose="02040503050406030204" pitchFamily="18" charset="0"/>
                                  </a:rPr>
                                  <m:t>2</m:t>
                                </m:r>
                              </m:den>
                            </m:f>
                          </m:e>
                        </m:d>
                      </m:e>
                    </m:nary>
                    <m:r>
                      <a:rPr lang="en-US" altLang="ja-JP" sz="2400" b="0" i="1" smtClean="0">
                        <a:latin typeface="Cambria Math" panose="02040503050406030204" pitchFamily="18" charset="0"/>
                        <a:ea typeface="Cambria Math" panose="02040503050406030204" pitchFamily="18" charset="0"/>
                      </a:rPr>
                      <m:t>𝑑𝑦</m:t>
                    </m:r>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t>
                </a:r>
              </a:p>
              <a:p>
                <a:r>
                  <a:rPr lang="en-US" altLang="ja-JP" sz="2400" dirty="0">
                    <a:latin typeface="Cambria Math" panose="02040503050406030204" pitchFamily="18" charset="0"/>
                    <a:ea typeface="Cambria Math" panose="02040503050406030204" pitchFamily="18" charset="0"/>
                  </a:rPr>
                  <a:t>For </a:t>
                </a:r>
                <a14:m>
                  <m:oMath xmlns:m="http://schemas.openxmlformats.org/officeDocument/2006/math">
                    <m:r>
                      <a:rPr lang="en-US" altLang="ja-JP" sz="2400" i="1" dirty="0">
                        <a:latin typeface="Cambria Math" panose="02040503050406030204" pitchFamily="18" charset="0"/>
                        <a:ea typeface="Cambria Math" panose="02040503050406030204" pitchFamily="18" charset="0"/>
                      </a:rPr>
                      <m:t>𝑛</m:t>
                    </m:r>
                    <m:r>
                      <a:rPr lang="en-US" altLang="ja-JP" sz="2400" i="1" dirty="0">
                        <a:latin typeface="Cambria Math" panose="02040503050406030204" pitchFamily="18" charset="0"/>
                        <a:ea typeface="Cambria Math" panose="02040503050406030204" pitchFamily="18" charset="0"/>
                      </a:rPr>
                      <m:t>∈</m:t>
                    </m:r>
                    <m:sSub>
                      <m:sSubPr>
                        <m:ctrlPr>
                          <a:rPr lang="en-US" altLang="ja-JP" sz="2400" i="1" dirty="0">
                            <a:latin typeface="Cambria Math" panose="02040503050406030204" pitchFamily="18" charset="0"/>
                            <a:ea typeface="Cambria Math" panose="02040503050406030204" pitchFamily="18" charset="0"/>
                          </a:rPr>
                        </m:ctrlPr>
                      </m:sSubPr>
                      <m:e>
                        <m:r>
                          <a:rPr lang="en-US" altLang="ja-JP" sz="2400" i="1" dirty="0">
                            <a:latin typeface="Cambria Math" panose="02040503050406030204" pitchFamily="18" charset="0"/>
                            <a:ea typeface="Cambria Math" panose="02040503050406030204" pitchFamily="18" charset="0"/>
                          </a:rPr>
                          <m:t>𝑁</m:t>
                        </m:r>
                      </m:e>
                      <m:sub>
                        <m:r>
                          <a:rPr lang="en-US" altLang="ja-JP" sz="2400" b="0" i="1" dirty="0" smtClean="0">
                            <a:latin typeface="Cambria Math" panose="02040503050406030204" pitchFamily="18" charset="0"/>
                            <a:ea typeface="Cambria Math" panose="02040503050406030204" pitchFamily="18" charset="0"/>
                          </a:rPr>
                          <m:t>2</m:t>
                        </m:r>
                      </m:sub>
                    </m:sSub>
                    <m:r>
                      <a:rPr lang="en-US" altLang="ja-JP" sz="2400" i="1" dirty="0">
                        <a:latin typeface="Cambria Math" panose="02040503050406030204" pitchFamily="18" charset="0"/>
                        <a:ea typeface="Cambria Math" panose="02040503050406030204" pitchFamily="18" charset="0"/>
                      </a:rPr>
                      <m:t>,</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𝑃</m:t>
                        </m:r>
                      </m:e>
                      <m:sub>
                        <m:r>
                          <a:rPr lang="en-US" altLang="ja-JP" sz="2400" i="1">
                            <a:latin typeface="Cambria Math" panose="02040503050406030204" pitchFamily="18" charset="0"/>
                            <a:ea typeface="Cambria Math" panose="02040503050406030204" pitchFamily="18" charset="0"/>
                          </a:rPr>
                          <m:t>𝑒</m:t>
                        </m:r>
                      </m:sub>
                    </m:sSub>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𝑛</m:t>
                        </m:r>
                      </m:e>
                    </m:d>
                    <m:r>
                      <a:rPr lang="en-US" altLang="ja-JP" sz="2400" i="1">
                        <a:latin typeface="Cambria Math" panose="02040503050406030204" pitchFamily="18" charset="0"/>
                        <a:ea typeface="Cambria Math" panose="02040503050406030204" pitchFamily="18" charset="0"/>
                      </a:rPr>
                      <m:t>=</m:t>
                    </m:r>
                    <m:r>
                      <m:rPr>
                        <m:sty m:val="p"/>
                      </m:rPr>
                      <a:rPr lang="en-US" altLang="ja-JP" sz="2400">
                        <a:latin typeface="Cambria Math" panose="02040503050406030204" pitchFamily="18" charset="0"/>
                        <a:ea typeface="Cambria Math" panose="02040503050406030204" pitchFamily="18" charset="0"/>
                      </a:rPr>
                      <m:t>Pr</m:t>
                    </m:r>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𝑈</m:t>
                                </m:r>
                              </m:e>
                            </m:acc>
                          </m:e>
                          <m:sub>
                            <m:r>
                              <a:rPr lang="en-US" altLang="ja-JP" sz="2400" i="1">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𝑈</m:t>
                            </m:r>
                          </m:e>
                          <m:sub>
                            <m:r>
                              <a:rPr lang="en-US" altLang="ja-JP" sz="2400" i="1">
                                <a:latin typeface="Cambria Math" panose="02040503050406030204" pitchFamily="18" charset="0"/>
                                <a:ea typeface="Cambria Math" panose="02040503050406030204" pitchFamily="18" charset="0"/>
                              </a:rPr>
                              <m:t>0</m:t>
                            </m:r>
                          </m:sub>
                        </m:sSub>
                      </m:e>
                    </m:d>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i="1">
                        <a:latin typeface="Cambria Math" panose="02040503050406030204" pitchFamily="18" charset="0"/>
                        <a:ea typeface="Cambria Math" panose="02040503050406030204" pitchFamily="18" charset="0"/>
                      </a:rPr>
                      <m:t>=</m:t>
                    </m:r>
                    <m:r>
                      <m:rPr>
                        <m:sty m:val="p"/>
                      </m:rPr>
                      <a:rPr lang="en-US" altLang="ja-JP" sz="2400">
                        <a:latin typeface="Cambria Math" panose="02040503050406030204" pitchFamily="18" charset="0"/>
                        <a:ea typeface="Cambria Math" panose="02040503050406030204" pitchFamily="18" charset="0"/>
                      </a:rPr>
                      <m:t>Pr</m:t>
                    </m:r>
                    <m:d>
                      <m:dPr>
                        <m:ctrlPr>
                          <a:rPr lang="en-US" altLang="ja-JP" sz="2400" i="1">
                            <a:latin typeface="Cambria Math" panose="02040503050406030204" pitchFamily="18" charset="0"/>
                            <a:ea typeface="Cambria Math" panose="02040503050406030204" pitchFamily="18" charset="0"/>
                          </a:rPr>
                        </m:ctrlPr>
                      </m:dPr>
                      <m:e>
                        <m:f>
                          <m:fPr>
                            <m:ctrlPr>
                              <a:rPr lang="en-US" altLang="ja-JP" sz="2400" i="1" smtClean="0">
                                <a:latin typeface="Cambria Math" panose="02040503050406030204" pitchFamily="18" charset="0"/>
                                <a:ea typeface="Cambria Math" panose="02040503050406030204" pitchFamily="18" charset="0"/>
                              </a:rPr>
                            </m:ctrlPr>
                          </m:fPr>
                          <m:num>
                            <m:d>
                              <m:dPr>
                                <m:begChr m:val="|"/>
                                <m:endChr m:val="|"/>
                                <m:ctrlPr>
                                  <a:rPr lang="en-US" altLang="ja-JP" sz="2400" i="1" smtClean="0">
                                    <a:latin typeface="Cambria Math" panose="02040503050406030204" pitchFamily="18" charset="0"/>
                                    <a:ea typeface="Cambria Math" panose="02040503050406030204" pitchFamily="18" charset="0"/>
                                  </a:rPr>
                                </m:ctrlPr>
                              </m:dPr>
                              <m:e>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𝑛</m:t>
                                    </m:r>
                                  </m:sub>
                                </m:sSub>
                              </m:e>
                            </m:d>
                          </m:num>
                          <m:den>
                            <m:rad>
                              <m:radPr>
                                <m:degHide m:val="on"/>
                                <m:ctrlPr>
                                  <a:rPr lang="en-US" altLang="ja-JP" sz="2400" i="1" smtClean="0">
                                    <a:latin typeface="Cambria Math" panose="02040503050406030204" pitchFamily="18" charset="0"/>
                                    <a:ea typeface="Cambria Math" panose="02040503050406030204" pitchFamily="18" charset="0"/>
                                  </a:rPr>
                                </m:ctrlPr>
                              </m:radPr>
                              <m:deg/>
                              <m:e>
                                <m:r>
                                  <a:rPr lang="en-US" altLang="ja-JP" sz="2400" b="0" i="1" smtClean="0">
                                    <a:latin typeface="Cambria Math" panose="02040503050406030204" pitchFamily="18" charset="0"/>
                                    <a:ea typeface="Cambria Math" panose="02040503050406030204" pitchFamily="18" charset="0"/>
                                  </a:rPr>
                                  <m:t>𝑃</m:t>
                                </m:r>
                              </m:e>
                            </m:rad>
                            <m:sSub>
                              <m:sSubPr>
                                <m:ctrlPr>
                                  <a:rPr lang="en-US" altLang="ja-JP" sz="2400" i="1" smtClean="0">
                                    <a:latin typeface="Cambria Math" panose="02040503050406030204" pitchFamily="18" charset="0"/>
                                    <a:ea typeface="Cambria Math" panose="02040503050406030204" pitchFamily="18" charset="0"/>
                                  </a:rPr>
                                </m:ctrlPr>
                              </m:sSubPr>
                              <m:e>
                                <m:r>
                                  <a:rPr lang="ja-JP" altLang="en-US" sz="2400" i="1" smtClean="0">
                                    <a:latin typeface="Cambria Math" panose="02040503050406030204" pitchFamily="18" charset="0"/>
                                    <a:ea typeface="Cambria Math" panose="02040503050406030204" pitchFamily="18" charset="0"/>
                                  </a:rPr>
                                  <m:t>𝛽</m:t>
                                </m:r>
                              </m:e>
                              <m:sub>
                                <m:r>
                                  <a:rPr lang="en-US" altLang="ja-JP" sz="2400" b="0" i="1" smtClean="0">
                                    <a:latin typeface="Cambria Math" panose="02040503050406030204" pitchFamily="18" charset="0"/>
                                    <a:ea typeface="Cambria Math" panose="02040503050406030204" pitchFamily="18" charset="0"/>
                                  </a:rPr>
                                  <m:t>𝑛</m:t>
                                </m:r>
                              </m:sub>
                            </m:sSub>
                          </m:den>
                        </m:f>
                        <m:r>
                          <a:rPr lang="en-US" altLang="ja-JP" sz="2400" i="1">
                            <a:latin typeface="Cambria Math" panose="02040503050406030204" pitchFamily="18" charset="0"/>
                            <a:ea typeface="Cambria Math" panose="02040503050406030204" pitchFamily="18" charset="0"/>
                          </a:rPr>
                          <m:t>≥</m:t>
                        </m:r>
                        <m:f>
                          <m:fPr>
                            <m:ctrlPr>
                              <a:rPr lang="en-US" altLang="ja-JP" sz="2400" i="1">
                                <a:latin typeface="Cambria Math" panose="02040503050406030204" pitchFamily="18" charset="0"/>
                                <a:ea typeface="Cambria Math" panose="02040503050406030204" pitchFamily="18" charset="0"/>
                              </a:rPr>
                            </m:ctrlPr>
                          </m:fPr>
                          <m:num>
                            <m:r>
                              <a:rPr lang="en-US" altLang="ja-JP" sz="2400" i="1">
                                <a:latin typeface="Cambria Math" panose="02040503050406030204" pitchFamily="18" charset="0"/>
                                <a:ea typeface="Cambria Math" panose="02040503050406030204" pitchFamily="18" charset="0"/>
                              </a:rPr>
                              <m:t>1</m:t>
                            </m:r>
                          </m:num>
                          <m:den>
                            <m:r>
                              <a:rPr lang="en-US" altLang="ja-JP" sz="2400" i="1">
                                <a:latin typeface="Cambria Math" panose="02040503050406030204" pitchFamily="18" charset="0"/>
                                <a:ea typeface="Cambria Math" panose="02040503050406030204" pitchFamily="18" charset="0"/>
                              </a:rPr>
                              <m:t>2</m:t>
                            </m:r>
                          </m:den>
                        </m:f>
                      </m:e>
                    </m:d>
                  </m:oMath>
                </a14:m>
                <a:r>
                  <a:rPr lang="en-US" altLang="ja-JP" sz="2400" dirty="0">
                    <a:ea typeface="Cambria Math" panose="02040503050406030204" pitchFamily="18" charset="0"/>
                  </a:rPr>
                  <a:t> </a:t>
                </a:r>
                <a14:m>
                  <m:oMath xmlns:m="http://schemas.openxmlformats.org/officeDocument/2006/math">
                    <m:r>
                      <a:rPr lang="en-US" altLang="ja-JP" sz="240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2</m:t>
                    </m:r>
                    <m:r>
                      <a:rPr lang="en-US" altLang="ja-JP" sz="2400" i="1">
                        <a:latin typeface="Cambria Math" panose="02040503050406030204" pitchFamily="18" charset="0"/>
                        <a:ea typeface="Cambria Math" panose="02040503050406030204" pitchFamily="18" charset="0"/>
                      </a:rPr>
                      <m:t>𝑄</m:t>
                    </m:r>
                    <m:d>
                      <m:dPr>
                        <m:ctrlPr>
                          <a:rPr lang="en-US" altLang="ja-JP" sz="2400" i="1">
                            <a:latin typeface="Cambria Math" panose="02040503050406030204" pitchFamily="18" charset="0"/>
                            <a:ea typeface="Cambria Math" panose="02040503050406030204" pitchFamily="18" charset="0"/>
                          </a:rPr>
                        </m:ctrlPr>
                      </m:dPr>
                      <m:e>
                        <m:f>
                          <m:fPr>
                            <m:ctrlPr>
                              <a:rPr lang="en-US" altLang="ja-JP" sz="2400" i="1" smtClean="0">
                                <a:latin typeface="Cambria Math" panose="02040503050406030204" pitchFamily="18" charset="0"/>
                                <a:ea typeface="Cambria Math" panose="02040503050406030204" pitchFamily="18" charset="0"/>
                              </a:rPr>
                            </m:ctrlPr>
                          </m:fPr>
                          <m:num>
                            <m:rad>
                              <m:radPr>
                                <m:degHide m:val="on"/>
                                <m:ctrlPr>
                                  <a:rPr lang="en-US" altLang="ja-JP" sz="2400" i="1" smtClean="0">
                                    <a:latin typeface="Cambria Math" panose="02040503050406030204" pitchFamily="18" charset="0"/>
                                    <a:ea typeface="Cambria Math" panose="02040503050406030204" pitchFamily="18" charset="0"/>
                                  </a:rPr>
                                </m:ctrlPr>
                              </m:radPr>
                              <m:deg/>
                              <m:e>
                                <m:r>
                                  <a:rPr lang="en-US" altLang="ja-JP" sz="2400" b="0" i="1" smtClean="0">
                                    <a:latin typeface="Cambria Math" panose="02040503050406030204" pitchFamily="18" charset="0"/>
                                    <a:ea typeface="Cambria Math" panose="02040503050406030204" pitchFamily="18" charset="0"/>
                                  </a:rPr>
                                  <m:t>𝑃</m:t>
                                </m:r>
                              </m:e>
                            </m:rad>
                            <m:sSub>
                              <m:sSubPr>
                                <m:ctrlPr>
                                  <a:rPr lang="en-US" altLang="ja-JP" sz="2400" i="1" smtClean="0">
                                    <a:latin typeface="Cambria Math" panose="02040503050406030204" pitchFamily="18" charset="0"/>
                                    <a:ea typeface="Cambria Math" panose="02040503050406030204" pitchFamily="18" charset="0"/>
                                  </a:rPr>
                                </m:ctrlPr>
                              </m:sSubPr>
                              <m:e>
                                <m:r>
                                  <a:rPr lang="ja-JP" altLang="en-US" sz="2400" i="1" smtClean="0">
                                    <a:latin typeface="Cambria Math" panose="02040503050406030204" pitchFamily="18" charset="0"/>
                                    <a:ea typeface="Cambria Math" panose="02040503050406030204" pitchFamily="18" charset="0"/>
                                  </a:rPr>
                                  <m:t>𝛽</m:t>
                                </m:r>
                              </m:e>
                              <m:sub>
                                <m:r>
                                  <a:rPr lang="en-US" altLang="ja-JP" sz="2400" b="0" i="1" smtClean="0">
                                    <a:latin typeface="Cambria Math" panose="02040503050406030204" pitchFamily="18" charset="0"/>
                                    <a:ea typeface="Cambria Math" panose="02040503050406030204" pitchFamily="18" charset="0"/>
                                  </a:rPr>
                                  <m:t>𝑛</m:t>
                                </m:r>
                              </m:sub>
                            </m:sSub>
                          </m:num>
                          <m:den>
                            <m:r>
                              <a:rPr lang="en-US" altLang="ja-JP" sz="2400" b="0" i="1" smtClean="0">
                                <a:latin typeface="Cambria Math" panose="02040503050406030204" pitchFamily="18" charset="0"/>
                                <a:ea typeface="Cambria Math" panose="02040503050406030204" pitchFamily="18" charset="0"/>
                              </a:rPr>
                              <m:t>2</m:t>
                            </m:r>
                            <m:sSub>
                              <m:sSubPr>
                                <m:ctrlPr>
                                  <a:rPr lang="en-US" altLang="ja-JP" sz="2400" b="0" i="1" smtClean="0">
                                    <a:latin typeface="Cambria Math" panose="02040503050406030204" pitchFamily="18" charset="0"/>
                                    <a:ea typeface="Cambria Math" panose="02040503050406030204" pitchFamily="18" charset="0"/>
                                  </a:rPr>
                                </m:ctrlPr>
                              </m:sSubPr>
                              <m:e>
                                <m:r>
                                  <a:rPr lang="ja-JP" altLang="en-US" sz="2400" b="0" i="1" smtClean="0">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ea typeface="Cambria Math" panose="02040503050406030204" pitchFamily="18" charset="0"/>
                                  </a:rPr>
                                  <m:t>𝑛</m:t>
                                </m:r>
                              </m:sub>
                            </m:sSub>
                          </m:den>
                        </m:f>
                      </m:e>
                    </m:d>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t>
                </a:r>
              </a:p>
              <a:p>
                <a:r>
                  <a:rPr lang="en-US" altLang="ja-JP" sz="2400" dirty="0">
                    <a:latin typeface="Cambria Math" panose="02040503050406030204" pitchFamily="18" charset="0"/>
                    <a:ea typeface="Cambria Math" panose="02040503050406030204" pitchFamily="18" charset="0"/>
                  </a:rPr>
                  <a:t>Then we can prove the asymptotic behavior of error probability in Theorem 8.  </a:t>
                </a:r>
                <a:r>
                  <a:rPr lang="en-US" altLang="ja-JP" sz="2400" dirty="0"/>
                  <a:t>  </a:t>
                </a:r>
                <a:endParaRPr lang="ja-JP" altLang="en-US" sz="2400" dirty="0"/>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C61DE6DF-9D4D-444E-ACE2-AAA571943EA1}"/>
                  </a:ext>
                </a:extLst>
              </p:cNvPr>
              <p:cNvSpPr>
                <a:spLocks noGrp="1" noRot="1" noChangeAspect="1" noMove="1" noResize="1" noEditPoints="1" noAdjustHandles="1" noChangeArrowheads="1" noChangeShapeType="1" noTextEdit="1"/>
              </p:cNvSpPr>
              <p:nvPr>
                <p:ph idx="1"/>
              </p:nvPr>
            </p:nvSpPr>
            <p:spPr>
              <a:xfrm>
                <a:off x="628650" y="1268760"/>
                <a:ext cx="7920000" cy="5220000"/>
              </a:xfrm>
              <a:blipFill>
                <a:blip r:embed="rId2"/>
                <a:stretch>
                  <a:fillRect l="-1155" t="-1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83276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52D6C8-ADA1-4D0C-86A4-A7E944EE7774}"/>
              </a:ext>
            </a:extLst>
          </p:cNvPr>
          <p:cNvSpPr>
            <a:spLocks noGrp="1"/>
          </p:cNvSpPr>
          <p:nvPr>
            <p:ph type="title"/>
          </p:nvPr>
        </p:nvSpPr>
        <p:spPr>
          <a:xfrm>
            <a:off x="628650" y="188640"/>
            <a:ext cx="7992000" cy="1080000"/>
          </a:xfrm>
          <a:ln>
            <a:solidFill>
              <a:srgbClr val="0070C0"/>
            </a:solidFill>
          </a:ln>
        </p:spPr>
        <p:txBody>
          <a:bodyPr>
            <a:normAutofit/>
          </a:bodyPr>
          <a:lstStyle/>
          <a:p>
            <a:r>
              <a:rPr lang="en-US" altLang="ja-JP" sz="4000" b="1" dirty="0">
                <a:solidFill>
                  <a:srgbClr val="0070C0"/>
                </a:solidFill>
                <a:latin typeface="Cambria Math" panose="02040503050406030204" pitchFamily="18" charset="0"/>
                <a:ea typeface="Cambria Math" panose="02040503050406030204" pitchFamily="18" charset="0"/>
              </a:rPr>
              <a:t>6 Continuous-time GC with feedback</a:t>
            </a:r>
            <a:r>
              <a:rPr lang="en-US" altLang="ja-JP" sz="4000" b="1" dirty="0">
                <a:solidFill>
                  <a:srgbClr val="00B050"/>
                </a:solidFill>
                <a:latin typeface="Cambria Math" panose="02040503050406030204" pitchFamily="18" charset="0"/>
                <a:ea typeface="Cambria Math" panose="02040503050406030204" pitchFamily="18" charset="0"/>
              </a:rPr>
              <a:t> </a:t>
            </a:r>
            <a:endParaRPr kumimoji="1" lang="ja-JP" altLang="en-US" sz="40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DF57803-4669-4364-A5AE-54270F549609}"/>
                  </a:ext>
                </a:extLst>
              </p:cNvPr>
              <p:cNvSpPr>
                <a:spLocks noGrp="1"/>
              </p:cNvSpPr>
              <p:nvPr>
                <p:ph idx="1"/>
              </p:nvPr>
            </p:nvSpPr>
            <p:spPr>
              <a:xfrm>
                <a:off x="628650" y="1484784"/>
                <a:ext cx="7992000" cy="5040000"/>
              </a:xfrm>
            </p:spPr>
            <p:txBody>
              <a:bodyPr>
                <a:normAutofit fontScale="85000" lnSpcReduction="10000"/>
              </a:bodyPr>
              <a:lstStyle/>
              <a:p>
                <a:pPr marL="0" indent="0">
                  <a:buNone/>
                </a:pPr>
                <a:r>
                  <a:rPr lang="en-US" altLang="ja-JP" sz="2600" dirty="0">
                    <a:latin typeface="Cambria Math" panose="02040503050406030204" pitchFamily="18" charset="0"/>
                    <a:ea typeface="Cambria Math" panose="02040503050406030204" pitchFamily="18" charset="0"/>
                  </a:rPr>
                  <a:t>We consider a continuous-time  </a:t>
                </a:r>
                <a:r>
                  <a:rPr lang="en-US" altLang="ja-JP" sz="2600" dirty="0">
                    <a:solidFill>
                      <a:srgbClr val="FF0000"/>
                    </a:solidFill>
                    <a:latin typeface="Cambria Math" panose="02040503050406030204" pitchFamily="18" charset="0"/>
                    <a:ea typeface="Cambria Math" panose="02040503050406030204" pitchFamily="18" charset="0"/>
                  </a:rPr>
                  <a:t>Gaussian channel </a:t>
                </a:r>
                <a:endParaRPr lang="en-US" altLang="ja-JP" sz="2600" dirty="0">
                  <a:latin typeface="Cambria Math" panose="02040503050406030204" pitchFamily="18" charset="0"/>
                  <a:ea typeface="Cambria Math" panose="02040503050406030204" pitchFamily="18" charset="0"/>
                </a:endParaRPr>
              </a:p>
              <a:p>
                <a:pPr marL="0" indent="0">
                  <a:buNone/>
                </a:pPr>
                <a:r>
                  <a:rPr lang="en-US" altLang="ja-JP" sz="2600" dirty="0">
                    <a:latin typeface="Cambria Math" panose="02040503050406030204" pitchFamily="18" charset="0"/>
                    <a:ea typeface="Cambria Math" panose="02040503050406030204" pitchFamily="18" charset="0"/>
                  </a:rPr>
                  <a:t>          </a:t>
                </a:r>
                <a14:m>
                  <m:oMath xmlns:m="http://schemas.openxmlformats.org/officeDocument/2006/math">
                    <m:r>
                      <a:rPr lang="en-US" altLang="ja-JP" sz="2600" b="0" i="1" smtClean="0">
                        <a:latin typeface="Cambria Math" panose="02040503050406030204" pitchFamily="18" charset="0"/>
                        <a:ea typeface="Cambria Math" panose="02040503050406030204" pitchFamily="18" charset="0"/>
                      </a:rPr>
                      <m:t>𝑌</m:t>
                    </m:r>
                    <m:d>
                      <m:dPr>
                        <m:ctrlPr>
                          <a:rPr lang="en-US" altLang="ja-JP" sz="2600" b="0" i="1" smtClean="0">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𝑡</m:t>
                        </m:r>
                      </m:e>
                    </m:d>
                    <m:r>
                      <a:rPr lang="en-US" altLang="ja-JP" sz="2600" b="0" i="1" smtClean="0">
                        <a:latin typeface="Cambria Math" panose="02040503050406030204" pitchFamily="18" charset="0"/>
                        <a:ea typeface="Cambria Math" panose="02040503050406030204" pitchFamily="18" charset="0"/>
                      </a:rPr>
                      <m:t>=</m:t>
                    </m:r>
                    <m:nary>
                      <m:naryPr>
                        <m:ctrlPr>
                          <a:rPr lang="en-US" altLang="ja-JP" sz="2600" b="0" i="1" smtClean="0">
                            <a:latin typeface="Cambria Math" panose="02040503050406030204" pitchFamily="18" charset="0"/>
                            <a:ea typeface="Cambria Math" panose="02040503050406030204" pitchFamily="18" charset="0"/>
                          </a:rPr>
                        </m:ctrlPr>
                      </m:naryPr>
                      <m:sub>
                        <m:r>
                          <m:rPr>
                            <m:brk m:alnAt="23"/>
                          </m:rPr>
                          <a:rPr lang="en-US" altLang="ja-JP" sz="2600" b="0" i="1" smtClean="0">
                            <a:latin typeface="Cambria Math" panose="02040503050406030204" pitchFamily="18" charset="0"/>
                            <a:ea typeface="Cambria Math" panose="02040503050406030204" pitchFamily="18" charset="0"/>
                          </a:rPr>
                          <m:t>0</m:t>
                        </m:r>
                      </m:sub>
                      <m:sup>
                        <m:r>
                          <a:rPr lang="en-US" altLang="ja-JP" sz="2600" b="0" i="1" smtClean="0">
                            <a:latin typeface="Cambria Math" panose="02040503050406030204" pitchFamily="18" charset="0"/>
                            <a:ea typeface="Cambria Math" panose="02040503050406030204" pitchFamily="18" charset="0"/>
                          </a:rPr>
                          <m:t>𝑡</m:t>
                        </m:r>
                      </m:sup>
                      <m:e>
                        <m:r>
                          <a:rPr lang="en-US" altLang="ja-JP" sz="2600" b="0" i="1" smtClean="0">
                            <a:latin typeface="Cambria Math" panose="02040503050406030204" pitchFamily="18" charset="0"/>
                            <a:ea typeface="Cambria Math" panose="02040503050406030204" pitchFamily="18" charset="0"/>
                          </a:rPr>
                          <m:t>𝑋</m:t>
                        </m:r>
                        <m:d>
                          <m:dPr>
                            <m:ctrlPr>
                              <a:rPr lang="en-US" altLang="ja-JP" sz="2600" b="0" i="1" smtClean="0">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𝑢</m:t>
                            </m:r>
                          </m:e>
                        </m:d>
                      </m:e>
                    </m:nary>
                    <m:r>
                      <a:rPr lang="en-US" altLang="ja-JP" sz="2600" b="0" i="1" smtClean="0">
                        <a:latin typeface="Cambria Math" panose="02040503050406030204" pitchFamily="18" charset="0"/>
                        <a:ea typeface="Cambria Math" panose="02040503050406030204" pitchFamily="18" charset="0"/>
                      </a:rPr>
                      <m:t>𝑑𝑢</m:t>
                    </m:r>
                    <m:r>
                      <a:rPr lang="en-US" altLang="ja-JP" sz="2600" b="0" i="1" smtClean="0">
                        <a:latin typeface="Cambria Math" panose="02040503050406030204" pitchFamily="18" charset="0"/>
                        <a:ea typeface="Cambria Math" panose="02040503050406030204" pitchFamily="18" charset="0"/>
                      </a:rPr>
                      <m:t>+</m:t>
                    </m:r>
                    <m:r>
                      <a:rPr lang="en-US" altLang="ja-JP" sz="2600" b="0" i="1" smtClean="0">
                        <a:latin typeface="Cambria Math" panose="02040503050406030204" pitchFamily="18" charset="0"/>
                        <a:ea typeface="Cambria Math" panose="02040503050406030204" pitchFamily="18" charset="0"/>
                      </a:rPr>
                      <m:t>𝑍</m:t>
                    </m:r>
                    <m:d>
                      <m:dPr>
                        <m:ctrlPr>
                          <a:rPr lang="en-US" altLang="ja-JP" sz="2600" b="0" i="1" smtClean="0">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𝑡</m:t>
                        </m:r>
                      </m:e>
                    </m:d>
                    <m:r>
                      <a:rPr lang="en-US" altLang="ja-JP" sz="2600" b="0" i="1" smtClean="0">
                        <a:latin typeface="Cambria Math" panose="02040503050406030204" pitchFamily="18" charset="0"/>
                        <a:ea typeface="Cambria Math" panose="02040503050406030204" pitchFamily="18" charset="0"/>
                      </a:rPr>
                      <m:t>,      </m:t>
                    </m:r>
                    <m:r>
                      <a:rPr lang="en-US" altLang="ja-JP" sz="2600" b="0" i="1" smtClean="0">
                        <a:latin typeface="Cambria Math" panose="02040503050406030204" pitchFamily="18" charset="0"/>
                        <a:ea typeface="Cambria Math" panose="02040503050406030204" pitchFamily="18" charset="0"/>
                      </a:rPr>
                      <m:t>𝑡</m:t>
                    </m:r>
                    <m:r>
                      <a:rPr lang="en-US" altLang="ja-JP" sz="2600" b="0" i="1" smtClean="0">
                        <a:latin typeface="Cambria Math" panose="02040503050406030204" pitchFamily="18" charset="0"/>
                        <a:ea typeface="Cambria Math" panose="02040503050406030204" pitchFamily="18" charset="0"/>
                      </a:rPr>
                      <m:t>&gt;0,</m:t>
                    </m:r>
                  </m:oMath>
                </a14:m>
                <a:endParaRPr lang="en-US" altLang="ja-JP" sz="2600" dirty="0">
                  <a:latin typeface="Cambria Math" panose="02040503050406030204" pitchFamily="18" charset="0"/>
                  <a:ea typeface="Cambria Math" panose="02040503050406030204" pitchFamily="18" charset="0"/>
                </a:endParaRPr>
              </a:p>
              <a:p>
                <a:pPr marL="0" indent="0">
                  <a:buNone/>
                </a:pPr>
                <a:r>
                  <a:rPr lang="en-US" altLang="ja-JP" sz="2600" dirty="0">
                    <a:latin typeface="Cambria Math" panose="02040503050406030204" pitchFamily="18" charset="0"/>
                    <a:ea typeface="Cambria Math" panose="02040503050406030204" pitchFamily="18" charset="0"/>
                  </a:rPr>
                  <a:t>with feedback, where </a:t>
                </a:r>
              </a:p>
              <a:p>
                <a:pPr marL="0" indent="0">
                  <a:buNone/>
                </a:pPr>
                <a:r>
                  <a:rPr lang="en-US" altLang="ja-JP" sz="2600" dirty="0">
                    <a:latin typeface="Cambria Math" panose="02040503050406030204" pitchFamily="18" charset="0"/>
                    <a:ea typeface="Cambria Math" panose="02040503050406030204" pitchFamily="18" charset="0"/>
                  </a:rPr>
                  <a:t>     </a:t>
                </a:r>
                <a14:m>
                  <m:oMath xmlns:m="http://schemas.openxmlformats.org/officeDocument/2006/math">
                    <m:r>
                      <a:rPr lang="en-US" altLang="ja-JP" sz="2600" i="1">
                        <a:latin typeface="Cambria Math" panose="02040503050406030204" pitchFamily="18" charset="0"/>
                        <a:ea typeface="Cambria Math" panose="02040503050406030204" pitchFamily="18" charset="0"/>
                      </a:rPr>
                      <m:t>𝑉</m:t>
                    </m:r>
                  </m:oMath>
                </a14:m>
                <a:r>
                  <a:rPr lang="ja-JP" altLang="en-US" sz="2600" dirty="0">
                    <a:latin typeface="Cambria Math" panose="02040503050406030204" pitchFamily="18" charset="0"/>
                  </a:rPr>
                  <a:t> </a:t>
                </a:r>
                <a:r>
                  <a:rPr lang="en-US" altLang="ja-JP" sz="2600" dirty="0">
                    <a:latin typeface="Cambria Math" panose="02040503050406030204" pitchFamily="18" charset="0"/>
                    <a:ea typeface="Cambria Math" panose="02040503050406030204" pitchFamily="18" charset="0"/>
                  </a:rPr>
                  <a:t>: </a:t>
                </a:r>
                <a:r>
                  <a:rPr lang="en-US" altLang="ja-JP" sz="2600" dirty="0">
                    <a:solidFill>
                      <a:srgbClr val="FF0000"/>
                    </a:solidFill>
                    <a:latin typeface="Cambria Math" panose="02040503050406030204" pitchFamily="18" charset="0"/>
                    <a:ea typeface="Cambria Math" panose="02040503050406030204" pitchFamily="18" charset="0"/>
                  </a:rPr>
                  <a:t>Message</a:t>
                </a:r>
                <a:r>
                  <a:rPr lang="en-US" altLang="ja-JP" sz="2600" dirty="0">
                    <a:latin typeface="Cambria Math" panose="02040503050406030204" pitchFamily="18" charset="0"/>
                    <a:ea typeface="Cambria Math" panose="02040503050406030204" pitchFamily="18" charset="0"/>
                  </a:rPr>
                  <a:t> to be transmitted, independent of </a:t>
                </a:r>
                <a14:m>
                  <m:oMath xmlns:m="http://schemas.openxmlformats.org/officeDocument/2006/math">
                    <m:r>
                      <a:rPr lang="en-US" altLang="ja-JP" sz="2600" i="1">
                        <a:latin typeface="Cambria Math" panose="02040503050406030204" pitchFamily="18" charset="0"/>
                        <a:ea typeface="Cambria Math" panose="02040503050406030204" pitchFamily="18" charset="0"/>
                      </a:rPr>
                      <m:t>𝑍</m:t>
                    </m:r>
                    <m:r>
                      <a:rPr lang="en-US" altLang="ja-JP" sz="2600" i="1">
                        <a:latin typeface="Cambria Math" panose="02040503050406030204" pitchFamily="18" charset="0"/>
                        <a:ea typeface="Cambria Math" panose="02040503050406030204" pitchFamily="18" charset="0"/>
                      </a:rPr>
                      <m:t>=</m:t>
                    </m:r>
                    <m:d>
                      <m:dPr>
                        <m:begChr m:val="{"/>
                        <m:endChr m:val="}"/>
                        <m:ctrlPr>
                          <a:rPr lang="en-US" altLang="ja-JP" sz="2600" i="1">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𝑍</m:t>
                        </m:r>
                        <m:d>
                          <m:dPr>
                            <m:ctrlPr>
                              <a:rPr lang="en-US" altLang="ja-JP" sz="2600" b="0" i="1" smtClean="0">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𝑡</m:t>
                            </m:r>
                          </m:e>
                        </m:d>
                      </m:e>
                    </m:d>
                    <m:r>
                      <a:rPr lang="en-US" altLang="ja-JP" sz="2600" i="1">
                        <a:latin typeface="Cambria Math" panose="02040503050406030204" pitchFamily="18" charset="0"/>
                        <a:ea typeface="Cambria Math" panose="02040503050406030204" pitchFamily="18" charset="0"/>
                      </a:rPr>
                      <m:t>. </m:t>
                    </m:r>
                  </m:oMath>
                </a14:m>
                <a:r>
                  <a:rPr lang="en-US" altLang="ja-JP" sz="2600" dirty="0">
                    <a:latin typeface="Cambria Math" panose="02040503050406030204" pitchFamily="18" charset="0"/>
                    <a:ea typeface="Cambria Math" panose="02040503050406030204" pitchFamily="18" charset="0"/>
                  </a:rPr>
                  <a:t> </a:t>
                </a:r>
              </a:p>
              <a:p>
                <a:pPr marL="0" indent="0">
                  <a:buNone/>
                </a:pPr>
                <a:r>
                  <a:rPr lang="ja-JP" altLang="en-US" sz="2600" dirty="0">
                    <a:latin typeface="Cambria Math" panose="02040503050406030204" pitchFamily="18" charset="0"/>
                  </a:rPr>
                  <a:t>     </a:t>
                </a:r>
                <a14:m>
                  <m:oMath xmlns:m="http://schemas.openxmlformats.org/officeDocument/2006/math">
                    <m:r>
                      <a:rPr lang="en-US" altLang="ja-JP" sz="2600" i="1">
                        <a:latin typeface="Cambria Math" panose="02040503050406030204" pitchFamily="18" charset="0"/>
                        <a:ea typeface="Cambria Math" panose="02040503050406030204" pitchFamily="18" charset="0"/>
                      </a:rPr>
                      <m:t>𝑋</m:t>
                    </m:r>
                    <m:r>
                      <a:rPr lang="en-US" altLang="ja-JP" sz="2600" i="1">
                        <a:latin typeface="Cambria Math" panose="02040503050406030204" pitchFamily="18" charset="0"/>
                        <a:ea typeface="Cambria Math" panose="02040503050406030204" pitchFamily="18" charset="0"/>
                      </a:rPr>
                      <m:t>=</m:t>
                    </m:r>
                    <m:d>
                      <m:dPr>
                        <m:begChr m:val="{"/>
                        <m:endChr m:val="}"/>
                        <m:ctrlPr>
                          <a:rPr lang="en-US" altLang="ja-JP" sz="2600" i="1">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𝑋</m:t>
                        </m:r>
                        <m:d>
                          <m:dPr>
                            <m:ctrlPr>
                              <a:rPr lang="en-US" altLang="ja-JP" sz="2600" b="0" i="1" smtClean="0">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𝑡</m:t>
                            </m:r>
                          </m:e>
                        </m:d>
                      </m:e>
                    </m:d>
                  </m:oMath>
                </a14:m>
                <a:r>
                  <a:rPr lang="ja-JP" altLang="en-US" sz="2600" dirty="0">
                    <a:latin typeface="Cambria Math" panose="02040503050406030204" pitchFamily="18" charset="0"/>
                  </a:rPr>
                  <a:t> </a:t>
                </a:r>
                <a:r>
                  <a:rPr lang="en-US" altLang="ja-JP" sz="2600" dirty="0">
                    <a:latin typeface="Cambria Math" panose="02040503050406030204" pitchFamily="18" charset="0"/>
                    <a:ea typeface="Cambria Math" panose="02040503050406030204" pitchFamily="18" charset="0"/>
                  </a:rPr>
                  <a:t>: </a:t>
                </a:r>
                <a:r>
                  <a:rPr lang="en-US" altLang="ja-JP" sz="2600" dirty="0">
                    <a:solidFill>
                      <a:srgbClr val="FF0000"/>
                    </a:solidFill>
                    <a:latin typeface="Cambria Math" panose="02040503050406030204" pitchFamily="18" charset="0"/>
                    <a:ea typeface="Cambria Math" panose="02040503050406030204" pitchFamily="18" charset="0"/>
                  </a:rPr>
                  <a:t>Input signal</a:t>
                </a:r>
                <a:r>
                  <a:rPr lang="en-US" altLang="ja-JP" sz="2600" dirty="0">
                    <a:latin typeface="Cambria Math" panose="02040503050406030204" pitchFamily="18" charset="0"/>
                    <a:ea typeface="Cambria Math" panose="02040503050406030204" pitchFamily="18" charset="0"/>
                  </a:rPr>
                  <a:t>, </a:t>
                </a:r>
                <a14:m>
                  <m:oMath xmlns:m="http://schemas.openxmlformats.org/officeDocument/2006/math">
                    <m:r>
                      <a:rPr lang="en-US" altLang="ja-JP" sz="2600" b="0" i="0" smtClean="0">
                        <a:latin typeface="Cambria Math" panose="02040503050406030204" pitchFamily="18" charset="0"/>
                        <a:ea typeface="Cambria Math" panose="02040503050406030204" pitchFamily="18" charset="0"/>
                      </a:rPr>
                      <m:t>   </m:t>
                    </m:r>
                    <m:r>
                      <a:rPr lang="en-US" altLang="ja-JP" sz="2600" b="0" i="1" smtClean="0">
                        <a:latin typeface="Cambria Math" panose="02040503050406030204" pitchFamily="18" charset="0"/>
                        <a:ea typeface="Cambria Math" panose="02040503050406030204" pitchFamily="18" charset="0"/>
                      </a:rPr>
                      <m:t>𝑋</m:t>
                    </m:r>
                    <m:d>
                      <m:dPr>
                        <m:ctrlPr>
                          <a:rPr lang="en-US" altLang="ja-JP" sz="2600" b="0" i="1" smtClean="0">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𝑡</m:t>
                        </m:r>
                      </m:e>
                    </m:d>
                    <m:r>
                      <a:rPr lang="en-US" altLang="ja-JP" sz="2600" i="1">
                        <a:latin typeface="Cambria Math" panose="02040503050406030204" pitchFamily="18" charset="0"/>
                        <a:ea typeface="Cambria Math" panose="02040503050406030204" pitchFamily="18" charset="0"/>
                      </a:rPr>
                      <m:t>=</m:t>
                    </m:r>
                    <m:r>
                      <a:rPr lang="ja-JP" altLang="en-US" sz="2600" i="1" smtClean="0">
                        <a:latin typeface="Cambria Math" panose="02040503050406030204" pitchFamily="18" charset="0"/>
                        <a:ea typeface="Cambria Math" panose="02040503050406030204" pitchFamily="18" charset="0"/>
                      </a:rPr>
                      <m:t>𝜑</m:t>
                    </m:r>
                    <m:d>
                      <m:dPr>
                        <m:ctrlPr>
                          <a:rPr lang="en-US" altLang="ja-JP" sz="2600" i="1">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𝑡</m:t>
                        </m:r>
                        <m:r>
                          <a:rPr lang="en-US" altLang="ja-JP" sz="2600" b="0" i="1" smtClean="0">
                            <a:latin typeface="Cambria Math" panose="02040503050406030204" pitchFamily="18" charset="0"/>
                            <a:ea typeface="Cambria Math" panose="02040503050406030204" pitchFamily="18" charset="0"/>
                          </a:rPr>
                          <m:t>,</m:t>
                        </m:r>
                        <m:r>
                          <a:rPr lang="en-US" altLang="ja-JP" sz="2600" i="1">
                            <a:latin typeface="Cambria Math" panose="02040503050406030204" pitchFamily="18" charset="0"/>
                            <a:ea typeface="Cambria Math" panose="02040503050406030204" pitchFamily="18" charset="0"/>
                          </a:rPr>
                          <m:t>𝑉</m:t>
                        </m:r>
                        <m:r>
                          <a:rPr lang="en-US" altLang="ja-JP" sz="2600" i="1">
                            <a:latin typeface="Cambria Math" panose="02040503050406030204" pitchFamily="18" charset="0"/>
                            <a:ea typeface="Cambria Math" panose="02040503050406030204" pitchFamily="18" charset="0"/>
                          </a:rPr>
                          <m:t>,</m:t>
                        </m:r>
                        <m:sSubSup>
                          <m:sSubSupPr>
                            <m:ctrlPr>
                              <a:rPr lang="en-US" altLang="ja-JP" sz="2600" i="1">
                                <a:latin typeface="Cambria Math" panose="02040503050406030204" pitchFamily="18" charset="0"/>
                                <a:ea typeface="Cambria Math" panose="02040503050406030204" pitchFamily="18" charset="0"/>
                              </a:rPr>
                            </m:ctrlPr>
                          </m:sSubSupPr>
                          <m:e>
                            <m:r>
                              <a:rPr lang="en-US" altLang="ja-JP" sz="2600" i="1">
                                <a:latin typeface="Cambria Math" panose="02040503050406030204" pitchFamily="18" charset="0"/>
                                <a:ea typeface="Cambria Math" panose="02040503050406030204" pitchFamily="18" charset="0"/>
                              </a:rPr>
                              <m:t>𝑌</m:t>
                            </m:r>
                          </m:e>
                          <m:sub>
                            <m:r>
                              <a:rPr lang="en-US" altLang="ja-JP" sz="2600" b="0" i="1" smtClean="0">
                                <a:latin typeface="Cambria Math" panose="02040503050406030204" pitchFamily="18" charset="0"/>
                                <a:ea typeface="Cambria Math" panose="02040503050406030204" pitchFamily="18" charset="0"/>
                              </a:rPr>
                              <m:t>0</m:t>
                            </m:r>
                          </m:sub>
                          <m:sup>
                            <m:r>
                              <a:rPr lang="en-US" altLang="ja-JP" sz="2600" b="0" i="1" smtClean="0">
                                <a:latin typeface="Cambria Math" panose="02040503050406030204" pitchFamily="18" charset="0"/>
                                <a:ea typeface="Cambria Math" panose="02040503050406030204" pitchFamily="18" charset="0"/>
                              </a:rPr>
                              <m:t>𝑡</m:t>
                            </m:r>
                            <m:r>
                              <a:rPr lang="en-US" altLang="ja-JP" sz="2600" i="1">
                                <a:latin typeface="Cambria Math" panose="02040503050406030204" pitchFamily="18" charset="0"/>
                                <a:ea typeface="Cambria Math" panose="02040503050406030204" pitchFamily="18" charset="0"/>
                              </a:rPr>
                              <m:t>−</m:t>
                            </m:r>
                          </m:sup>
                        </m:sSubSup>
                      </m:e>
                    </m:d>
                  </m:oMath>
                </a14:m>
                <a:r>
                  <a:rPr lang="en-US" altLang="ja-JP" sz="2600" dirty="0">
                    <a:latin typeface="Cambria Math" panose="02040503050406030204" pitchFamily="18" charset="0"/>
                    <a:ea typeface="Cambria Math" panose="02040503050406030204" pitchFamily="18" charset="0"/>
                  </a:rPr>
                  <a:t>, </a:t>
                </a:r>
              </a:p>
              <a:p>
                <a:pPr marL="0" indent="0">
                  <a:buNone/>
                </a:pPr>
                <a:r>
                  <a:rPr lang="en-US" altLang="ja-JP" sz="2600" dirty="0">
                    <a:latin typeface="Cambria Math" panose="02040503050406030204" pitchFamily="18" charset="0"/>
                    <a:ea typeface="Cambria Math" panose="02040503050406030204" pitchFamily="18" charset="0"/>
                  </a:rPr>
                  <a:t>     </a:t>
                </a:r>
                <a14:m>
                  <m:oMath xmlns:m="http://schemas.openxmlformats.org/officeDocument/2006/math">
                    <m:r>
                      <a:rPr lang="en-US" altLang="ja-JP" sz="2600" i="1">
                        <a:latin typeface="Cambria Math" panose="02040503050406030204" pitchFamily="18" charset="0"/>
                        <a:ea typeface="Cambria Math" panose="02040503050406030204" pitchFamily="18" charset="0"/>
                      </a:rPr>
                      <m:t>𝑌</m:t>
                    </m:r>
                    <m:r>
                      <a:rPr lang="en-US" altLang="ja-JP" sz="2600" i="1">
                        <a:latin typeface="Cambria Math" panose="02040503050406030204" pitchFamily="18" charset="0"/>
                        <a:ea typeface="Cambria Math" panose="02040503050406030204" pitchFamily="18" charset="0"/>
                      </a:rPr>
                      <m:t>=</m:t>
                    </m:r>
                    <m:d>
                      <m:dPr>
                        <m:begChr m:val="{"/>
                        <m:endChr m:val="}"/>
                        <m:ctrlPr>
                          <a:rPr lang="en-US" altLang="ja-JP" sz="2600" i="1">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𝑌</m:t>
                        </m:r>
                        <m:d>
                          <m:dPr>
                            <m:ctrlPr>
                              <a:rPr lang="en-US" altLang="ja-JP" sz="2600" b="0" i="1" smtClean="0">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𝑡</m:t>
                            </m:r>
                          </m:e>
                        </m:d>
                      </m:e>
                    </m:d>
                  </m:oMath>
                </a14:m>
                <a:r>
                  <a:rPr lang="ja-JP" altLang="en-US" sz="2600" dirty="0">
                    <a:latin typeface="Cambria Math" panose="02040503050406030204" pitchFamily="18" charset="0"/>
                  </a:rPr>
                  <a:t> </a:t>
                </a:r>
                <a:r>
                  <a:rPr lang="en-US" altLang="ja-JP" sz="2600" dirty="0">
                    <a:latin typeface="Cambria Math" panose="02040503050406030204" pitchFamily="18" charset="0"/>
                    <a:ea typeface="Cambria Math" panose="02040503050406030204" pitchFamily="18" charset="0"/>
                  </a:rPr>
                  <a:t>: </a:t>
                </a:r>
                <a:r>
                  <a:rPr lang="en-US" altLang="ja-JP" sz="2600" dirty="0">
                    <a:solidFill>
                      <a:srgbClr val="FF0000"/>
                    </a:solidFill>
                    <a:latin typeface="Cambria Math" panose="02040503050406030204" pitchFamily="18" charset="0"/>
                    <a:ea typeface="Cambria Math" panose="02040503050406030204" pitchFamily="18" charset="0"/>
                  </a:rPr>
                  <a:t>Output signal</a:t>
                </a:r>
                <a:r>
                  <a:rPr lang="en-US" altLang="ja-JP" sz="2600" dirty="0">
                    <a:latin typeface="Cambria Math" panose="02040503050406030204" pitchFamily="18" charset="0"/>
                    <a:ea typeface="Cambria Math" panose="02040503050406030204" pitchFamily="18" charset="0"/>
                  </a:rPr>
                  <a:t>, </a:t>
                </a:r>
              </a:p>
              <a:p>
                <a:pPr marL="0" indent="0">
                  <a:buNone/>
                </a:pPr>
                <a:r>
                  <a:rPr lang="en-US" altLang="ja-JP" sz="2600" dirty="0">
                    <a:latin typeface="Cambria Math" panose="02040503050406030204" pitchFamily="18" charset="0"/>
                    <a:ea typeface="Cambria Math" panose="02040503050406030204" pitchFamily="18" charset="0"/>
                  </a:rPr>
                  <a:t>     </a:t>
                </a:r>
                <a14:m>
                  <m:oMath xmlns:m="http://schemas.openxmlformats.org/officeDocument/2006/math">
                    <m:r>
                      <a:rPr lang="en-US" altLang="ja-JP" sz="2600" i="1">
                        <a:latin typeface="Cambria Math" panose="02040503050406030204" pitchFamily="18" charset="0"/>
                        <a:ea typeface="Cambria Math" panose="02040503050406030204" pitchFamily="18" charset="0"/>
                      </a:rPr>
                      <m:t>𝑍</m:t>
                    </m:r>
                    <m:r>
                      <a:rPr lang="en-US" altLang="ja-JP" sz="2600" i="1">
                        <a:latin typeface="Cambria Math" panose="02040503050406030204" pitchFamily="18" charset="0"/>
                        <a:ea typeface="Cambria Math" panose="02040503050406030204" pitchFamily="18" charset="0"/>
                      </a:rPr>
                      <m:t>=</m:t>
                    </m:r>
                    <m:d>
                      <m:dPr>
                        <m:begChr m:val="{"/>
                        <m:endChr m:val="}"/>
                        <m:ctrlPr>
                          <a:rPr lang="en-US" altLang="ja-JP" sz="2600" i="1">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𝑍</m:t>
                        </m:r>
                        <m:d>
                          <m:dPr>
                            <m:ctrlPr>
                              <a:rPr lang="en-US" altLang="ja-JP" sz="2600" b="0" i="1" smtClean="0">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𝑡</m:t>
                            </m:r>
                          </m:e>
                        </m:d>
                      </m:e>
                    </m:d>
                  </m:oMath>
                </a14:m>
                <a:r>
                  <a:rPr lang="en-US" altLang="ja-JP" sz="2600" dirty="0">
                    <a:latin typeface="Cambria Math" panose="02040503050406030204" pitchFamily="18" charset="0"/>
                    <a:ea typeface="Cambria Math" panose="02040503050406030204" pitchFamily="18" charset="0"/>
                  </a:rPr>
                  <a:t> : </a:t>
                </a:r>
                <a:r>
                  <a:rPr lang="en-US" altLang="ja-JP" sz="2600" dirty="0">
                    <a:solidFill>
                      <a:srgbClr val="FF0000"/>
                    </a:solidFill>
                    <a:latin typeface="Cambria Math" panose="02040503050406030204" pitchFamily="18" charset="0"/>
                    <a:ea typeface="Cambria Math" panose="02040503050406030204" pitchFamily="18" charset="0"/>
                  </a:rPr>
                  <a:t>Noise</a:t>
                </a:r>
                <a:r>
                  <a:rPr lang="en-US" altLang="ja-JP" sz="2600" dirty="0">
                    <a:latin typeface="Cambria Math" panose="02040503050406030204" pitchFamily="18" charset="0"/>
                    <a:ea typeface="Cambria Math" panose="02040503050406030204" pitchFamily="18" charset="0"/>
                  </a:rPr>
                  <a:t> = Gaussian process, </a:t>
                </a:r>
              </a:p>
              <a:p>
                <a:pPr marL="0" indent="0">
                  <a:buNone/>
                </a:pPr>
                <a:r>
                  <a:rPr lang="en-US" altLang="ja-JP" sz="2600" dirty="0">
                    <a:latin typeface="Cambria Math" panose="02040503050406030204" pitchFamily="18" charset="0"/>
                    <a:ea typeface="Cambria Math" panose="02040503050406030204" pitchFamily="18" charset="0"/>
                  </a:rPr>
                  <a:t>     </a:t>
                </a:r>
                <a14:m>
                  <m:oMath xmlns:m="http://schemas.openxmlformats.org/officeDocument/2006/math">
                    <m:acc>
                      <m:accPr>
                        <m:chr m:val="̂"/>
                        <m:ctrlPr>
                          <a:rPr lang="en-US" altLang="ja-JP" sz="2600" i="1">
                            <a:latin typeface="Cambria Math" panose="02040503050406030204" pitchFamily="18" charset="0"/>
                            <a:ea typeface="Cambria Math" panose="02040503050406030204" pitchFamily="18" charset="0"/>
                          </a:rPr>
                        </m:ctrlPr>
                      </m:accPr>
                      <m:e>
                        <m:r>
                          <a:rPr lang="en-US" altLang="ja-JP" sz="2600" i="1">
                            <a:latin typeface="Cambria Math" panose="02040503050406030204" pitchFamily="18" charset="0"/>
                            <a:ea typeface="Cambria Math" panose="02040503050406030204" pitchFamily="18" charset="0"/>
                          </a:rPr>
                          <m:t>𝑉</m:t>
                        </m:r>
                      </m:e>
                    </m:acc>
                    <m:r>
                      <a:rPr lang="en-US" altLang="ja-JP" sz="2600" i="1">
                        <a:latin typeface="Cambria Math" panose="02040503050406030204" pitchFamily="18" charset="0"/>
                        <a:ea typeface="Cambria Math" panose="02040503050406030204" pitchFamily="18" charset="0"/>
                      </a:rPr>
                      <m:t>=</m:t>
                    </m:r>
                    <m:d>
                      <m:dPr>
                        <m:begChr m:val="{"/>
                        <m:endChr m:val="}"/>
                        <m:ctrlPr>
                          <a:rPr lang="en-US" altLang="ja-JP" sz="2600" i="1">
                            <a:latin typeface="Cambria Math" panose="02040503050406030204" pitchFamily="18" charset="0"/>
                            <a:ea typeface="Cambria Math" panose="02040503050406030204" pitchFamily="18" charset="0"/>
                          </a:rPr>
                        </m:ctrlPr>
                      </m:dPr>
                      <m:e>
                        <m:acc>
                          <m:accPr>
                            <m:chr m:val="̂"/>
                            <m:ctrlPr>
                              <a:rPr lang="en-US" altLang="ja-JP" sz="2600" i="1" smtClean="0">
                                <a:latin typeface="Cambria Math" panose="02040503050406030204" pitchFamily="18" charset="0"/>
                                <a:ea typeface="Cambria Math" panose="02040503050406030204" pitchFamily="18" charset="0"/>
                              </a:rPr>
                            </m:ctrlPr>
                          </m:accPr>
                          <m:e>
                            <m:r>
                              <a:rPr lang="en-US" altLang="ja-JP" sz="2600" b="0" i="1" smtClean="0">
                                <a:latin typeface="Cambria Math" panose="02040503050406030204" pitchFamily="18" charset="0"/>
                                <a:ea typeface="Cambria Math" panose="02040503050406030204" pitchFamily="18" charset="0"/>
                              </a:rPr>
                              <m:t>𝑉</m:t>
                            </m:r>
                          </m:e>
                        </m:acc>
                        <m:d>
                          <m:dPr>
                            <m:ctrlPr>
                              <a:rPr lang="en-US" altLang="ja-JP" sz="2600" i="1" smtClean="0">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𝑡</m:t>
                            </m:r>
                          </m:e>
                        </m:d>
                      </m:e>
                    </m:d>
                  </m:oMath>
                </a14:m>
                <a:r>
                  <a:rPr lang="en-US" altLang="ja-JP" sz="2600" dirty="0">
                    <a:latin typeface="Cambria Math" panose="02040503050406030204" pitchFamily="18" charset="0"/>
                    <a:ea typeface="Cambria Math" panose="02040503050406030204" pitchFamily="18" charset="0"/>
                  </a:rPr>
                  <a:t> : </a:t>
                </a:r>
                <a:r>
                  <a:rPr lang="en-US" altLang="ja-JP" sz="2600" dirty="0">
                    <a:solidFill>
                      <a:srgbClr val="FF0000"/>
                    </a:solidFill>
                    <a:latin typeface="Cambria Math" panose="02040503050406030204" pitchFamily="18" charset="0"/>
                    <a:ea typeface="Cambria Math" panose="02040503050406030204" pitchFamily="18" charset="0"/>
                  </a:rPr>
                  <a:t>Decoded message</a:t>
                </a:r>
                <a:r>
                  <a:rPr lang="en-US" altLang="ja-JP" sz="2600" dirty="0">
                    <a:latin typeface="Cambria Math" panose="02040503050406030204" pitchFamily="18" charset="0"/>
                    <a:ea typeface="Cambria Math" panose="02040503050406030204" pitchFamily="18" charset="0"/>
                  </a:rPr>
                  <a:t>, </a:t>
                </a:r>
                <a14:m>
                  <m:oMath xmlns:m="http://schemas.openxmlformats.org/officeDocument/2006/math">
                    <m:r>
                      <a:rPr lang="en-US" altLang="ja-JP" sz="2600" b="0" i="0" smtClean="0">
                        <a:latin typeface="Cambria Math" panose="02040503050406030204" pitchFamily="18" charset="0"/>
                        <a:ea typeface="Cambria Math" panose="02040503050406030204" pitchFamily="18" charset="0"/>
                      </a:rPr>
                      <m:t>   </m:t>
                    </m:r>
                    <m:acc>
                      <m:accPr>
                        <m:chr m:val="̂"/>
                        <m:ctrlPr>
                          <a:rPr lang="en-US" altLang="ja-JP" sz="2600" i="1" smtClean="0">
                            <a:latin typeface="Cambria Math" panose="02040503050406030204" pitchFamily="18" charset="0"/>
                            <a:ea typeface="Cambria Math" panose="02040503050406030204" pitchFamily="18" charset="0"/>
                          </a:rPr>
                        </m:ctrlPr>
                      </m:accPr>
                      <m:e>
                        <m:r>
                          <a:rPr lang="en-US" altLang="ja-JP" sz="2600" b="0" i="1" smtClean="0">
                            <a:latin typeface="Cambria Math" panose="02040503050406030204" pitchFamily="18" charset="0"/>
                            <a:ea typeface="Cambria Math" panose="02040503050406030204" pitchFamily="18" charset="0"/>
                          </a:rPr>
                          <m:t>𝑉</m:t>
                        </m:r>
                      </m:e>
                    </m:acc>
                    <m:d>
                      <m:dPr>
                        <m:ctrlPr>
                          <a:rPr lang="en-US" altLang="ja-JP" sz="2600" i="1" smtClean="0">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𝑡</m:t>
                        </m:r>
                      </m:e>
                    </m:d>
                    <m:r>
                      <a:rPr lang="en-US" altLang="ja-JP" sz="2600" i="1">
                        <a:latin typeface="Cambria Math" panose="02040503050406030204" pitchFamily="18" charset="0"/>
                        <a:ea typeface="Cambria Math" panose="02040503050406030204" pitchFamily="18" charset="0"/>
                      </a:rPr>
                      <m:t>=</m:t>
                    </m:r>
                    <m:r>
                      <a:rPr lang="ja-JP" altLang="en-US" sz="2600" i="1" smtClean="0">
                        <a:latin typeface="Cambria Math" panose="02040503050406030204" pitchFamily="18" charset="0"/>
                        <a:ea typeface="Cambria Math" panose="02040503050406030204" pitchFamily="18" charset="0"/>
                      </a:rPr>
                      <m:t>𝜗</m:t>
                    </m:r>
                    <m:d>
                      <m:dPr>
                        <m:ctrlPr>
                          <a:rPr lang="en-US" altLang="ja-JP" sz="2600" i="1">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𝑡</m:t>
                        </m:r>
                        <m:r>
                          <a:rPr lang="en-US" altLang="ja-JP" sz="2600" b="0" i="1" smtClean="0">
                            <a:latin typeface="Cambria Math" panose="02040503050406030204" pitchFamily="18" charset="0"/>
                            <a:ea typeface="Cambria Math" panose="02040503050406030204" pitchFamily="18" charset="0"/>
                          </a:rPr>
                          <m:t>,</m:t>
                        </m:r>
                        <m:sSubSup>
                          <m:sSubSupPr>
                            <m:ctrlPr>
                              <a:rPr lang="en-US" altLang="ja-JP" sz="2600" b="0" i="1" smtClean="0">
                                <a:latin typeface="Cambria Math" panose="02040503050406030204" pitchFamily="18" charset="0"/>
                                <a:ea typeface="Cambria Math" panose="02040503050406030204" pitchFamily="18" charset="0"/>
                              </a:rPr>
                            </m:ctrlPr>
                          </m:sSubSupPr>
                          <m:e>
                            <m:r>
                              <a:rPr lang="en-US" altLang="ja-JP" sz="2600" b="0" i="1" smtClean="0">
                                <a:latin typeface="Cambria Math" panose="02040503050406030204" pitchFamily="18" charset="0"/>
                                <a:ea typeface="Cambria Math" panose="02040503050406030204" pitchFamily="18" charset="0"/>
                              </a:rPr>
                              <m:t>𝑌</m:t>
                            </m:r>
                          </m:e>
                          <m:sub>
                            <m:r>
                              <a:rPr lang="en-US" altLang="ja-JP" sz="2600" b="0" i="1" smtClean="0">
                                <a:latin typeface="Cambria Math" panose="02040503050406030204" pitchFamily="18" charset="0"/>
                                <a:ea typeface="Cambria Math" panose="02040503050406030204" pitchFamily="18" charset="0"/>
                              </a:rPr>
                              <m:t>0</m:t>
                            </m:r>
                          </m:sub>
                          <m:sup>
                            <m:r>
                              <a:rPr lang="en-US" altLang="ja-JP" sz="2600" b="0" i="1" smtClean="0">
                                <a:latin typeface="Cambria Math" panose="02040503050406030204" pitchFamily="18" charset="0"/>
                                <a:ea typeface="Cambria Math" panose="02040503050406030204" pitchFamily="18" charset="0"/>
                              </a:rPr>
                              <m:t>𝑡</m:t>
                            </m:r>
                          </m:sup>
                        </m:sSubSup>
                        <m:r>
                          <a:rPr lang="en-US" altLang="ja-JP" sz="2600" i="1" smtClean="0">
                            <a:latin typeface="Cambria Math" panose="02040503050406030204" pitchFamily="18" charset="0"/>
                            <a:ea typeface="Cambria Math" panose="02040503050406030204" pitchFamily="18" charset="0"/>
                          </a:rPr>
                          <m:t> </m:t>
                        </m:r>
                      </m:e>
                    </m:d>
                  </m:oMath>
                </a14:m>
                <a:r>
                  <a:rPr lang="en-US" altLang="ja-JP" sz="2600" dirty="0">
                    <a:latin typeface="Cambria Math" panose="02040503050406030204" pitchFamily="18" charset="0"/>
                    <a:ea typeface="Cambria Math" panose="02040503050406030204" pitchFamily="18" charset="0"/>
                  </a:rPr>
                  <a:t>. </a:t>
                </a:r>
              </a:p>
              <a:p>
                <a:pPr marL="0" indent="0">
                  <a:buNone/>
                </a:pPr>
                <a:r>
                  <a:rPr lang="en-US" altLang="ja-JP" sz="2600" dirty="0">
                    <a:latin typeface="Cambria Math" panose="02040503050406030204" pitchFamily="18" charset="0"/>
                    <a:ea typeface="Cambria Math" panose="02040503050406030204" pitchFamily="18" charset="0"/>
                  </a:rPr>
                  <a:t>Here </a:t>
                </a:r>
                <a14:m>
                  <m:oMath xmlns:m="http://schemas.openxmlformats.org/officeDocument/2006/math">
                    <m:sSubSup>
                      <m:sSubSupPr>
                        <m:ctrlPr>
                          <a:rPr lang="en-US" altLang="ja-JP" sz="2600" i="1" smtClean="0">
                            <a:latin typeface="Cambria Math" panose="02040503050406030204" pitchFamily="18" charset="0"/>
                            <a:ea typeface="Cambria Math" panose="02040503050406030204" pitchFamily="18" charset="0"/>
                          </a:rPr>
                        </m:ctrlPr>
                      </m:sSubSupPr>
                      <m:e>
                        <m:r>
                          <a:rPr lang="en-US" altLang="ja-JP" sz="2600" b="0" i="1" smtClean="0">
                            <a:latin typeface="Cambria Math" panose="02040503050406030204" pitchFamily="18" charset="0"/>
                            <a:ea typeface="Cambria Math" panose="02040503050406030204" pitchFamily="18" charset="0"/>
                          </a:rPr>
                          <m:t>𝑌</m:t>
                        </m:r>
                      </m:e>
                      <m:sub>
                        <m:r>
                          <a:rPr lang="en-US" altLang="ja-JP" sz="2600" b="0" i="1" smtClean="0">
                            <a:latin typeface="Cambria Math" panose="02040503050406030204" pitchFamily="18" charset="0"/>
                            <a:ea typeface="Cambria Math" panose="02040503050406030204" pitchFamily="18" charset="0"/>
                          </a:rPr>
                          <m:t>0</m:t>
                        </m:r>
                      </m:sub>
                      <m:sup>
                        <m:r>
                          <a:rPr lang="en-US" altLang="ja-JP" sz="2600" b="0" i="1" smtClean="0">
                            <a:latin typeface="Cambria Math" panose="02040503050406030204" pitchFamily="18" charset="0"/>
                            <a:ea typeface="Cambria Math" panose="02040503050406030204" pitchFamily="18" charset="0"/>
                          </a:rPr>
                          <m:t>𝑡</m:t>
                        </m:r>
                        <m:r>
                          <a:rPr lang="en-US" altLang="ja-JP" sz="2600" b="0" i="1" smtClean="0">
                            <a:latin typeface="Cambria Math" panose="02040503050406030204" pitchFamily="18" charset="0"/>
                            <a:ea typeface="Cambria Math" panose="02040503050406030204" pitchFamily="18" charset="0"/>
                          </a:rPr>
                          <m:t>−</m:t>
                        </m:r>
                      </m:sup>
                    </m:sSubSup>
                    <m:r>
                      <a:rPr lang="en-US" altLang="ja-JP" sz="2600" i="1">
                        <a:latin typeface="Cambria Math" panose="02040503050406030204" pitchFamily="18" charset="0"/>
                        <a:ea typeface="Cambria Math" panose="02040503050406030204" pitchFamily="18" charset="0"/>
                      </a:rPr>
                      <m:t>≡</m:t>
                    </m:r>
                    <m:d>
                      <m:dPr>
                        <m:begChr m:val="{"/>
                        <m:endChr m:val="}"/>
                        <m:ctrlPr>
                          <a:rPr lang="en-US" altLang="ja-JP" sz="2600" i="1">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𝑌</m:t>
                        </m:r>
                        <m:d>
                          <m:dPr>
                            <m:ctrlPr>
                              <a:rPr lang="en-US" altLang="ja-JP" sz="2600" b="0" i="1" smtClean="0">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𝑠</m:t>
                            </m:r>
                          </m:e>
                        </m:d>
                        <m:r>
                          <a:rPr lang="en-US" altLang="ja-JP" sz="2600" b="0" i="1" smtClean="0">
                            <a:latin typeface="Cambria Math" panose="02040503050406030204" pitchFamily="18" charset="0"/>
                            <a:ea typeface="Cambria Math" panose="02040503050406030204" pitchFamily="18" charset="0"/>
                          </a:rPr>
                          <m:t>;0&lt;</m:t>
                        </m:r>
                        <m:r>
                          <a:rPr lang="en-US" altLang="ja-JP" sz="2600" b="0" i="1" smtClean="0">
                            <a:latin typeface="Cambria Math" panose="02040503050406030204" pitchFamily="18" charset="0"/>
                            <a:ea typeface="Cambria Math" panose="02040503050406030204" pitchFamily="18" charset="0"/>
                          </a:rPr>
                          <m:t>𝑠</m:t>
                        </m:r>
                        <m:r>
                          <a:rPr lang="en-US" altLang="ja-JP" sz="2600" b="0" i="1" smtClean="0">
                            <a:latin typeface="Cambria Math" panose="02040503050406030204" pitchFamily="18" charset="0"/>
                            <a:ea typeface="Cambria Math" panose="02040503050406030204" pitchFamily="18" charset="0"/>
                          </a:rPr>
                          <m:t>&lt;</m:t>
                        </m:r>
                        <m:r>
                          <a:rPr lang="en-US" altLang="ja-JP" sz="2600" b="0" i="1" smtClean="0">
                            <a:latin typeface="Cambria Math" panose="02040503050406030204" pitchFamily="18" charset="0"/>
                            <a:ea typeface="Cambria Math" panose="02040503050406030204" pitchFamily="18" charset="0"/>
                          </a:rPr>
                          <m:t>𝑡</m:t>
                        </m:r>
                      </m:e>
                    </m:d>
                  </m:oMath>
                </a14:m>
                <a:r>
                  <a:rPr lang="en-US" altLang="ja-JP" sz="2600" dirty="0">
                    <a:latin typeface="Cambria Math" panose="02040503050406030204" pitchFamily="18" charset="0"/>
                    <a:ea typeface="Cambria Math" panose="02040503050406030204" pitchFamily="18" charset="0"/>
                  </a:rPr>
                  <a:t> </a:t>
                </a:r>
                <a:r>
                  <a:rPr lang="ja-JP" altLang="en-US" sz="2600" dirty="0">
                    <a:latin typeface="Cambria Math" panose="02040503050406030204" pitchFamily="18" charset="0"/>
                  </a:rPr>
                  <a:t> </a:t>
                </a:r>
                <a:r>
                  <a:rPr lang="en-US" altLang="ja-JP" sz="2600" dirty="0">
                    <a:latin typeface="Cambria Math" panose="02040503050406030204" pitchFamily="18" charset="0"/>
                  </a:rPr>
                  <a:t>and </a:t>
                </a:r>
                <a14:m>
                  <m:oMath xmlns:m="http://schemas.openxmlformats.org/officeDocument/2006/math">
                    <m:sSubSup>
                      <m:sSubSupPr>
                        <m:ctrlPr>
                          <a:rPr lang="en-US" altLang="ja-JP" sz="2600" i="1">
                            <a:latin typeface="Cambria Math" panose="02040503050406030204" pitchFamily="18" charset="0"/>
                            <a:ea typeface="Cambria Math" panose="02040503050406030204" pitchFamily="18" charset="0"/>
                          </a:rPr>
                        </m:ctrlPr>
                      </m:sSubSupPr>
                      <m:e>
                        <m:r>
                          <a:rPr lang="en-US" altLang="ja-JP" sz="2600" i="1">
                            <a:latin typeface="Cambria Math" panose="02040503050406030204" pitchFamily="18" charset="0"/>
                            <a:ea typeface="Cambria Math" panose="02040503050406030204" pitchFamily="18" charset="0"/>
                          </a:rPr>
                          <m:t>𝑌</m:t>
                        </m:r>
                      </m:e>
                      <m:sub>
                        <m:r>
                          <a:rPr lang="en-US" altLang="ja-JP" sz="2600" i="1">
                            <a:latin typeface="Cambria Math" panose="02040503050406030204" pitchFamily="18" charset="0"/>
                            <a:ea typeface="Cambria Math" panose="02040503050406030204" pitchFamily="18" charset="0"/>
                          </a:rPr>
                          <m:t>0</m:t>
                        </m:r>
                      </m:sub>
                      <m:sup>
                        <m:r>
                          <a:rPr lang="en-US" altLang="ja-JP" sz="2600" i="1">
                            <a:latin typeface="Cambria Math" panose="02040503050406030204" pitchFamily="18" charset="0"/>
                            <a:ea typeface="Cambria Math" panose="02040503050406030204" pitchFamily="18" charset="0"/>
                          </a:rPr>
                          <m:t>𝑡</m:t>
                        </m:r>
                      </m:sup>
                    </m:sSubSup>
                    <m:r>
                      <a:rPr lang="en-US" altLang="ja-JP" sz="2600" i="1">
                        <a:latin typeface="Cambria Math" panose="02040503050406030204" pitchFamily="18" charset="0"/>
                        <a:ea typeface="Cambria Math" panose="02040503050406030204" pitchFamily="18" charset="0"/>
                      </a:rPr>
                      <m:t>≡</m:t>
                    </m:r>
                    <m:d>
                      <m:dPr>
                        <m:begChr m:val="{"/>
                        <m:endChr m:val="}"/>
                        <m:ctrlPr>
                          <a:rPr lang="en-US" altLang="ja-JP" sz="2600" i="1" smtClean="0">
                            <a:latin typeface="Cambria Math" panose="02040503050406030204" pitchFamily="18" charset="0"/>
                            <a:ea typeface="Cambria Math" panose="02040503050406030204" pitchFamily="18" charset="0"/>
                          </a:rPr>
                        </m:ctrlPr>
                      </m:dPr>
                      <m:e>
                        <m:r>
                          <a:rPr lang="en-US" altLang="ja-JP" sz="2600" i="1">
                            <a:latin typeface="Cambria Math" panose="02040503050406030204" pitchFamily="18" charset="0"/>
                            <a:ea typeface="Cambria Math" panose="02040503050406030204" pitchFamily="18" charset="0"/>
                          </a:rPr>
                          <m:t>𝑌</m:t>
                        </m:r>
                        <m:d>
                          <m:dPr>
                            <m:ctrlPr>
                              <a:rPr lang="en-US" altLang="ja-JP" sz="2600" i="1">
                                <a:latin typeface="Cambria Math" panose="02040503050406030204" pitchFamily="18" charset="0"/>
                                <a:ea typeface="Cambria Math" panose="02040503050406030204" pitchFamily="18" charset="0"/>
                              </a:rPr>
                            </m:ctrlPr>
                          </m:dPr>
                          <m:e>
                            <m:r>
                              <a:rPr lang="en-US" altLang="ja-JP" sz="2600" i="1">
                                <a:latin typeface="Cambria Math" panose="02040503050406030204" pitchFamily="18" charset="0"/>
                                <a:ea typeface="Cambria Math" panose="02040503050406030204" pitchFamily="18" charset="0"/>
                              </a:rPr>
                              <m:t>𝑠</m:t>
                            </m:r>
                          </m:e>
                        </m:d>
                        <m:r>
                          <a:rPr lang="en-US" altLang="ja-JP" sz="2600" i="1">
                            <a:latin typeface="Cambria Math" panose="02040503050406030204" pitchFamily="18" charset="0"/>
                            <a:ea typeface="Cambria Math" panose="02040503050406030204" pitchFamily="18" charset="0"/>
                          </a:rPr>
                          <m:t>;0&lt;</m:t>
                        </m:r>
                        <m:r>
                          <a:rPr lang="en-US" altLang="ja-JP" sz="2600" i="1">
                            <a:latin typeface="Cambria Math" panose="02040503050406030204" pitchFamily="18" charset="0"/>
                            <a:ea typeface="Cambria Math" panose="02040503050406030204" pitchFamily="18" charset="0"/>
                          </a:rPr>
                          <m:t>𝑠</m:t>
                        </m:r>
                        <m:r>
                          <a:rPr lang="en-US" altLang="ja-JP" sz="2600" i="1" smtClean="0">
                            <a:latin typeface="Cambria Math" panose="02040503050406030204" pitchFamily="18" charset="0"/>
                            <a:ea typeface="Cambria Math" panose="02040503050406030204" pitchFamily="18" charset="0"/>
                          </a:rPr>
                          <m:t>≤</m:t>
                        </m:r>
                        <m:r>
                          <a:rPr lang="en-US" altLang="ja-JP" sz="2600" i="1">
                            <a:latin typeface="Cambria Math" panose="02040503050406030204" pitchFamily="18" charset="0"/>
                            <a:ea typeface="Cambria Math" panose="02040503050406030204" pitchFamily="18" charset="0"/>
                          </a:rPr>
                          <m:t>𝑡</m:t>
                        </m:r>
                      </m:e>
                    </m:d>
                  </m:oMath>
                </a14:m>
                <a:r>
                  <a:rPr lang="en-US" altLang="ja-JP" sz="2600" dirty="0">
                    <a:latin typeface="Cambria Math" panose="02040503050406030204" pitchFamily="18" charset="0"/>
                    <a:ea typeface="Cambria Math" panose="02040503050406030204" pitchFamily="18" charset="0"/>
                  </a:rPr>
                  <a:t>.</a:t>
                </a:r>
                <a:r>
                  <a:rPr lang="ja-JP" altLang="en-US" sz="2600" dirty="0">
                    <a:latin typeface="Cambria Math" panose="02040503050406030204" pitchFamily="18" charset="0"/>
                  </a:rPr>
                  <a:t> 　　</a:t>
                </a:r>
                <a:r>
                  <a:rPr lang="en-US" altLang="ja-JP" sz="2600" dirty="0">
                    <a:latin typeface="Cambria Math" panose="02040503050406030204" pitchFamily="18" charset="0"/>
                    <a:ea typeface="Cambria Math" panose="02040503050406030204" pitchFamily="18" charset="0"/>
                  </a:rPr>
                  <a:t>  </a:t>
                </a:r>
              </a:p>
              <a:p>
                <a:pPr marL="0" indent="0">
                  <a:buNone/>
                </a:pPr>
                <a:r>
                  <a:rPr lang="en-US" altLang="ja-JP" sz="2600" dirty="0">
                    <a:latin typeface="Cambria Math" panose="02040503050406030204" pitchFamily="18" charset="0"/>
                    <a:ea typeface="Cambria Math" panose="02040503050406030204" pitchFamily="18" charset="0"/>
                  </a:rPr>
                  <a:t>We assume that the </a:t>
                </a:r>
                <a:r>
                  <a:rPr lang="en-US" altLang="ja-JP" sz="2600" dirty="0">
                    <a:solidFill>
                      <a:srgbClr val="FF0000"/>
                    </a:solidFill>
                    <a:latin typeface="Cambria Math" panose="02040503050406030204" pitchFamily="18" charset="0"/>
                    <a:ea typeface="Cambria Math" panose="02040503050406030204" pitchFamily="18" charset="0"/>
                  </a:rPr>
                  <a:t>average power constraint</a:t>
                </a:r>
                <a:r>
                  <a:rPr lang="en-US" altLang="ja-JP" sz="2600" dirty="0">
                    <a:latin typeface="Cambria Math" panose="02040503050406030204" pitchFamily="18" charset="0"/>
                    <a:ea typeface="Cambria Math" panose="02040503050406030204" pitchFamily="18" charset="0"/>
                  </a:rPr>
                  <a:t> </a:t>
                </a:r>
              </a:p>
              <a:p>
                <a:pPr marL="0" indent="0">
                  <a:buNone/>
                </a:pPr>
                <a:r>
                  <a:rPr lang="en-US" altLang="ja-JP" sz="2600" dirty="0">
                    <a:latin typeface="Cambria Math" panose="02040503050406030204" pitchFamily="18" charset="0"/>
                    <a:ea typeface="Cambria Math" panose="02040503050406030204" pitchFamily="18" charset="0"/>
                  </a:rPr>
                  <a:t> </a:t>
                </a:r>
                <a14:m>
                  <m:oMath xmlns:m="http://schemas.openxmlformats.org/officeDocument/2006/math">
                    <m:r>
                      <a:rPr lang="en-US" altLang="ja-JP" sz="2600">
                        <a:latin typeface="Cambria Math" panose="02040503050406030204" pitchFamily="18" charset="0"/>
                        <a:ea typeface="Cambria Math" panose="02040503050406030204" pitchFamily="18" charset="0"/>
                      </a:rPr>
                      <m:t>      </m:t>
                    </m:r>
                    <m:r>
                      <a:rPr lang="en-US" altLang="ja-JP" sz="2600" i="1">
                        <a:latin typeface="Cambria Math" panose="02040503050406030204" pitchFamily="18" charset="0"/>
                        <a:ea typeface="Cambria Math" panose="02040503050406030204" pitchFamily="18" charset="0"/>
                      </a:rPr>
                      <m:t>𝐸</m:t>
                    </m:r>
                    <m:d>
                      <m:dPr>
                        <m:begChr m:val="["/>
                        <m:endChr m:val="]"/>
                        <m:ctrlPr>
                          <a:rPr lang="en-US" altLang="ja-JP" sz="2600" i="1">
                            <a:latin typeface="Cambria Math" panose="02040503050406030204" pitchFamily="18" charset="0"/>
                            <a:ea typeface="Cambria Math" panose="02040503050406030204" pitchFamily="18" charset="0"/>
                          </a:rPr>
                        </m:ctrlPr>
                      </m:dPr>
                      <m:e>
                        <m:sSup>
                          <m:sSupPr>
                            <m:ctrlPr>
                              <a:rPr lang="en-US" altLang="ja-JP" sz="2600" i="1">
                                <a:latin typeface="Cambria Math" panose="02040503050406030204" pitchFamily="18" charset="0"/>
                                <a:ea typeface="Cambria Math" panose="02040503050406030204" pitchFamily="18" charset="0"/>
                              </a:rPr>
                            </m:ctrlPr>
                          </m:sSupPr>
                          <m:e>
                            <m:r>
                              <a:rPr lang="en-US" altLang="ja-JP" sz="2600" i="1">
                                <a:latin typeface="Cambria Math" panose="02040503050406030204" pitchFamily="18" charset="0"/>
                                <a:ea typeface="Cambria Math" panose="02040503050406030204" pitchFamily="18" charset="0"/>
                              </a:rPr>
                              <m:t>𝑋</m:t>
                            </m:r>
                            <m:d>
                              <m:dPr>
                                <m:ctrlPr>
                                  <a:rPr lang="en-US" altLang="ja-JP" sz="2600" i="1">
                                    <a:latin typeface="Cambria Math" panose="02040503050406030204" pitchFamily="18" charset="0"/>
                                    <a:ea typeface="Cambria Math" panose="02040503050406030204" pitchFamily="18" charset="0"/>
                                  </a:rPr>
                                </m:ctrlPr>
                              </m:dPr>
                              <m:e>
                                <m:r>
                                  <a:rPr lang="en-US" altLang="ja-JP" sz="2600" i="1">
                                    <a:latin typeface="Cambria Math" panose="02040503050406030204" pitchFamily="18" charset="0"/>
                                    <a:ea typeface="Cambria Math" panose="02040503050406030204" pitchFamily="18" charset="0"/>
                                  </a:rPr>
                                  <m:t>𝑡</m:t>
                                </m:r>
                              </m:e>
                            </m:d>
                          </m:e>
                          <m:sup>
                            <m:r>
                              <a:rPr lang="en-US" altLang="ja-JP" sz="2600" i="1">
                                <a:latin typeface="Cambria Math" panose="02040503050406030204" pitchFamily="18" charset="0"/>
                                <a:ea typeface="Cambria Math" panose="02040503050406030204" pitchFamily="18" charset="0"/>
                              </a:rPr>
                              <m:t>2</m:t>
                            </m:r>
                          </m:sup>
                        </m:sSup>
                      </m:e>
                    </m:d>
                    <m:r>
                      <a:rPr lang="en-US" altLang="ja-JP" sz="2600" i="1">
                        <a:latin typeface="Cambria Math" panose="02040503050406030204" pitchFamily="18" charset="0"/>
                        <a:ea typeface="Cambria Math" panose="02040503050406030204" pitchFamily="18" charset="0"/>
                      </a:rPr>
                      <m:t>≤</m:t>
                    </m:r>
                    <m:r>
                      <a:rPr lang="en-US" altLang="ja-JP" sz="2600" i="1">
                        <a:latin typeface="Cambria Math" panose="02040503050406030204" pitchFamily="18" charset="0"/>
                        <a:ea typeface="Cambria Math" panose="02040503050406030204" pitchFamily="18" charset="0"/>
                      </a:rPr>
                      <m:t>𝑃</m:t>
                    </m:r>
                  </m:oMath>
                </a14:m>
                <a:r>
                  <a:rPr lang="en-US" altLang="ja-JP" sz="2600" dirty="0">
                    <a:latin typeface="Cambria Math" panose="02040503050406030204" pitchFamily="18" charset="0"/>
                    <a:ea typeface="Cambria Math" panose="02040503050406030204" pitchFamily="18" charset="0"/>
                  </a:rPr>
                  <a:t>,</a:t>
                </a:r>
                <a14:m>
                  <m:oMath xmlns:m="http://schemas.openxmlformats.org/officeDocument/2006/math">
                    <m:r>
                      <a:rPr lang="en-US" altLang="ja-JP" sz="2600" i="1">
                        <a:latin typeface="Cambria Math" panose="02040503050406030204" pitchFamily="18" charset="0"/>
                        <a:ea typeface="Cambria Math" panose="02040503050406030204" pitchFamily="18" charset="0"/>
                      </a:rPr>
                      <m:t>      </m:t>
                    </m:r>
                    <m:r>
                      <a:rPr lang="en-US" altLang="ja-JP" sz="2600" i="1">
                        <a:latin typeface="Cambria Math" panose="02040503050406030204" pitchFamily="18" charset="0"/>
                        <a:ea typeface="Cambria Math" panose="02040503050406030204" pitchFamily="18" charset="0"/>
                      </a:rPr>
                      <m:t>𝑡</m:t>
                    </m:r>
                    <m:r>
                      <a:rPr lang="en-US" altLang="ja-JP" sz="2600" i="1">
                        <a:latin typeface="Cambria Math" panose="02040503050406030204" pitchFamily="18" charset="0"/>
                        <a:ea typeface="Cambria Math" panose="02040503050406030204" pitchFamily="18" charset="0"/>
                      </a:rPr>
                      <m:t>&gt;0,</m:t>
                    </m:r>
                  </m:oMath>
                </a14:m>
                <a:endParaRPr lang="en-US" altLang="ja-JP" sz="2600" dirty="0">
                  <a:latin typeface="Cambria Math" panose="02040503050406030204" pitchFamily="18" charset="0"/>
                  <a:ea typeface="Cambria Math" panose="02040503050406030204" pitchFamily="18" charset="0"/>
                </a:endParaRPr>
              </a:p>
              <a:p>
                <a:pPr marL="0" indent="0">
                  <a:buNone/>
                </a:pPr>
                <a:r>
                  <a:rPr lang="en-US" altLang="ja-JP" sz="2600" dirty="0">
                    <a:latin typeface="Cambria Math" panose="02040503050406030204" pitchFamily="18" charset="0"/>
                    <a:ea typeface="Cambria Math" panose="02040503050406030204" pitchFamily="18" charset="0"/>
                  </a:rPr>
                  <a:t>is imposed. If the noise </a:t>
                </a:r>
                <a14:m>
                  <m:oMath xmlns:m="http://schemas.openxmlformats.org/officeDocument/2006/math">
                    <m:r>
                      <a:rPr lang="en-US" altLang="ja-JP" sz="2600" b="0" i="1" smtClean="0">
                        <a:latin typeface="Cambria Math" panose="02040503050406030204" pitchFamily="18" charset="0"/>
                        <a:ea typeface="Cambria Math" panose="02040503050406030204" pitchFamily="18" charset="0"/>
                      </a:rPr>
                      <m:t>𝑍</m:t>
                    </m:r>
                  </m:oMath>
                </a14:m>
                <a:r>
                  <a:rPr lang="en-US" altLang="ja-JP" sz="2600" dirty="0">
                    <a:latin typeface="Cambria Math" panose="02040503050406030204" pitchFamily="18" charset="0"/>
                    <a:ea typeface="Cambria Math" panose="02040503050406030204" pitchFamily="18" charset="0"/>
                  </a:rPr>
                  <a:t> is the Brownian motion </a:t>
                </a:r>
                <a14:m>
                  <m:oMath xmlns:m="http://schemas.openxmlformats.org/officeDocument/2006/math">
                    <m:r>
                      <a:rPr lang="en-US" altLang="ja-JP" sz="2600" b="0" i="1" smtClean="0">
                        <a:latin typeface="Cambria Math" panose="02040503050406030204" pitchFamily="18" charset="0"/>
                        <a:ea typeface="Cambria Math" panose="02040503050406030204" pitchFamily="18" charset="0"/>
                      </a:rPr>
                      <m:t>𝐵</m:t>
                    </m:r>
                    <m:r>
                      <a:rPr lang="en-US" altLang="ja-JP" sz="2600" b="0" i="1" smtClean="0">
                        <a:latin typeface="Cambria Math" panose="02040503050406030204" pitchFamily="18" charset="0"/>
                        <a:ea typeface="Cambria Math" panose="02040503050406030204" pitchFamily="18" charset="0"/>
                      </a:rPr>
                      <m:t>=</m:t>
                    </m:r>
                    <m:d>
                      <m:dPr>
                        <m:begChr m:val="{"/>
                        <m:endChr m:val="}"/>
                        <m:ctrlPr>
                          <a:rPr lang="en-US" altLang="ja-JP" sz="2600" b="0" i="1" smtClean="0">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𝐵</m:t>
                        </m:r>
                        <m:d>
                          <m:dPr>
                            <m:ctrlPr>
                              <a:rPr lang="en-US" altLang="ja-JP" sz="2600" b="0" i="1" smtClean="0">
                                <a:latin typeface="Cambria Math" panose="02040503050406030204" pitchFamily="18" charset="0"/>
                                <a:ea typeface="Cambria Math" panose="02040503050406030204" pitchFamily="18" charset="0"/>
                              </a:rPr>
                            </m:ctrlPr>
                          </m:dPr>
                          <m:e>
                            <m:r>
                              <a:rPr lang="en-US" altLang="ja-JP" sz="2600" b="0" i="1" smtClean="0">
                                <a:latin typeface="Cambria Math" panose="02040503050406030204" pitchFamily="18" charset="0"/>
                                <a:ea typeface="Cambria Math" panose="02040503050406030204" pitchFamily="18" charset="0"/>
                              </a:rPr>
                              <m:t>𝑡</m:t>
                            </m:r>
                          </m:e>
                        </m:d>
                      </m:e>
                    </m:d>
                    <m:r>
                      <a:rPr lang="en-US" altLang="ja-JP" sz="2600" b="0" i="1" smtClean="0">
                        <a:latin typeface="Cambria Math" panose="02040503050406030204" pitchFamily="18" charset="0"/>
                        <a:ea typeface="Cambria Math" panose="02040503050406030204" pitchFamily="18" charset="0"/>
                      </a:rPr>
                      <m:t>, </m:t>
                    </m:r>
                  </m:oMath>
                </a14:m>
                <a:r>
                  <a:rPr lang="en-US" altLang="ja-JP" sz="2600" dirty="0">
                    <a:latin typeface="Cambria Math" panose="02040503050406030204" pitchFamily="18" charset="0"/>
                    <a:ea typeface="Cambria Math" panose="02040503050406030204" pitchFamily="18" charset="0"/>
                  </a:rPr>
                  <a:t>the GC is the </a:t>
                </a:r>
                <a:r>
                  <a:rPr lang="en-US" altLang="ja-JP" sz="2600" dirty="0">
                    <a:solidFill>
                      <a:srgbClr val="FF0000"/>
                    </a:solidFill>
                    <a:latin typeface="Cambria Math" panose="02040503050406030204" pitchFamily="18" charset="0"/>
                    <a:ea typeface="Cambria Math" panose="02040503050406030204" pitchFamily="18" charset="0"/>
                  </a:rPr>
                  <a:t>white Gaussian channel</a:t>
                </a:r>
                <a:r>
                  <a:rPr lang="en-US" altLang="ja-JP" sz="2600" dirty="0">
                    <a:latin typeface="Cambria Math" panose="02040503050406030204" pitchFamily="18" charset="0"/>
                    <a:ea typeface="Cambria Math" panose="02040503050406030204" pitchFamily="18" charset="0"/>
                  </a:rPr>
                  <a:t>. </a:t>
                </a:r>
              </a:p>
              <a:p>
                <a:pPr marL="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DDF57803-4669-4364-A5AE-54270F549609}"/>
                  </a:ext>
                </a:extLst>
              </p:cNvPr>
              <p:cNvSpPr>
                <a:spLocks noGrp="1" noRot="1" noChangeAspect="1" noMove="1" noResize="1" noEditPoints="1" noAdjustHandles="1" noChangeArrowheads="1" noChangeShapeType="1" noTextEdit="1"/>
              </p:cNvSpPr>
              <p:nvPr>
                <p:ph idx="1"/>
              </p:nvPr>
            </p:nvSpPr>
            <p:spPr>
              <a:xfrm>
                <a:off x="628650" y="1484784"/>
                <a:ext cx="7992000" cy="5040000"/>
              </a:xfrm>
              <a:blipFill>
                <a:blip r:embed="rId2"/>
                <a:stretch>
                  <a:fillRect l="-992" t="-2179" r="-38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51292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8B07AA-51C7-4E35-A270-95673FAE3A00}"/>
              </a:ext>
            </a:extLst>
          </p:cNvPr>
          <p:cNvSpPr>
            <a:spLocks noGrp="1"/>
          </p:cNvSpPr>
          <p:nvPr>
            <p:ph type="title"/>
          </p:nvPr>
        </p:nvSpPr>
        <p:spPr>
          <a:xfrm>
            <a:off x="628650" y="365125"/>
            <a:ext cx="7920000" cy="576000"/>
          </a:xfrm>
          <a:ln>
            <a:solidFill>
              <a:srgbClr val="0070C0"/>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Error probability</a:t>
            </a:r>
            <a:endParaRPr kumimoji="1" lang="ja-JP" altLang="en-US" sz="28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5A3668F-F31D-4A16-9238-965950ADD431}"/>
                  </a:ext>
                </a:extLst>
              </p:cNvPr>
              <p:cNvSpPr>
                <a:spLocks noGrp="1"/>
              </p:cNvSpPr>
              <p:nvPr>
                <p:ph idx="1"/>
              </p:nvPr>
            </p:nvSpPr>
            <p:spPr>
              <a:xfrm>
                <a:off x="628650" y="1340768"/>
                <a:ext cx="7920000" cy="5220000"/>
              </a:xfrm>
            </p:spPr>
            <p:txBody>
              <a:bodyPr/>
              <a:lstStyle/>
              <a:p>
                <a:pPr marL="0" indent="0">
                  <a:buNone/>
                </a:pPr>
                <a:r>
                  <a:rPr lang="en-US" altLang="ja-JP" sz="2400" dirty="0">
                    <a:latin typeface="Cambria Math" panose="02040503050406030204" pitchFamily="18" charset="0"/>
                    <a:ea typeface="Cambria Math" panose="02040503050406030204" pitchFamily="18" charset="0"/>
                  </a:rPr>
                  <a:t>Let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𝑈</m:t>
                        </m:r>
                      </m:e>
                      <m:sub>
                        <m:r>
                          <a:rPr lang="en-US" altLang="ja-JP" sz="2400" i="1">
                            <a:latin typeface="Cambria Math" panose="02040503050406030204" pitchFamily="18" charset="0"/>
                            <a:ea typeface="Cambria Math" panose="02040503050406030204" pitchFamily="18" charset="0"/>
                          </a:rPr>
                          <m:t>0</m:t>
                        </m:r>
                      </m:sub>
                    </m:sSub>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be a message with rate </a:t>
                </a:r>
                <a14:m>
                  <m:oMath xmlns:m="http://schemas.openxmlformats.org/officeDocument/2006/math">
                    <m:r>
                      <a:rPr lang="en-US" altLang="ja-JP" sz="2400" i="1">
                        <a:latin typeface="Cambria Math" panose="02040503050406030204" pitchFamily="18" charset="0"/>
                        <a:ea typeface="Cambria Math" panose="02040503050406030204" pitchFamily="18" charset="0"/>
                      </a:rPr>
                      <m:t>𝑅</m:t>
                    </m:r>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such that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m:rPr>
                        <m:sty m:val="p"/>
                      </m:rPr>
                      <a:rPr lang="en-US" altLang="ja-JP" sz="2400">
                        <a:latin typeface="Cambria Math" panose="02040503050406030204" pitchFamily="18" charset="0"/>
                        <a:ea typeface="Cambria Math" panose="02040503050406030204" pitchFamily="18" charset="0"/>
                      </a:rPr>
                      <m:t>Pr</m:t>
                    </m:r>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𝑈</m:t>
                            </m:r>
                          </m:e>
                          <m:sub>
                            <m:r>
                              <a:rPr lang="en-US" altLang="ja-JP" sz="2400" i="1">
                                <a:latin typeface="Cambria Math" panose="02040503050406030204" pitchFamily="18" charset="0"/>
                                <a:ea typeface="Cambria Math" panose="02040503050406030204" pitchFamily="18" charset="0"/>
                              </a:rPr>
                              <m:t>0</m:t>
                            </m:r>
                          </m:sub>
                        </m:sSub>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𝑚</m:t>
                        </m:r>
                      </m:e>
                    </m:d>
                    <m:r>
                      <a:rPr lang="en-US" altLang="ja-JP" sz="2400" i="1">
                        <a:latin typeface="Cambria Math" panose="02040503050406030204" pitchFamily="18" charset="0"/>
                        <a:ea typeface="Cambria Math" panose="02040503050406030204" pitchFamily="18" charset="0"/>
                      </a:rPr>
                      <m:t>=</m:t>
                    </m:r>
                    <m:f>
                      <m:fPr>
                        <m:ctrlPr>
                          <a:rPr lang="en-US" altLang="ja-JP" sz="2400" i="1">
                            <a:latin typeface="Cambria Math" panose="02040503050406030204" pitchFamily="18" charset="0"/>
                            <a:ea typeface="Cambria Math" panose="02040503050406030204" pitchFamily="18" charset="0"/>
                          </a:rPr>
                        </m:ctrlPr>
                      </m:fPr>
                      <m:num>
                        <m:r>
                          <a:rPr lang="en-US" altLang="ja-JP" sz="2400" i="1">
                            <a:latin typeface="Cambria Math" panose="02040503050406030204" pitchFamily="18" charset="0"/>
                            <a:ea typeface="Cambria Math" panose="02040503050406030204" pitchFamily="18" charset="0"/>
                          </a:rPr>
                          <m:t>1</m:t>
                        </m:r>
                      </m:num>
                      <m:den>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𝑀</m:t>
                            </m:r>
                          </m:e>
                          <m:sub>
                            <m:r>
                              <a:rPr lang="en-US" altLang="ja-JP" sz="2400" b="0" i="1" smtClean="0">
                                <a:latin typeface="Cambria Math" panose="02040503050406030204" pitchFamily="18" charset="0"/>
                                <a:ea typeface="Cambria Math" panose="02040503050406030204" pitchFamily="18" charset="0"/>
                              </a:rPr>
                              <m:t>𝑇</m:t>
                            </m:r>
                          </m:sub>
                        </m:sSub>
                      </m:den>
                    </m:f>
                    <m:r>
                      <a:rPr lang="en-US" altLang="ja-JP" sz="2400" i="1">
                        <a:latin typeface="Cambria Math" panose="02040503050406030204" pitchFamily="18" charset="0"/>
                        <a:ea typeface="Cambria Math" panose="02040503050406030204" pitchFamily="18" charset="0"/>
                      </a:rPr>
                      <m:t>,    </m:t>
                    </m:r>
                    <m:r>
                      <a:rPr lang="en-US" altLang="ja-JP" sz="2400" i="1">
                        <a:latin typeface="Cambria Math" panose="02040503050406030204" pitchFamily="18" charset="0"/>
                        <a:ea typeface="Cambria Math" panose="02040503050406030204" pitchFamily="18" charset="0"/>
                      </a:rPr>
                      <m:t>𝑚</m:t>
                    </m:r>
                    <m:r>
                      <a:rPr lang="en-US" altLang="ja-JP" sz="2400" i="1">
                        <a:latin typeface="Cambria Math" panose="02040503050406030204" pitchFamily="18" charset="0"/>
                        <a:ea typeface="Cambria Math" panose="02040503050406030204" pitchFamily="18" charset="0"/>
                      </a:rPr>
                      <m:t>=1,2,…,</m:t>
                    </m:r>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𝑀</m:t>
                        </m:r>
                      </m:e>
                      <m:sub>
                        <m:r>
                          <a:rPr lang="en-US" altLang="ja-JP" sz="2400" b="0" i="1" smtClean="0">
                            <a:latin typeface="Cambria Math" panose="02040503050406030204" pitchFamily="18" charset="0"/>
                            <a:ea typeface="Cambria Math" panose="02040503050406030204" pitchFamily="18" charset="0"/>
                          </a:rPr>
                          <m:t>𝑇</m:t>
                        </m:r>
                      </m:sub>
                    </m:sSub>
                    <m:r>
                      <a:rPr lang="en-US" altLang="ja-JP" sz="2400" i="1">
                        <a:latin typeface="Cambria Math" panose="02040503050406030204" pitchFamily="18" charset="0"/>
                        <a:ea typeface="Cambria Math" panose="02040503050406030204" pitchFamily="18" charset="0"/>
                      </a:rPr>
                      <m:t>, </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𝑀</m:t>
                        </m:r>
                      </m:e>
                      <m:sub>
                        <m:r>
                          <a:rPr lang="en-US" altLang="ja-JP" sz="2400" b="0" i="1" smtClean="0">
                            <a:latin typeface="Cambria Math" panose="02040503050406030204" pitchFamily="18" charset="0"/>
                            <a:ea typeface="Cambria Math" panose="02040503050406030204" pitchFamily="18" charset="0"/>
                          </a:rPr>
                          <m:t>𝑇</m:t>
                        </m:r>
                      </m:sub>
                    </m:sSub>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𝑒</m:t>
                            </m:r>
                          </m:e>
                          <m:sup>
                            <m:r>
                              <a:rPr lang="en-US" altLang="ja-JP" sz="2400" i="1">
                                <a:latin typeface="Cambria Math" panose="02040503050406030204" pitchFamily="18" charset="0"/>
                                <a:ea typeface="Cambria Math" panose="02040503050406030204" pitchFamily="18" charset="0"/>
                              </a:rPr>
                              <m:t>𝑅</m:t>
                            </m:r>
                            <m:r>
                              <a:rPr lang="en-US" altLang="ja-JP" sz="2400" b="0" i="1" smtClean="0">
                                <a:latin typeface="Cambria Math" panose="02040503050406030204" pitchFamily="18" charset="0"/>
                                <a:ea typeface="Cambria Math" panose="02040503050406030204" pitchFamily="18" charset="0"/>
                              </a:rPr>
                              <m:t>𝑇</m:t>
                            </m:r>
                          </m:sup>
                        </m:sSup>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m:rPr>
                        <m:sty m:val="p"/>
                      </m:rPr>
                      <a:rPr lang="en-US" altLang="ja-JP" sz="2400" b="0" i="0" dirty="0" smtClean="0">
                        <a:latin typeface="Cambria Math" panose="02040503050406030204" pitchFamily="18" charset="0"/>
                        <a:ea typeface="Cambria Math" panose="02040503050406030204" pitchFamily="18" charset="0"/>
                      </a:rPr>
                      <m:t>T</m:t>
                    </m:r>
                    <m:r>
                      <a:rPr lang="en-US" altLang="ja-JP" sz="2400" i="1" dirty="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the terminal time).  Let </a:t>
                </a:r>
                <a14:m>
                  <m:oMath xmlns:m="http://schemas.openxmlformats.org/officeDocument/2006/math">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𝑈</m:t>
                        </m:r>
                      </m:e>
                    </m:acc>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𝑡</m:t>
                    </m:r>
                    <m:r>
                      <a:rPr lang="en-US" altLang="ja-JP" sz="2400" b="0" i="1" smtClean="0">
                        <a:latin typeface="Cambria Math" panose="02040503050406030204" pitchFamily="18" charset="0"/>
                        <a:ea typeface="Cambria Math" panose="02040503050406030204" pitchFamily="18" charset="0"/>
                      </a:rPr>
                      <m:t>)=</m:t>
                    </m:r>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𝑈</m:t>
                        </m:r>
                      </m:e>
                    </m:acc>
                    <m:d>
                      <m:dPr>
                        <m:ctrlPr>
                          <a:rPr lang="en-US" altLang="ja-JP" sz="2400" i="1">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0</m:t>
                            </m:r>
                          </m:sub>
                          <m:sup>
                            <m:r>
                              <a:rPr lang="en-US" altLang="ja-JP" sz="2400" b="0" i="1" smtClean="0">
                                <a:latin typeface="Cambria Math" panose="02040503050406030204" pitchFamily="18" charset="0"/>
                                <a:ea typeface="Cambria Math" panose="02040503050406030204" pitchFamily="18" charset="0"/>
                              </a:rPr>
                              <m:t>𝑡</m:t>
                            </m:r>
                          </m:sup>
                        </m:sSubSup>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be the decoded message at time 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𝑃</m:t>
                        </m:r>
                      </m:e>
                      <m:sub>
                        <m:r>
                          <a:rPr lang="en-US" altLang="ja-JP" sz="2400" i="1">
                            <a:latin typeface="Cambria Math" panose="02040503050406030204" pitchFamily="18" charset="0"/>
                            <a:ea typeface="Cambria Math" panose="02040503050406030204" pitchFamily="18" charset="0"/>
                          </a:rPr>
                          <m:t>𝑒</m:t>
                        </m:r>
                      </m:sub>
                    </m:sSub>
                    <m:d>
                      <m:dPr>
                        <m:ctrlPr>
                          <a:rPr lang="en-US" altLang="ja-JP" sz="2400" i="1">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e>
                    </m:d>
                    <m:r>
                      <a:rPr lang="en-US" altLang="ja-JP" sz="2400" i="1">
                        <a:latin typeface="Cambria Math" panose="02040503050406030204" pitchFamily="18" charset="0"/>
                        <a:ea typeface="Cambria Math" panose="02040503050406030204" pitchFamily="18" charset="0"/>
                      </a:rPr>
                      <m:t>≔</m:t>
                    </m:r>
                    <m:r>
                      <m:rPr>
                        <m:sty m:val="p"/>
                      </m:rPr>
                      <a:rPr lang="en-US" altLang="ja-JP" sz="2400">
                        <a:latin typeface="Cambria Math" panose="02040503050406030204" pitchFamily="18" charset="0"/>
                        <a:ea typeface="Cambria Math" panose="02040503050406030204" pitchFamily="18" charset="0"/>
                      </a:rPr>
                      <m:t>Pr</m:t>
                    </m:r>
                    <m:d>
                      <m:dPr>
                        <m:ctrlPr>
                          <a:rPr lang="en-US" altLang="ja-JP" sz="2400" i="1">
                            <a:latin typeface="Cambria Math" panose="02040503050406030204" pitchFamily="18" charset="0"/>
                            <a:ea typeface="Cambria Math" panose="02040503050406030204" pitchFamily="18" charset="0"/>
                          </a:rPr>
                        </m:ctrlPr>
                      </m:dPr>
                      <m:e>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𝑈</m:t>
                            </m:r>
                          </m:e>
                        </m:acc>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e>
                        </m:d>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𝑈</m:t>
                            </m:r>
                          </m:e>
                          <m:sub>
                            <m:r>
                              <a:rPr lang="en-US" altLang="ja-JP" sz="2400" i="1">
                                <a:latin typeface="Cambria Math" panose="02040503050406030204" pitchFamily="18" charset="0"/>
                                <a:ea typeface="Cambria Math" panose="02040503050406030204" pitchFamily="18" charset="0"/>
                              </a:rPr>
                              <m:t>0</m:t>
                            </m:r>
                          </m:sub>
                        </m:sSub>
                      </m:e>
                    </m:d>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is the </a:t>
                </a:r>
                <a:r>
                  <a:rPr lang="en-US" altLang="ja-JP" sz="2400" dirty="0">
                    <a:solidFill>
                      <a:srgbClr val="FF0000"/>
                    </a:solidFill>
                    <a:latin typeface="Cambria Math" panose="02040503050406030204" pitchFamily="18" charset="0"/>
                    <a:ea typeface="Cambria Math" panose="02040503050406030204" pitchFamily="18" charset="0"/>
                  </a:rPr>
                  <a:t>error probability</a:t>
                </a: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𝑃</m:t>
                        </m:r>
                      </m:e>
                      <m:sub>
                        <m:r>
                          <a:rPr lang="en-US" altLang="ja-JP" sz="2400" i="1">
                            <a:latin typeface="Cambria Math" panose="02040503050406030204" pitchFamily="18" charset="0"/>
                            <a:ea typeface="Cambria Math" panose="02040503050406030204" pitchFamily="18" charset="0"/>
                          </a:rPr>
                          <m:t>𝑒</m:t>
                        </m:r>
                      </m:sub>
                      <m:sup>
                        <m:r>
                          <a:rPr lang="en-US" altLang="ja-JP" sz="2400" i="1">
                            <a:latin typeface="Cambria Math" panose="02040503050406030204" pitchFamily="18" charset="0"/>
                            <a:ea typeface="Cambria Math" panose="02040503050406030204" pitchFamily="18" charset="0"/>
                          </a:rPr>
                          <m:t>∗</m:t>
                        </m:r>
                      </m:sup>
                    </m:sSubSup>
                    <m:d>
                      <m:dPr>
                        <m:ctrlPr>
                          <a:rPr lang="en-US" altLang="ja-JP" sz="2400" i="1">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e>
                    </m:d>
                    <m:r>
                      <a:rPr lang="en-US" altLang="ja-JP" sz="2400" i="1">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𝑃</m:t>
                        </m:r>
                      </m:e>
                      <m:sub>
                        <m:r>
                          <a:rPr lang="en-US" altLang="ja-JP" sz="2400" i="1">
                            <a:latin typeface="Cambria Math" panose="02040503050406030204" pitchFamily="18" charset="0"/>
                            <a:ea typeface="Cambria Math" panose="02040503050406030204" pitchFamily="18" charset="0"/>
                          </a:rPr>
                          <m:t>𝑒</m:t>
                        </m:r>
                      </m:sub>
                      <m:sup>
                        <m:r>
                          <a:rPr lang="en-US" altLang="ja-JP" sz="2400" i="1">
                            <a:latin typeface="Cambria Math" panose="02040503050406030204" pitchFamily="18" charset="0"/>
                            <a:ea typeface="Cambria Math" panose="02040503050406030204" pitchFamily="18" charset="0"/>
                          </a:rPr>
                          <m:t>∗</m:t>
                        </m:r>
                      </m:sup>
                    </m:sSubSup>
                    <m:d>
                      <m:dPr>
                        <m:ctrlPr>
                          <a:rPr lang="en-US" altLang="ja-JP" sz="2400" i="1">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𝑅</m:t>
                        </m:r>
                      </m:e>
                    </m:d>
                  </m:oMath>
                </a14:m>
                <a:r>
                  <a:rPr lang="en-US" altLang="ja-JP" sz="2400" dirty="0">
                    <a:latin typeface="Cambria Math" panose="02040503050406030204" pitchFamily="18" charset="0"/>
                    <a:ea typeface="Cambria Math" panose="02040503050406030204" pitchFamily="18" charset="0"/>
                  </a:rPr>
                  <a:t>  defined by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𝑃</m:t>
                        </m:r>
                      </m:e>
                      <m:sub>
                        <m:r>
                          <a:rPr lang="en-US" altLang="ja-JP" sz="2400" i="1">
                            <a:latin typeface="Cambria Math" panose="02040503050406030204" pitchFamily="18" charset="0"/>
                            <a:ea typeface="Cambria Math" panose="02040503050406030204" pitchFamily="18" charset="0"/>
                          </a:rPr>
                          <m:t>𝑒</m:t>
                        </m:r>
                      </m:sub>
                      <m:sup>
                        <m:r>
                          <a:rPr lang="en-US" altLang="ja-JP" sz="2400" i="1">
                            <a:latin typeface="Cambria Math" panose="02040503050406030204" pitchFamily="18" charset="0"/>
                            <a:ea typeface="Cambria Math" panose="02040503050406030204" pitchFamily="18" charset="0"/>
                          </a:rPr>
                          <m:t>∗</m:t>
                        </m:r>
                      </m:sup>
                    </m:sSubSup>
                    <m:d>
                      <m:dPr>
                        <m:ctrlPr>
                          <a:rPr lang="en-US" altLang="ja-JP" sz="2400" i="1">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e>
                    </m:d>
                    <m:r>
                      <a:rPr lang="en-US" altLang="ja-JP" sz="2400" i="1">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inf</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 </m:t>
                        </m:r>
                        <m:r>
                          <a:rPr lang="en-US" altLang="ja-JP" sz="2400" i="1">
                            <a:latin typeface="Cambria Math" panose="02040503050406030204" pitchFamily="18" charset="0"/>
                            <a:ea typeface="Cambria Math" panose="02040503050406030204" pitchFamily="18" charset="0"/>
                          </a:rPr>
                          <m:t>𝑃</m:t>
                        </m:r>
                      </m:e>
                      <m:sub>
                        <m:r>
                          <a:rPr lang="en-US" altLang="ja-JP" sz="2400" i="1">
                            <a:latin typeface="Cambria Math" panose="02040503050406030204" pitchFamily="18" charset="0"/>
                            <a:ea typeface="Cambria Math" panose="02040503050406030204" pitchFamily="18" charset="0"/>
                          </a:rPr>
                          <m:t>𝑒</m:t>
                        </m:r>
                      </m:sub>
                    </m:sSub>
                    <m:d>
                      <m:dPr>
                        <m:ctrlPr>
                          <a:rPr lang="en-US" altLang="ja-JP" sz="2400" i="1">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e>
                    </m:d>
                    <m:r>
                      <a:rPr lang="en-US" altLang="ja-JP" sz="2400" i="1">
                        <a:latin typeface="Cambria Math" panose="02040503050406030204" pitchFamily="18" charset="0"/>
                        <a:ea typeface="Cambria Math" panose="02040503050406030204" pitchFamily="18" charset="0"/>
                      </a:rPr>
                      <m:t> </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is the </a:t>
                </a:r>
                <a:r>
                  <a:rPr lang="en-US" altLang="ja-JP" sz="2400" dirty="0">
                    <a:solidFill>
                      <a:srgbClr val="FF0000"/>
                    </a:solidFill>
                    <a:latin typeface="Cambria Math" panose="02040503050406030204" pitchFamily="18" charset="0"/>
                    <a:ea typeface="Cambria Math" panose="02040503050406030204" pitchFamily="18" charset="0"/>
                  </a:rPr>
                  <a:t>minimum error probability</a:t>
                </a:r>
                <a:r>
                  <a:rPr lang="en-US" altLang="ja-JP" sz="2400" dirty="0">
                    <a:latin typeface="Cambria Math" panose="02040503050406030204" pitchFamily="18" charset="0"/>
                    <a:ea typeface="Cambria Math" panose="02040503050406030204" pitchFamily="18" charset="0"/>
                  </a:rPr>
                  <a:t>, where the infimum is taken for all acceptable coding schemes. </a:t>
                </a:r>
                <a:br>
                  <a:rPr lang="en-US" altLang="ja-JP" sz="2400" dirty="0">
                    <a:latin typeface="Cambria Math" panose="02040503050406030204" pitchFamily="18" charset="0"/>
                    <a:ea typeface="Cambria Math" panose="02040503050406030204" pitchFamily="18" charset="0"/>
                  </a:rPr>
                </a:br>
                <a:endParaRPr lang="ja-JP" altLang="en-US" sz="2400" dirty="0">
                  <a:latin typeface="Cambria Math" panose="02040503050406030204" pitchFamily="18" charset="0"/>
                </a:endParaRPr>
              </a:p>
              <a:p>
                <a:pPr marL="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15A3668F-F31D-4A16-9238-965950ADD431}"/>
                  </a:ext>
                </a:extLst>
              </p:cNvPr>
              <p:cNvSpPr>
                <a:spLocks noGrp="1" noRot="1" noChangeAspect="1" noMove="1" noResize="1" noEditPoints="1" noAdjustHandles="1" noChangeArrowheads="1" noChangeShapeType="1" noTextEdit="1"/>
              </p:cNvSpPr>
              <p:nvPr>
                <p:ph idx="1"/>
              </p:nvPr>
            </p:nvSpPr>
            <p:spPr>
              <a:xfrm>
                <a:off x="628650" y="1340768"/>
                <a:ext cx="7920000" cy="5220000"/>
              </a:xfrm>
              <a:blipFill>
                <a:blip r:embed="rId2"/>
                <a:stretch>
                  <a:fillRect l="-1155" t="-1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28865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14085C-1351-4088-95BE-7B290ED12B59}"/>
              </a:ext>
            </a:extLst>
          </p:cNvPr>
          <p:cNvSpPr>
            <a:spLocks noGrp="1"/>
          </p:cNvSpPr>
          <p:nvPr>
            <p:ph type="title"/>
          </p:nvPr>
        </p:nvSpPr>
        <p:spPr>
          <a:xfrm>
            <a:off x="628650" y="365125"/>
            <a:ext cx="7920000" cy="576000"/>
          </a:xfrm>
          <a:ln>
            <a:solidFill>
              <a:srgbClr val="0070C0"/>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Minimum error probability</a:t>
            </a:r>
            <a:endParaRPr kumimoji="1" lang="ja-JP" altLang="en-US" sz="28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BD0678F-2C7A-4B31-A3D5-4BBF25ADAAD6}"/>
                  </a:ext>
                </a:extLst>
              </p:cNvPr>
              <p:cNvSpPr>
                <a:spLocks noGrp="1"/>
              </p:cNvSpPr>
              <p:nvPr>
                <p:ph idx="1"/>
              </p:nvPr>
            </p:nvSpPr>
            <p:spPr>
              <a:xfrm>
                <a:off x="628650" y="1340768"/>
                <a:ext cx="7920000" cy="5220000"/>
              </a:xfrm>
            </p:spPr>
            <p:txBody>
              <a:bodyPr>
                <a:normAutofit/>
              </a:bodyPr>
              <a:lstStyle/>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Theorem 9</a:t>
                </a:r>
                <a:r>
                  <a:rPr lang="en-US" altLang="ja-JP" sz="2400" dirty="0">
                    <a:latin typeface="Cambria Math" panose="02040503050406030204" pitchFamily="18" charset="0"/>
                    <a:ea typeface="Cambria Math" panose="02040503050406030204" pitchFamily="18" charset="0"/>
                  </a:rPr>
                  <a:t> (Ihara (2016)). For the continuous-time Gaussian channel under the constraint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i="1">
                        <a:latin typeface="Cambria Math" panose="02040503050406030204" pitchFamily="18" charset="0"/>
                        <a:ea typeface="Cambria Math" panose="02040503050406030204" pitchFamily="18" charset="0"/>
                      </a:rPr>
                      <m:t>𝐸</m:t>
                    </m:r>
                    <m:d>
                      <m:dPr>
                        <m:begChr m:val="["/>
                        <m:endChr m:val="]"/>
                        <m:ctrlPr>
                          <a:rPr lang="en-US" altLang="ja-JP" sz="2400" i="1">
                            <a:latin typeface="Cambria Math" panose="02040503050406030204" pitchFamily="18" charset="0"/>
                            <a:ea typeface="Cambria Math" panose="02040503050406030204" pitchFamily="18" charset="0"/>
                          </a:rPr>
                        </m:ctrlPr>
                      </m:dPr>
                      <m:e>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𝑋</m:t>
                            </m:r>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𝑡</m:t>
                                </m:r>
                              </m:e>
                            </m:d>
                          </m:e>
                          <m:sup>
                            <m:r>
                              <a:rPr lang="en-US" altLang="ja-JP" sz="2400" i="1">
                                <a:latin typeface="Cambria Math" panose="02040503050406030204" pitchFamily="18" charset="0"/>
                                <a:ea typeface="Cambria Math" panose="02040503050406030204" pitchFamily="18" charset="0"/>
                              </a:rPr>
                              <m:t>2</m:t>
                            </m:r>
                          </m:sup>
                        </m:sSup>
                      </m:e>
                    </m:d>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𝑃</m:t>
                    </m:r>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𝑡</m:t>
                    </m:r>
                    <m:r>
                      <a:rPr lang="en-US" altLang="ja-JP" sz="2400" b="0" i="1" smtClean="0">
                        <a:latin typeface="Cambria Math" panose="02040503050406030204" pitchFamily="18" charset="0"/>
                        <a:ea typeface="Cambria Math" panose="02040503050406030204" pitchFamily="18" charset="0"/>
                      </a:rPr>
                      <m:t>, </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assume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i="1">
                        <a:latin typeface="Cambria Math" panose="02040503050406030204" pitchFamily="18" charset="0"/>
                        <a:ea typeface="Cambria Math" panose="02040503050406030204" pitchFamily="18" charset="0"/>
                      </a:rPr>
                      <m:t>𝑅</m:t>
                    </m:r>
                    <m:r>
                      <a:rPr lang="en-US" altLang="ja-JP" sz="2400" i="1">
                        <a:latin typeface="Cambria Math" panose="02040503050406030204" pitchFamily="18" charset="0"/>
                        <a:ea typeface="Cambria Math" panose="02040503050406030204" pitchFamily="18" charset="0"/>
                      </a:rPr>
                      <m:t>&lt;</m:t>
                    </m:r>
                    <m:sSubSup>
                      <m:sSubSupPr>
                        <m:ctrlPr>
                          <a:rPr lang="en-US" altLang="ja-JP" sz="2400" i="1" smtClean="0">
                            <a:latin typeface="Cambria Math" panose="02040503050406030204" pitchFamily="18" charset="0"/>
                            <a:ea typeface="Cambria Math" panose="02040503050406030204" pitchFamily="18" charset="0"/>
                          </a:rPr>
                        </m:ctrlPr>
                      </m:sSubSup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𝐶</m:t>
                            </m:r>
                          </m:e>
                        </m:acc>
                      </m:e>
                      <m:sub>
                        <m:r>
                          <a:rPr lang="en-US" altLang="ja-JP" sz="2400" i="1">
                            <a:latin typeface="Cambria Math" panose="02040503050406030204" pitchFamily="18" charset="0"/>
                            <a:ea typeface="Cambria Math" panose="02040503050406030204" pitchFamily="18" charset="0"/>
                          </a:rPr>
                          <m:t>𝐹𝐵</m:t>
                        </m:r>
                      </m:sub>
                      <m:sup>
                        <m:r>
                          <a:rPr lang="en-US" altLang="ja-JP" sz="2400" i="1">
                            <a:latin typeface="Cambria Math" panose="02040503050406030204" pitchFamily="18" charset="0"/>
                            <a:ea typeface="Cambria Math" panose="02040503050406030204" pitchFamily="18" charset="0"/>
                          </a:rPr>
                          <m:t>∗</m:t>
                        </m:r>
                      </m:sup>
                    </m:sSubSup>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Then, for any </a:t>
                </a:r>
                <a14:m>
                  <m:oMath xmlns:m="http://schemas.openxmlformats.org/officeDocument/2006/math">
                    <m:r>
                      <a:rPr lang="ja-JP" altLang="en-US" sz="2400" i="1">
                        <a:latin typeface="Cambria Math" panose="02040503050406030204" pitchFamily="18" charset="0"/>
                        <a:ea typeface="Cambria Math" panose="02040503050406030204" pitchFamily="18" charset="0"/>
                      </a:rPr>
                      <m:t>𝜀</m:t>
                    </m:r>
                    <m:r>
                      <a:rPr lang="en-US" altLang="ja-JP" sz="2400" i="1">
                        <a:latin typeface="Cambria Math" panose="02040503050406030204" pitchFamily="18" charset="0"/>
                        <a:ea typeface="Cambria Math" panose="02040503050406030204" pitchFamily="18" charset="0"/>
                      </a:rPr>
                      <m:t>&gt;0  </m:t>
                    </m:r>
                  </m:oMath>
                </a14:m>
                <a:r>
                  <a:rPr lang="en-US" altLang="ja-JP" sz="2400" dirty="0">
                    <a:latin typeface="Cambria Math" panose="02040503050406030204" pitchFamily="18" charset="0"/>
                    <a:ea typeface="Cambria Math" panose="02040503050406030204" pitchFamily="18" charset="0"/>
                  </a:rPr>
                  <a:t>such that </a:t>
                </a:r>
                <a14:m>
                  <m:oMath xmlns:m="http://schemas.openxmlformats.org/officeDocument/2006/math">
                    <m:r>
                      <a:rPr lang="en-US" altLang="ja-JP" sz="2400" i="1">
                        <a:latin typeface="Cambria Math" panose="02040503050406030204" pitchFamily="18" charset="0"/>
                        <a:ea typeface="Cambria Math" panose="02040503050406030204" pitchFamily="18" charset="0"/>
                      </a:rPr>
                      <m:t>𝑅</m:t>
                    </m:r>
                    <m:r>
                      <a:rPr lang="en-US" altLang="ja-JP" sz="2400" i="1">
                        <a:latin typeface="Cambria Math" panose="02040503050406030204" pitchFamily="18" charset="0"/>
                        <a:ea typeface="Cambria Math" panose="02040503050406030204" pitchFamily="18" charset="0"/>
                      </a:rPr>
                      <m:t>&lt;</m:t>
                    </m:r>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1−</m:t>
                        </m:r>
                        <m:r>
                          <a:rPr lang="ja-JP" altLang="en-US" sz="2400" i="1">
                            <a:latin typeface="Cambria Math" panose="02040503050406030204" pitchFamily="18" charset="0"/>
                            <a:ea typeface="Cambria Math" panose="02040503050406030204" pitchFamily="18" charset="0"/>
                          </a:rPr>
                          <m:t>𝜀</m:t>
                        </m:r>
                      </m:e>
                    </m:d>
                    <m:sSubSup>
                      <m:sSubSupPr>
                        <m:ctrlPr>
                          <a:rPr lang="en-US" altLang="ja-JP" sz="2400" i="1">
                            <a:latin typeface="Cambria Math" panose="02040503050406030204" pitchFamily="18" charset="0"/>
                            <a:ea typeface="Cambria Math" panose="02040503050406030204" pitchFamily="18" charset="0"/>
                          </a:rPr>
                        </m:ctrlPr>
                      </m:sSubSup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𝐶</m:t>
                            </m:r>
                          </m:e>
                        </m:acc>
                      </m:e>
                      <m:sub>
                        <m:r>
                          <a:rPr lang="en-US" altLang="ja-JP" sz="2400" i="1">
                            <a:latin typeface="Cambria Math" panose="02040503050406030204" pitchFamily="18" charset="0"/>
                            <a:ea typeface="Cambria Math" panose="02040503050406030204" pitchFamily="18" charset="0"/>
                          </a:rPr>
                          <m:t>𝐹𝐵</m:t>
                        </m:r>
                      </m:sub>
                      <m:sup>
                        <m:r>
                          <a:rPr lang="en-US" altLang="ja-JP" sz="2400" i="1">
                            <a:latin typeface="Cambria Math" panose="02040503050406030204" pitchFamily="18" charset="0"/>
                            <a:ea typeface="Cambria Math" panose="02040503050406030204" pitchFamily="18" charset="0"/>
                          </a:rPr>
                          <m:t>∗</m:t>
                        </m:r>
                      </m:sup>
                    </m:sSubSup>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𝑃</m:t>
                        </m:r>
                      </m:e>
                      <m:sub>
                        <m:r>
                          <a:rPr lang="en-US" altLang="ja-JP" sz="2400" i="1">
                            <a:latin typeface="Cambria Math" panose="02040503050406030204" pitchFamily="18" charset="0"/>
                            <a:ea typeface="Cambria Math" panose="02040503050406030204" pitchFamily="18" charset="0"/>
                          </a:rPr>
                          <m:t>𝑒</m:t>
                        </m:r>
                      </m:sub>
                      <m:sup>
                        <m:r>
                          <a:rPr lang="en-US" altLang="ja-JP" sz="2400" i="1">
                            <a:latin typeface="Cambria Math" panose="02040503050406030204" pitchFamily="18" charset="0"/>
                            <a:ea typeface="Cambria Math" panose="02040503050406030204" pitchFamily="18" charset="0"/>
                          </a:rPr>
                          <m:t>∗</m:t>
                        </m:r>
                      </m:sup>
                    </m:sSubSup>
                    <m:d>
                      <m:dPr>
                        <m:ctrlPr>
                          <a:rPr lang="en-US" altLang="ja-JP" sz="2400" i="1">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𝑇</m:t>
                        </m:r>
                      </m:e>
                    </m:d>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𝑂</m:t>
                    </m:r>
                    <m:d>
                      <m:dPr>
                        <m:ctrlPr>
                          <a:rPr lang="en-US" altLang="ja-JP" sz="2400" i="1">
                            <a:latin typeface="Cambria Math" panose="02040503050406030204" pitchFamily="18" charset="0"/>
                            <a:ea typeface="Cambria Math" panose="02040503050406030204" pitchFamily="18" charset="0"/>
                          </a:rPr>
                        </m:ctrlPr>
                      </m:dPr>
                      <m:e>
                        <m:r>
                          <m:rPr>
                            <m:sty m:val="p"/>
                          </m:rPr>
                          <a:rPr lang="en-US" altLang="ja-JP" sz="2400">
                            <a:latin typeface="Cambria Math" panose="02040503050406030204" pitchFamily="18" charset="0"/>
                            <a:ea typeface="Cambria Math" panose="02040503050406030204" pitchFamily="18" charset="0"/>
                          </a:rPr>
                          <m:t>exp</m:t>
                        </m:r>
                        <m:d>
                          <m:dPr>
                            <m:begChr m:val="{"/>
                            <m:endChr m:val="}"/>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m:rPr>
                                    <m:sty m:val="p"/>
                                  </m:rPr>
                                  <a:rPr lang="en-US" altLang="ja-JP" sz="2400">
                                    <a:latin typeface="Cambria Math" panose="02040503050406030204" pitchFamily="18" charset="0"/>
                                    <a:ea typeface="Cambria Math" panose="02040503050406030204" pitchFamily="18" charset="0"/>
                                  </a:rPr>
                                  <m:t>exp</m:t>
                                </m:r>
                              </m:e>
                              <m:sub>
                                <m:d>
                                  <m:dPr>
                                    <m:begChr m:val="⌊"/>
                                    <m:endChr m:val="⌋"/>
                                    <m:ctrlPr>
                                      <a:rPr lang="en-US" altLang="ja-JP" sz="2400" i="1">
                                        <a:latin typeface="Cambria Math" panose="02040503050406030204" pitchFamily="18" charset="0"/>
                                        <a:ea typeface="Cambria Math" panose="02040503050406030204" pitchFamily="18" charset="0"/>
                                      </a:rPr>
                                    </m:ctrlPr>
                                  </m:dPr>
                                  <m:e>
                                    <m:r>
                                      <a:rPr lang="ja-JP" altLang="en-US" sz="2400" i="1">
                                        <a:latin typeface="Cambria Math" panose="02040503050406030204" pitchFamily="18" charset="0"/>
                                        <a:ea typeface="Cambria Math" panose="02040503050406030204" pitchFamily="18" charset="0"/>
                                      </a:rPr>
                                      <m:t>𝜀</m:t>
                                    </m:r>
                                    <m:r>
                                      <a:rPr lang="en-US" altLang="ja-JP" sz="2400" b="0" i="1" smtClean="0">
                                        <a:latin typeface="Cambria Math" panose="02040503050406030204" pitchFamily="18" charset="0"/>
                                        <a:ea typeface="Cambria Math" panose="02040503050406030204" pitchFamily="18" charset="0"/>
                                      </a:rPr>
                                      <m:t>𝑇</m:t>
                                    </m:r>
                                  </m:e>
                                </m:d>
                              </m:sub>
                            </m:sSub>
                            <m:d>
                              <m:dPr>
                                <m:ctrlPr>
                                  <a:rPr lang="en-US" altLang="ja-JP" sz="2400" i="1">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𝑇</m:t>
                                </m:r>
                              </m:e>
                            </m:d>
                          </m:e>
                        </m:d>
                      </m:e>
                    </m:d>
                    <m:r>
                      <a:rPr lang="en-US" altLang="ja-JP" sz="2400" i="1">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𝑇</m:t>
                    </m:r>
                    <m:r>
                      <a:rPr lang="en-US" altLang="ja-JP" sz="2400" i="1">
                        <a:latin typeface="Cambria Math" panose="02040503050406030204" pitchFamily="18" charset="0"/>
                        <a:ea typeface="Cambria Math" panose="02040503050406030204" pitchFamily="18" charset="0"/>
                      </a:rPr>
                      <m:t>→∞.</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If the GC is the white Gaussian channel, then </a:t>
                </a:r>
                <a14:m>
                  <m:oMath xmlns:m="http://schemas.openxmlformats.org/officeDocument/2006/math">
                    <m:sSubSup>
                      <m:sSubSupPr>
                        <m:ctrlPr>
                          <a:rPr lang="en-US" altLang="ja-JP" sz="2400" i="1">
                            <a:latin typeface="Cambria Math" panose="02040503050406030204" pitchFamily="18" charset="0"/>
                            <a:ea typeface="Cambria Math" panose="02040503050406030204" pitchFamily="18" charset="0"/>
                          </a:rPr>
                        </m:ctrlPr>
                      </m:sSubSup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𝐶</m:t>
                            </m:r>
                          </m:e>
                        </m:acc>
                      </m:e>
                      <m:sub>
                        <m:r>
                          <a:rPr lang="en-US" altLang="ja-JP" sz="2400" i="1">
                            <a:latin typeface="Cambria Math" panose="02040503050406030204" pitchFamily="18" charset="0"/>
                            <a:ea typeface="Cambria Math" panose="02040503050406030204" pitchFamily="18" charset="0"/>
                          </a:rPr>
                          <m:t>𝐹𝐵</m:t>
                        </m:r>
                      </m:sub>
                      <m:sup>
                        <m:r>
                          <a:rPr lang="en-US" altLang="ja-JP" sz="2400" i="1">
                            <a:latin typeface="Cambria Math" panose="02040503050406030204" pitchFamily="18" charset="0"/>
                            <a:ea typeface="Cambria Math" panose="02040503050406030204" pitchFamily="18" charset="0"/>
                          </a:rPr>
                          <m:t>∗</m:t>
                        </m:r>
                      </m:sup>
                    </m:sSubSup>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𝑃</m:t>
                        </m:r>
                      </m:num>
                      <m:den>
                        <m:r>
                          <a:rPr lang="en-US" altLang="ja-JP" sz="2400" b="0" i="1" smtClean="0">
                            <a:latin typeface="Cambria Math" panose="02040503050406030204" pitchFamily="18" charset="0"/>
                            <a:ea typeface="Cambria Math" panose="02040503050406030204" pitchFamily="18" charset="0"/>
                          </a:rPr>
                          <m:t>2</m:t>
                        </m:r>
                      </m:den>
                    </m:f>
                  </m:oMath>
                </a14:m>
                <a:r>
                  <a:rPr lang="en-US" altLang="ja-JP" sz="2400" dirty="0">
                    <a:ea typeface="Cambria Math" panose="02040503050406030204" pitchFamily="18" charset="0"/>
                  </a:rPr>
                  <a:t> </a:t>
                </a:r>
                <a:r>
                  <a:rPr lang="en-US" altLang="ja-JP" sz="2400" dirty="0">
                    <a:latin typeface="Cambria Math" panose="02040503050406030204" pitchFamily="18" charset="0"/>
                    <a:ea typeface="Cambria Math" panose="02040503050406030204" pitchFamily="18" charset="0"/>
                  </a:rPr>
                  <a:t>is equal to the  channel capacity.  </a:t>
                </a:r>
              </a:p>
              <a:p>
                <a:pPr marL="0" indent="0">
                  <a:buNone/>
                </a:pPr>
                <a:endParaRPr lang="en-US" altLang="ja-JP" sz="2000" dirty="0">
                  <a:latin typeface="Cambria Math" panose="02040503050406030204" pitchFamily="18" charset="0"/>
                  <a:ea typeface="Cambria Math" panose="02040503050406030204" pitchFamily="18" charset="0"/>
                </a:endParaRPr>
              </a:p>
            </p:txBody>
          </p:sp>
        </mc:Choice>
        <mc:Fallback xmlns="">
          <p:sp>
            <p:nvSpPr>
              <p:cNvPr id="3" name="コンテンツ プレースホルダー 2">
                <a:extLst>
                  <a:ext uri="{FF2B5EF4-FFF2-40B4-BE49-F238E27FC236}">
                    <a16:creationId xmlns:a16="http://schemas.microsoft.com/office/drawing/2014/main" id="{0BD0678F-2C7A-4B31-A3D5-4BBF25ADAAD6}"/>
                  </a:ext>
                </a:extLst>
              </p:cNvPr>
              <p:cNvSpPr>
                <a:spLocks noGrp="1" noRot="1" noChangeAspect="1" noMove="1" noResize="1" noEditPoints="1" noAdjustHandles="1" noChangeArrowheads="1" noChangeShapeType="1" noTextEdit="1"/>
              </p:cNvSpPr>
              <p:nvPr>
                <p:ph idx="1"/>
              </p:nvPr>
            </p:nvSpPr>
            <p:spPr>
              <a:xfrm>
                <a:off x="628650" y="1340768"/>
                <a:ext cx="7920000" cy="5220000"/>
              </a:xfrm>
              <a:blipFill>
                <a:blip r:embed="rId2"/>
                <a:stretch>
                  <a:fillRect l="-1155" t="-1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22515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8EDB2-C142-4057-B72F-5B9F14741080}"/>
              </a:ext>
            </a:extLst>
          </p:cNvPr>
          <p:cNvSpPr>
            <a:spLocks noGrp="1"/>
          </p:cNvSpPr>
          <p:nvPr>
            <p:ph type="title"/>
          </p:nvPr>
        </p:nvSpPr>
        <p:spPr>
          <a:xfrm>
            <a:off x="628650" y="365126"/>
            <a:ext cx="7920000" cy="576000"/>
          </a:xfrm>
          <a:ln>
            <a:solidFill>
              <a:srgbClr val="0070C0"/>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Proof of Theorem 9 </a:t>
            </a:r>
            <a:r>
              <a:rPr lang="en-US" altLang="ja-JP" sz="2400" b="1" dirty="0">
                <a:solidFill>
                  <a:srgbClr val="00B050"/>
                </a:solidFill>
                <a:latin typeface="Cambria Math" panose="02040503050406030204" pitchFamily="18" charset="0"/>
                <a:ea typeface="Cambria Math" panose="02040503050406030204" pitchFamily="18" charset="0"/>
              </a:rPr>
              <a:t>(Part 1)</a:t>
            </a:r>
            <a:endParaRPr kumimoji="1" lang="ja-JP" altLang="en-US" sz="24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318CDA2-82A7-4620-831E-F40FD59E42A9}"/>
                  </a:ext>
                </a:extLst>
              </p:cNvPr>
              <p:cNvSpPr>
                <a:spLocks noGrp="1"/>
              </p:cNvSpPr>
              <p:nvPr>
                <p:ph idx="1"/>
              </p:nvPr>
            </p:nvSpPr>
            <p:spPr>
              <a:xfrm>
                <a:off x="628650" y="1196752"/>
                <a:ext cx="7920000" cy="5220000"/>
              </a:xfrm>
            </p:spPr>
            <p:txBody>
              <a:bodyPr>
                <a:normAutofit/>
              </a:bodyPr>
              <a:lstStyle/>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Proof of Theorem 9</a:t>
                </a:r>
                <a:r>
                  <a:rPr lang="en-US" altLang="ja-JP" sz="2400" dirty="0">
                    <a:latin typeface="Cambria Math" panose="02040503050406030204" pitchFamily="18" charset="0"/>
                    <a:ea typeface="Cambria Math" panose="02040503050406030204" pitchFamily="18" charset="0"/>
                  </a:rPr>
                  <a:t>. We divide the time interval </a:t>
                </a:r>
                <a14:m>
                  <m:oMath xmlns:m="http://schemas.openxmlformats.org/officeDocument/2006/math">
                    <m:r>
                      <m:rPr>
                        <m:sty m:val="p"/>
                      </m:rPr>
                      <a:rPr lang="en-US" altLang="ja-JP" sz="2400" b="0" i="0" smtClean="0">
                        <a:latin typeface="Cambria Math" panose="02040503050406030204" pitchFamily="18" charset="0"/>
                        <a:ea typeface="Cambria Math" panose="02040503050406030204" pitchFamily="18" charset="0"/>
                      </a:rPr>
                      <m:t>S</m:t>
                    </m:r>
                    <m:r>
                      <a:rPr lang="en-US" altLang="ja-JP" sz="2400" b="0" i="1" smtClean="0">
                        <a:latin typeface="Cambria Math" panose="02040503050406030204" pitchFamily="18" charset="0"/>
                        <a:ea typeface="Cambria Math" panose="02040503050406030204" pitchFamily="18" charset="0"/>
                      </a:rPr>
                      <m:t>=</m:t>
                    </m:r>
                    <m:d>
                      <m:dPr>
                        <m:endChr m:val="]"/>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0,</m:t>
                        </m:r>
                        <m:r>
                          <a:rPr lang="en-US" altLang="ja-JP" sz="2400" b="0" i="1" smtClean="0">
                            <a:latin typeface="Cambria Math" panose="02040503050406030204" pitchFamily="18" charset="0"/>
                            <a:ea typeface="Cambria Math" panose="02040503050406030204" pitchFamily="18" charset="0"/>
                          </a:rPr>
                          <m:t>𝑇</m:t>
                        </m:r>
                        <m:r>
                          <a:rPr lang="en-US" altLang="ja-JP" sz="2400" b="0" i="1" smtClean="0">
                            <a:latin typeface="Cambria Math" panose="02040503050406030204" pitchFamily="18" charset="0"/>
                            <a:ea typeface="Cambria Math" panose="02040503050406030204" pitchFamily="18" charset="0"/>
                          </a:rPr>
                          <m:t> </m:t>
                        </m:r>
                      </m:e>
                    </m:d>
                  </m:oMath>
                </a14:m>
                <a:r>
                  <a:rPr lang="en-US" altLang="ja-JP" sz="2400" dirty="0">
                    <a:latin typeface="Cambria Math" panose="02040503050406030204" pitchFamily="18" charset="0"/>
                    <a:ea typeface="Cambria Math" panose="02040503050406030204" pitchFamily="18" charset="0"/>
                  </a:rPr>
                  <a:t> into sub-intervals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𝑆</m:t>
                        </m:r>
                      </m:e>
                      <m:sub>
                        <m:r>
                          <a:rPr lang="en-US" altLang="ja-JP" sz="2400" b="0" i="1" smtClean="0">
                            <a:latin typeface="Cambria Math" panose="02040503050406030204" pitchFamily="18" charset="0"/>
                            <a:ea typeface="Cambria Math" panose="02040503050406030204" pitchFamily="18" charset="0"/>
                          </a:rPr>
                          <m:t>𝑘</m:t>
                        </m:r>
                      </m:sub>
                    </m:sSub>
                    <m:r>
                      <a:rPr lang="en-US" altLang="ja-JP" sz="2400" b="0" i="1" smtClean="0">
                        <a:latin typeface="Cambria Math" panose="02040503050406030204" pitchFamily="18" charset="0"/>
                        <a:ea typeface="Cambria Math" panose="02040503050406030204" pitchFamily="18" charset="0"/>
                      </a:rPr>
                      <m:t>=</m:t>
                    </m:r>
                    <m:d>
                      <m:dPr>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𝑠</m:t>
                            </m:r>
                          </m:e>
                          <m:sub>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𝑠</m:t>
                            </m:r>
                          </m:e>
                          <m:sub>
                            <m:r>
                              <a:rPr lang="en-US" altLang="ja-JP" sz="2400" b="0" i="1" smtClean="0">
                                <a:latin typeface="Cambria Math" panose="02040503050406030204" pitchFamily="18" charset="0"/>
                                <a:ea typeface="Cambria Math" panose="02040503050406030204" pitchFamily="18" charset="0"/>
                              </a:rPr>
                              <m:t>𝑘</m:t>
                            </m:r>
                          </m:sub>
                        </m:sSub>
                      </m:e>
                    </m:d>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=1,2,…. </m:t>
                    </m:r>
                  </m:oMath>
                </a14:m>
                <a:r>
                  <a:rPr lang="en-US" altLang="ja-JP" sz="2400" dirty="0">
                    <a:latin typeface="Cambria Math" panose="02040503050406030204" pitchFamily="18" charset="0"/>
                    <a:ea typeface="Cambria Math" panose="02040503050406030204" pitchFamily="18" charset="0"/>
                  </a:rPr>
                  <a:t>The GC can be represented as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0" smtClean="0">
                        <a:latin typeface="Cambria Math" panose="02040503050406030204" pitchFamily="18" charset="0"/>
                        <a:ea typeface="Cambria Math" panose="02040503050406030204" pitchFamily="18" charset="0"/>
                      </a:rPr>
                      <m:t> </m:t>
                    </m:r>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𝑘</m:t>
                        </m:r>
                      </m:sub>
                    </m:sSub>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e>
                    </m:d>
                    <m:r>
                      <a:rPr lang="en-US" altLang="ja-JP" sz="2400" b="0" i="1" smtClean="0">
                        <a:latin typeface="Cambria Math" panose="02040503050406030204" pitchFamily="18" charset="0"/>
                        <a:ea typeface="Cambria Math" panose="02040503050406030204" pitchFamily="18" charset="0"/>
                      </a:rPr>
                      <m:t>=</m:t>
                    </m:r>
                    <m:nary>
                      <m:naryPr>
                        <m:ctrlPr>
                          <a:rPr lang="en-US" altLang="ja-JP" sz="2400" b="0" i="1" smtClean="0">
                            <a:latin typeface="Cambria Math" panose="02040503050406030204" pitchFamily="18" charset="0"/>
                            <a:ea typeface="Cambria Math" panose="02040503050406030204" pitchFamily="18" charset="0"/>
                          </a:rPr>
                        </m:ctrlPr>
                      </m:naryPr>
                      <m:sub>
                        <m:r>
                          <m:rPr>
                            <m:brk m:alnAt="23"/>
                          </m:rPr>
                          <a:rPr lang="en-US" altLang="ja-JP" sz="2400" b="0" i="1" smtClean="0">
                            <a:latin typeface="Cambria Math" panose="02040503050406030204" pitchFamily="18" charset="0"/>
                            <a:ea typeface="Cambria Math" panose="02040503050406030204" pitchFamily="18" charset="0"/>
                          </a:rPr>
                          <m:t>0</m:t>
                        </m:r>
                      </m:sub>
                      <m:sup>
                        <m:r>
                          <a:rPr lang="en-US" altLang="ja-JP" sz="2400" b="0" i="1" smtClean="0">
                            <a:latin typeface="Cambria Math" panose="02040503050406030204" pitchFamily="18" charset="0"/>
                            <a:ea typeface="Cambria Math" panose="02040503050406030204" pitchFamily="18" charset="0"/>
                          </a:rPr>
                          <m:t>𝑡</m:t>
                        </m:r>
                      </m:sup>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𝑘</m:t>
                            </m:r>
                          </m:sub>
                        </m:sSub>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𝑠</m:t>
                            </m:r>
                          </m:e>
                        </m:d>
                        <m:r>
                          <a:rPr lang="en-US" altLang="ja-JP" sz="2400" b="0" i="1" smtClean="0">
                            <a:latin typeface="Cambria Math" panose="02040503050406030204" pitchFamily="18" charset="0"/>
                            <a:ea typeface="Cambria Math" panose="02040503050406030204" pitchFamily="18" charset="0"/>
                          </a:rPr>
                          <m:t>𝑑𝑠</m:t>
                        </m:r>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m:rPr>
                                <m:sty m:val="p"/>
                              </m:rPr>
                              <a:rPr lang="en-US" altLang="ja-JP" sz="2400" i="1">
                                <a:latin typeface="Cambria Math" panose="02040503050406030204" pitchFamily="18" charset="0"/>
                                <a:ea typeface="Cambria Math" panose="02040503050406030204" pitchFamily="18" charset="0"/>
                              </a:rPr>
                              <m:t>Z</m:t>
                            </m:r>
                          </m:e>
                          <m:sub>
                            <m:r>
                              <a:rPr lang="en-US" altLang="ja-JP" sz="2400" b="0" i="1" smtClean="0">
                                <a:latin typeface="Cambria Math" panose="02040503050406030204" pitchFamily="18" charset="0"/>
                                <a:ea typeface="Cambria Math" panose="02040503050406030204" pitchFamily="18" charset="0"/>
                              </a:rPr>
                              <m:t>𝑘</m:t>
                            </m:r>
                          </m:sub>
                        </m:sSub>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e>
                        </m:d>
                        <m:r>
                          <a:rPr lang="en-US" altLang="ja-JP" sz="2400" b="0" i="1" smtClean="0">
                            <a:latin typeface="Cambria Math" panose="02040503050406030204" pitchFamily="18" charset="0"/>
                            <a:ea typeface="Cambria Math" panose="02040503050406030204" pitchFamily="18" charset="0"/>
                          </a:rPr>
                          <m:t>,     0&lt;</m:t>
                        </m:r>
                        <m:r>
                          <a:rPr lang="en-US" altLang="ja-JP" sz="2400" b="0" i="1" smtClean="0">
                            <a:latin typeface="Cambria Math" panose="02040503050406030204" pitchFamily="18" charset="0"/>
                            <a:ea typeface="Cambria Math" panose="02040503050406030204" pitchFamily="18" charset="0"/>
                          </a:rPr>
                          <m:t>𝑡</m:t>
                        </m:r>
                        <m:r>
                          <a:rPr lang="en-US" altLang="ja-JP" sz="2400" b="0" i="1" smtClean="0">
                            <a:latin typeface="Cambria Math" panose="02040503050406030204" pitchFamily="18" charset="0"/>
                            <a:ea typeface="Cambria Math" panose="02040503050406030204" pitchFamily="18" charset="0"/>
                          </a:rPr>
                          <m:t>≤</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𝑆</m:t>
                                </m:r>
                              </m:e>
                              <m:sub>
                                <m:r>
                                  <a:rPr lang="en-US" altLang="ja-JP" sz="2400" b="0" i="1" smtClean="0">
                                    <a:latin typeface="Cambria Math" panose="02040503050406030204" pitchFamily="18" charset="0"/>
                                    <a:ea typeface="Cambria Math" panose="02040503050406030204" pitchFamily="18" charset="0"/>
                                  </a:rPr>
                                  <m:t>𝑘</m:t>
                                </m:r>
                              </m:sub>
                            </m:sSub>
                          </m:e>
                        </m:d>
                        <m:r>
                          <a:rPr lang="en-US" altLang="ja-JP" sz="2400" b="0" i="1" smtClean="0">
                            <a:latin typeface="Cambria Math" panose="02040503050406030204" pitchFamily="18" charset="0"/>
                            <a:ea typeface="Cambria Math" panose="02040503050406030204" pitchFamily="18" charset="0"/>
                          </a:rPr>
                          <m:t>, </m:t>
                        </m:r>
                      </m:e>
                    </m:nary>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𝑘</m:t>
                        </m:r>
                      </m:sub>
                    </m:sSub>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e>
                    </m:d>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𝑋</m:t>
                    </m:r>
                    <m:d>
                      <m:dPr>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𝑠</m:t>
                            </m:r>
                          </m:e>
                          <m:sub>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𝑡</m:t>
                        </m:r>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𝑘</m:t>
                        </m:r>
                      </m:sub>
                    </m:sSub>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𝑡</m:t>
                        </m:r>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a:t>
                </a:r>
                <a:r>
                  <a:rPr lang="en-US" altLang="ja-JP" sz="2400" dirty="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𝑌</m:t>
                    </m:r>
                    <m:d>
                      <m:dPr>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𝑠</m:t>
                            </m:r>
                          </m:e>
                          <m:sub>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𝑡</m:t>
                        </m:r>
                      </m:e>
                    </m:d>
                    <m:r>
                      <a:rPr lang="en-US" altLang="ja-JP" sz="2400" i="1">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𝑌</m:t>
                    </m:r>
                    <m:d>
                      <m:dPr>
                        <m:ctrlPr>
                          <a:rPr lang="en-US" altLang="ja-JP" sz="2400" i="1" smtClean="0">
                            <a:latin typeface="Cambria Math" panose="02040503050406030204" pitchFamily="18" charset="0"/>
                            <a:ea typeface="Cambria Math" panose="02040503050406030204" pitchFamily="18" charset="0"/>
                          </a:rPr>
                        </m:ctrlPr>
                      </m:dPr>
                      <m:e>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𝑠</m:t>
                            </m:r>
                          </m:e>
                          <m:sub>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−1</m:t>
                            </m:r>
                          </m:sub>
                        </m:sSub>
                      </m:e>
                    </m:d>
                    <m:r>
                      <a:rPr lang="en-US" altLang="ja-JP" sz="2400" b="0" i="1" smtClean="0">
                        <a:latin typeface="Cambria Math" panose="02040503050406030204" pitchFamily="18" charset="0"/>
                        <a:ea typeface="Cambria Math" panose="02040503050406030204" pitchFamily="18" charset="0"/>
                      </a:rPr>
                      <m:t>, </m:t>
                    </m:r>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𝑍</m:t>
                        </m:r>
                      </m:e>
                      <m:sub>
                        <m:r>
                          <a:rPr lang="en-US" altLang="ja-JP" sz="2400" i="1">
                            <a:latin typeface="Cambria Math" panose="02040503050406030204" pitchFamily="18" charset="0"/>
                            <a:ea typeface="Cambria Math" panose="02040503050406030204" pitchFamily="18" charset="0"/>
                          </a:rPr>
                          <m:t>𝑘</m:t>
                        </m:r>
                      </m:sub>
                    </m:sSub>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𝑡</m:t>
                        </m:r>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a:t>
                </a:r>
                <a:r>
                  <a:rPr lang="en-US" altLang="ja-JP" sz="2400" dirty="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𝑍</m:t>
                    </m:r>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𝑠</m:t>
                            </m:r>
                          </m:e>
                          <m:sub>
                            <m:r>
                              <a:rPr lang="en-US" altLang="ja-JP" sz="2400" i="1">
                                <a:latin typeface="Cambria Math" panose="02040503050406030204" pitchFamily="18" charset="0"/>
                                <a:ea typeface="Cambria Math" panose="02040503050406030204" pitchFamily="18" charset="0"/>
                              </a:rPr>
                              <m:t>𝑘</m:t>
                            </m:r>
                            <m:r>
                              <a:rPr lang="en-US" altLang="ja-JP" sz="2400" i="1">
                                <a:latin typeface="Cambria Math" panose="02040503050406030204" pitchFamily="18" charset="0"/>
                                <a:ea typeface="Cambria Math" panose="02040503050406030204" pitchFamily="18" charset="0"/>
                              </a:rPr>
                              <m:t>−1</m:t>
                            </m:r>
                          </m:sub>
                        </m:sSub>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𝑡</m:t>
                        </m:r>
                      </m:e>
                    </m:d>
                    <m:r>
                      <a:rPr lang="en-US" altLang="ja-JP" sz="2400" i="1">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𝑍</m:t>
                    </m:r>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𝑠</m:t>
                            </m:r>
                          </m:e>
                          <m:sub>
                            <m:r>
                              <a:rPr lang="en-US" altLang="ja-JP" sz="2400" i="1">
                                <a:latin typeface="Cambria Math" panose="02040503050406030204" pitchFamily="18" charset="0"/>
                                <a:ea typeface="Cambria Math" panose="02040503050406030204" pitchFamily="18" charset="0"/>
                              </a:rPr>
                              <m:t>𝑘</m:t>
                            </m:r>
                            <m:r>
                              <a:rPr lang="en-US" altLang="ja-JP" sz="2400" i="1">
                                <a:latin typeface="Cambria Math" panose="02040503050406030204" pitchFamily="18" charset="0"/>
                                <a:ea typeface="Cambria Math" panose="02040503050406030204" pitchFamily="18" charset="0"/>
                              </a:rPr>
                              <m:t>−1</m:t>
                            </m:r>
                          </m:sub>
                        </m:sSub>
                      </m:e>
                    </m:d>
                    <m:r>
                      <a:rPr lang="en-US" altLang="ja-JP" sz="2400" i="1">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 </m:t>
                    </m:r>
                    <m:r>
                      <a:rPr lang="en-US" altLang="ja-JP" sz="2400" i="1">
                        <a:latin typeface="Cambria Math" panose="02040503050406030204" pitchFamily="18" charset="0"/>
                        <a:ea typeface="Cambria Math" panose="02040503050406030204" pitchFamily="18" charset="0"/>
                      </a:rPr>
                      <m:t>0&lt;</m:t>
                    </m:r>
                    <m:r>
                      <a:rPr lang="en-US" altLang="ja-JP" sz="2400" i="1">
                        <a:latin typeface="Cambria Math" panose="02040503050406030204" pitchFamily="18" charset="0"/>
                        <a:ea typeface="Cambria Math" panose="02040503050406030204" pitchFamily="18" charset="0"/>
                      </a:rPr>
                      <m:t>𝑡</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𝑆</m:t>
                            </m:r>
                          </m:e>
                          <m:sub>
                            <m:r>
                              <a:rPr lang="en-US" altLang="ja-JP" sz="2400" i="1">
                                <a:latin typeface="Cambria Math" panose="02040503050406030204" pitchFamily="18" charset="0"/>
                                <a:ea typeface="Cambria Math" panose="02040503050406030204" pitchFamily="18" charset="0"/>
                              </a:rPr>
                              <m:t>𝑘</m:t>
                            </m:r>
                          </m:sub>
                        </m:sSub>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The message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𝑘</m:t>
                        </m:r>
                      </m:sub>
                    </m:sSub>
                  </m:oMath>
                </a14:m>
                <a:r>
                  <a:rPr lang="en-US" altLang="ja-JP" sz="2400" dirty="0">
                    <a:latin typeface="Cambria Math" panose="02040503050406030204" pitchFamily="18" charset="0"/>
                    <a:ea typeface="Cambria Math" panose="02040503050406030204" pitchFamily="18" charset="0"/>
                  </a:rPr>
                  <a:t> transmitted on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𝑆</m:t>
                        </m:r>
                      </m:e>
                      <m:sub>
                        <m:r>
                          <a:rPr lang="en-US" altLang="ja-JP" sz="2400" i="1">
                            <a:latin typeface="Cambria Math" panose="02040503050406030204" pitchFamily="18" charset="0"/>
                            <a:ea typeface="Cambria Math" panose="02040503050406030204" pitchFamily="18" charset="0"/>
                          </a:rPr>
                          <m:t>𝑘</m:t>
                        </m:r>
                      </m:sub>
                    </m:sSub>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defined as follows.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𝑘</m:t>
                        </m:r>
                      </m:sub>
                    </m:sSub>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𝑈</m:t>
                            </m:r>
                          </m:e>
                          <m:sub>
                            <m:r>
                              <a:rPr lang="en-US" altLang="ja-JP" sz="2400" b="0" i="1" smtClean="0">
                                <a:latin typeface="Cambria Math" panose="02040503050406030204" pitchFamily="18" charset="0"/>
                                <a:ea typeface="Cambria Math" panose="02040503050406030204" pitchFamily="18" charset="0"/>
                              </a:rPr>
                              <m:t>0</m:t>
                            </m:r>
                          </m:sub>
                        </m:sSub>
                        <m:r>
                          <a:rPr lang="en-US" altLang="ja-JP" sz="2400" b="0" i="1" smtClean="0">
                            <a:latin typeface="Cambria Math" panose="02040503050406030204" pitchFamily="18" charset="0"/>
                            <a:ea typeface="Cambria Math" panose="02040503050406030204" pitchFamily="18" charset="0"/>
                          </a:rPr>
                          <m:t>−</m:t>
                        </m:r>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𝑈</m:t>
                            </m:r>
                          </m:e>
                        </m:acc>
                        <m:d>
                          <m:dPr>
                            <m:ctrlPr>
                              <a:rPr lang="en-US" altLang="ja-JP" sz="2400" i="1" smtClean="0">
                                <a:latin typeface="Cambria Math" panose="02040503050406030204" pitchFamily="18" charset="0"/>
                                <a:ea typeface="Cambria Math" panose="02040503050406030204" pitchFamily="18" charset="0"/>
                              </a:rPr>
                            </m:ctrlPr>
                          </m:dPr>
                          <m:e>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𝑠</m:t>
                                </m:r>
                              </m:e>
                              <m:sub>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−1</m:t>
                                </m:r>
                              </m:sub>
                            </m:sSub>
                          </m:e>
                        </m:d>
                      </m:num>
                      <m:den>
                        <m:sSub>
                          <m:sSubPr>
                            <m:ctrlPr>
                              <a:rPr lang="en-US" altLang="ja-JP" sz="2400" b="0" i="1" smtClean="0">
                                <a:latin typeface="Cambria Math" panose="02040503050406030204" pitchFamily="18" charset="0"/>
                                <a:ea typeface="Cambria Math" panose="02040503050406030204" pitchFamily="18" charset="0"/>
                              </a:rPr>
                            </m:ctrlPr>
                          </m:sSubPr>
                          <m:e>
                            <m:r>
                              <a:rPr lang="ja-JP" altLang="en-US" sz="2400" b="0" i="1" smtClean="0">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−1</m:t>
                            </m:r>
                          </m:sub>
                        </m:sSub>
                      </m:den>
                    </m:f>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Sup>
                      <m:sSubSupPr>
                        <m:ctrlPr>
                          <a:rPr lang="en-US" altLang="ja-JP" sz="2400" i="1" smtClean="0">
                            <a:latin typeface="Cambria Math" panose="02040503050406030204" pitchFamily="18" charset="0"/>
                            <a:ea typeface="Cambria Math" panose="02040503050406030204" pitchFamily="18" charset="0"/>
                          </a:rPr>
                        </m:ctrlPr>
                      </m:sSubSupPr>
                      <m:e>
                        <m:r>
                          <a:rPr lang="ja-JP" altLang="en-US" sz="2400" i="1" smtClean="0">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2</m:t>
                        </m:r>
                      </m:sup>
                    </m:sSubSup>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p>
                          <m:sSupPr>
                            <m:ctrlPr>
                              <a:rPr lang="en-US" altLang="ja-JP" sz="2400" b="0" i="1" smtClean="0">
                                <a:latin typeface="Cambria Math" panose="02040503050406030204" pitchFamily="18" charset="0"/>
                                <a:ea typeface="Cambria Math" panose="02040503050406030204" pitchFamily="18" charset="0"/>
                              </a:rPr>
                            </m:ctrlPr>
                          </m:sSupPr>
                          <m:e>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𝑈</m:t>
                                    </m:r>
                                  </m:e>
                                  <m:sub>
                                    <m:r>
                                      <a:rPr lang="en-US" altLang="ja-JP" sz="2400" b="0" i="1" smtClean="0">
                                        <a:latin typeface="Cambria Math" panose="02040503050406030204" pitchFamily="18" charset="0"/>
                                        <a:ea typeface="Cambria Math" panose="02040503050406030204" pitchFamily="18" charset="0"/>
                                      </a:rPr>
                                      <m:t>0</m:t>
                                    </m:r>
                                  </m:sub>
                                </m:sSub>
                                <m:r>
                                  <a:rPr lang="en-US" altLang="ja-JP" sz="2400" b="0" i="1" smtClean="0">
                                    <a:latin typeface="Cambria Math" panose="02040503050406030204" pitchFamily="18" charset="0"/>
                                    <a:ea typeface="Cambria Math" panose="02040503050406030204" pitchFamily="18" charset="0"/>
                                  </a:rPr>
                                  <m:t>−</m:t>
                                </m:r>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𝑈</m:t>
                                    </m:r>
                                  </m:e>
                                </m:acc>
                                <m:d>
                                  <m:dPr>
                                    <m:ctrlPr>
                                      <a:rPr lang="en-US" altLang="ja-JP" sz="2400" i="1" smtClean="0">
                                        <a:latin typeface="Cambria Math" panose="02040503050406030204" pitchFamily="18" charset="0"/>
                                        <a:ea typeface="Cambria Math" panose="02040503050406030204" pitchFamily="18" charset="0"/>
                                      </a:rPr>
                                    </m:ctrlPr>
                                  </m:dPr>
                                  <m:e>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𝑠</m:t>
                                        </m:r>
                                      </m:e>
                                      <m:sub>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−1</m:t>
                                        </m:r>
                                      </m:sub>
                                    </m:sSub>
                                  </m:e>
                                </m:d>
                              </m:e>
                            </m:d>
                          </m:e>
                          <m:sup>
                            <m:r>
                              <a:rPr lang="en-US" altLang="ja-JP" sz="2400" b="0" i="1" smtClean="0">
                                <a:latin typeface="Cambria Math" panose="02040503050406030204" pitchFamily="18" charset="0"/>
                                <a:ea typeface="Cambria Math" panose="02040503050406030204" pitchFamily="18" charset="0"/>
                              </a:rPr>
                              <m:t>2</m:t>
                            </m:r>
                          </m:sup>
                        </m:sSup>
                      </m:e>
                    </m:d>
                  </m:oMath>
                </a14:m>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ja-JP" altLang="en-US" sz="2400" i="1" smtClean="0">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&gt;0 )</m:t>
                    </m:r>
                  </m:oMath>
                </a14:m>
                <a:r>
                  <a:rPr lang="en-US" altLang="ja-JP" sz="2400" dirty="0">
                    <a:latin typeface="Cambria Math" panose="02040503050406030204" pitchFamily="18" charset="0"/>
                    <a:ea typeface="Cambria Math" panose="02040503050406030204" pitchFamily="18" charset="0"/>
                  </a:rPr>
                  <a:t>. </a:t>
                </a:r>
                <a:endParaRPr kumimoji="1" lang="ja-JP" altLang="en-US" sz="2400" dirty="0"/>
              </a:p>
            </p:txBody>
          </p:sp>
        </mc:Choice>
        <mc:Fallback xmlns="">
          <p:sp>
            <p:nvSpPr>
              <p:cNvPr id="3" name="コンテンツ プレースホルダー 2">
                <a:extLst>
                  <a:ext uri="{FF2B5EF4-FFF2-40B4-BE49-F238E27FC236}">
                    <a16:creationId xmlns:a16="http://schemas.microsoft.com/office/drawing/2014/main" id="{2318CDA2-82A7-4620-831E-F40FD59E42A9}"/>
                  </a:ext>
                </a:extLst>
              </p:cNvPr>
              <p:cNvSpPr>
                <a:spLocks noGrp="1" noRot="1" noChangeAspect="1" noMove="1" noResize="1" noEditPoints="1" noAdjustHandles="1" noChangeArrowheads="1" noChangeShapeType="1" noTextEdit="1"/>
              </p:cNvSpPr>
              <p:nvPr>
                <p:ph idx="1"/>
              </p:nvPr>
            </p:nvSpPr>
            <p:spPr>
              <a:xfrm>
                <a:off x="628650" y="1196752"/>
                <a:ext cx="7920000" cy="5220000"/>
              </a:xfrm>
              <a:blipFill>
                <a:blip r:embed="rId2"/>
                <a:stretch>
                  <a:fillRect l="-1155" t="-163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14036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195E2B-1402-4459-9512-F564034C6BFB}"/>
              </a:ext>
            </a:extLst>
          </p:cNvPr>
          <p:cNvSpPr>
            <a:spLocks noGrp="1"/>
          </p:cNvSpPr>
          <p:nvPr>
            <p:ph type="title"/>
          </p:nvPr>
        </p:nvSpPr>
        <p:spPr>
          <a:xfrm>
            <a:off x="628650" y="365126"/>
            <a:ext cx="7920000" cy="576000"/>
          </a:xfrm>
          <a:ln>
            <a:solidFill>
              <a:srgbClr val="0070C0"/>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Proof of Theorem 9 </a:t>
            </a:r>
            <a:r>
              <a:rPr lang="en-US" altLang="ja-JP" sz="2400" b="1" dirty="0">
                <a:solidFill>
                  <a:srgbClr val="00B050"/>
                </a:solidFill>
                <a:latin typeface="Cambria Math" panose="02040503050406030204" pitchFamily="18" charset="0"/>
                <a:ea typeface="Cambria Math" panose="02040503050406030204" pitchFamily="18" charset="0"/>
              </a:rPr>
              <a:t>(Part 2)</a:t>
            </a:r>
            <a:endParaRPr kumimoji="1" lang="ja-JP" altLang="en-US" sz="24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890D771-9E3D-4DB9-A855-BC8496013D66}"/>
                  </a:ext>
                </a:extLst>
              </p:cNvPr>
              <p:cNvSpPr>
                <a:spLocks noGrp="1"/>
              </p:cNvSpPr>
              <p:nvPr>
                <p:ph idx="1"/>
              </p:nvPr>
            </p:nvSpPr>
            <p:spPr>
              <a:xfrm>
                <a:off x="628650" y="1268760"/>
                <a:ext cx="7920000" cy="5220000"/>
              </a:xfrm>
            </p:spPr>
            <p:txBody>
              <a:bodyPr/>
              <a:lstStyle/>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Proof of Theorem 9 </a:t>
                </a:r>
                <a:r>
                  <a:rPr lang="en-US" altLang="ja-JP" sz="2400" dirty="0">
                    <a:solidFill>
                      <a:srgbClr val="FF0000"/>
                    </a:solidFill>
                    <a:latin typeface="Cambria Math" panose="02040503050406030204" pitchFamily="18" charset="0"/>
                    <a:ea typeface="Cambria Math" panose="02040503050406030204" pitchFamily="18" charset="0"/>
                  </a:rPr>
                  <a:t>(In the case of</a:t>
                </a:r>
                <a:r>
                  <a:rPr lang="en-US" altLang="ja-JP" sz="2400" dirty="0">
                    <a:solidFill>
                      <a:srgbClr val="0070C0"/>
                    </a:solidFill>
                    <a:latin typeface="Cambria Math" panose="02040503050406030204" pitchFamily="18" charset="0"/>
                    <a:ea typeface="Cambria Math" panose="02040503050406030204" pitchFamily="18" charset="0"/>
                  </a:rPr>
                  <a:t> </a:t>
                </a:r>
                <a:r>
                  <a:rPr lang="en-US" altLang="ja-JP" sz="2400" dirty="0">
                    <a:solidFill>
                      <a:srgbClr val="FF0000"/>
                    </a:solidFill>
                    <a:latin typeface="Cambria Math" panose="02040503050406030204" pitchFamily="18" charset="0"/>
                    <a:ea typeface="Cambria Math" panose="02040503050406030204" pitchFamily="18" charset="0"/>
                  </a:rPr>
                  <a:t>WGC)</a:t>
                </a:r>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We define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𝑘</m:t>
                        </m:r>
                      </m:sub>
                    </m:sSub>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𝑡</m:t>
                        </m:r>
                      </m:e>
                    </m:d>
                  </m:oMath>
                </a14:m>
                <a:r>
                  <a:rPr lang="en-US" altLang="ja-JP" sz="2400" dirty="0">
                    <a:latin typeface="Cambria Math" panose="02040503050406030204" pitchFamily="18" charset="0"/>
                    <a:ea typeface="Cambria Math" panose="02040503050406030204" pitchFamily="18" charset="0"/>
                  </a:rPr>
                  <a:t> and </a:t>
                </a:r>
                <a14:m>
                  <m:oMath xmlns:m="http://schemas.openxmlformats.org/officeDocument/2006/math">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𝑈</m:t>
                        </m:r>
                      </m:e>
                    </m:acc>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𝑠</m:t>
                            </m:r>
                          </m:e>
                          <m:sub>
                            <m:r>
                              <a:rPr lang="en-US" altLang="ja-JP" sz="2400" i="1">
                                <a:latin typeface="Cambria Math" panose="02040503050406030204" pitchFamily="18" charset="0"/>
                                <a:ea typeface="Cambria Math" panose="02040503050406030204" pitchFamily="18" charset="0"/>
                              </a:rPr>
                              <m:t>𝑘</m:t>
                            </m:r>
                          </m:sub>
                        </m:sSub>
                      </m:e>
                    </m:d>
                  </m:oMath>
                </a14:m>
                <a:r>
                  <a:rPr lang="en-US" altLang="ja-JP" sz="2400" dirty="0">
                    <a:ea typeface="Cambria Math" panose="02040503050406030204" pitchFamily="18" charset="0"/>
                  </a:rPr>
                  <a:t> </a:t>
                </a:r>
                <a:r>
                  <a:rPr lang="en-US" altLang="ja-JP" sz="2400" dirty="0">
                    <a:latin typeface="Cambria Math" panose="02040503050406030204" pitchFamily="18" charset="0"/>
                    <a:ea typeface="Cambria Math" panose="02040503050406030204" pitchFamily="18" charset="0"/>
                  </a:rPr>
                  <a:t>as follows.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𝑘</m:t>
                        </m:r>
                      </m:sub>
                    </m:sSub>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𝑡</m:t>
                        </m:r>
                      </m:e>
                    </m:d>
                    <m:r>
                      <a:rPr lang="en-US" altLang="ja-JP" sz="2400" i="1">
                        <a:latin typeface="Cambria Math" panose="02040503050406030204" pitchFamily="18" charset="0"/>
                        <a:ea typeface="Cambria Math" panose="02040503050406030204" pitchFamily="18" charset="0"/>
                      </a:rPr>
                      <m:t>=</m:t>
                    </m:r>
                    <m:rad>
                      <m:radPr>
                        <m:degHide m:val="on"/>
                        <m:ctrlPr>
                          <a:rPr lang="en-US" altLang="ja-JP" sz="2400" i="1">
                            <a:latin typeface="Cambria Math" panose="02040503050406030204" pitchFamily="18" charset="0"/>
                            <a:ea typeface="Cambria Math" panose="02040503050406030204" pitchFamily="18" charset="0"/>
                          </a:rPr>
                        </m:ctrlPr>
                      </m:radPr>
                      <m:deg/>
                      <m:e>
                        <m:r>
                          <a:rPr lang="en-US" altLang="ja-JP" sz="2400" i="1">
                            <a:latin typeface="Cambria Math" panose="02040503050406030204" pitchFamily="18" charset="0"/>
                            <a:ea typeface="Cambria Math" panose="02040503050406030204" pitchFamily="18" charset="0"/>
                          </a:rPr>
                          <m:t>𝑃</m:t>
                        </m:r>
                      </m:e>
                    </m:rad>
                    <m:func>
                      <m:funcPr>
                        <m:ctrlPr>
                          <a:rPr lang="en-US" altLang="ja-JP" sz="2400" i="1">
                            <a:latin typeface="Cambria Math" panose="02040503050406030204" pitchFamily="18" charset="0"/>
                            <a:ea typeface="Cambria Math" panose="02040503050406030204" pitchFamily="18" charset="0"/>
                          </a:rPr>
                        </m:ctrlPr>
                      </m:funcPr>
                      <m:fName>
                        <m:r>
                          <m:rPr>
                            <m:sty m:val="p"/>
                          </m:rPr>
                          <a:rPr lang="en-US" altLang="ja-JP" sz="2400" smtClean="0">
                            <a:latin typeface="Cambria Math" panose="02040503050406030204" pitchFamily="18" charset="0"/>
                            <a:ea typeface="Cambria Math" panose="02040503050406030204" pitchFamily="18" charset="0"/>
                          </a:rPr>
                          <m:t>exp</m:t>
                        </m:r>
                      </m:fName>
                      <m:e>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𝑃𝑡</m:t>
                            </m:r>
                            <m:r>
                              <a:rPr lang="en-US" altLang="ja-JP" sz="2400" i="1">
                                <a:latin typeface="Cambria Math" panose="02040503050406030204" pitchFamily="18" charset="0"/>
                                <a:ea typeface="Cambria Math" panose="02040503050406030204" pitchFamily="18" charset="0"/>
                              </a:rPr>
                              <m:t>/2</m:t>
                            </m:r>
                          </m:e>
                        </m:d>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𝑘</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𝑋</m:t>
                                    </m:r>
                                  </m:e>
                                </m:acc>
                              </m:e>
                              <m:sub>
                                <m:r>
                                  <a:rPr lang="en-US" altLang="ja-JP" sz="2400" i="1">
                                    <a:latin typeface="Cambria Math" panose="02040503050406030204" pitchFamily="18" charset="0"/>
                                    <a:ea typeface="Cambria Math" panose="02040503050406030204" pitchFamily="18" charset="0"/>
                                  </a:rPr>
                                  <m:t>𝑘</m:t>
                                </m:r>
                              </m:sub>
                            </m:sSub>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𝑡</m:t>
                                </m:r>
                              </m:e>
                            </m:d>
                          </m:e>
                        </m:d>
                      </m:e>
                    </m:func>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𝑋</m:t>
                            </m:r>
                          </m:e>
                        </m:acc>
                      </m:e>
                      <m:sub>
                        <m:r>
                          <a:rPr lang="en-US" altLang="ja-JP" sz="2400" i="1">
                            <a:latin typeface="Cambria Math" panose="02040503050406030204" pitchFamily="18" charset="0"/>
                            <a:ea typeface="Cambria Math" panose="02040503050406030204" pitchFamily="18" charset="0"/>
                          </a:rPr>
                          <m:t>𝑘</m:t>
                        </m:r>
                      </m:sub>
                    </m:sSub>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𝑡</m:t>
                        </m:r>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is the orthogonal projection of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𝑘</m:t>
                        </m:r>
                      </m:sub>
                    </m:sSub>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on  </a:t>
                </a:r>
                <a:r>
                  <a:rPr lang="en-US" altLang="ja-JP" sz="2400" dirty="0">
                    <a:latin typeface="Lucida Calligraphy" panose="03010101010101010101" pitchFamily="66" charset="0"/>
                    <a:ea typeface="HG明朝E" panose="02020909000000000000" pitchFamily="17" charset="-128"/>
                    <a:cs typeface="Leelawadee" panose="020B0502040204020203" pitchFamily="34" charset="-34"/>
                  </a:rPr>
                  <a:t>L</a:t>
                </a:r>
                <a14:m>
                  <m:oMath xmlns:m="http://schemas.openxmlformats.org/officeDocument/2006/math">
                    <m:d>
                      <m:dPr>
                        <m:ctrlPr>
                          <a:rPr lang="en-US" altLang="ja-JP" sz="2400" i="1" smtClean="0">
                            <a:latin typeface="Cambria Math" panose="02040503050406030204" pitchFamily="18" charset="0"/>
                            <a:ea typeface="HG明朝E" panose="02020909000000000000" pitchFamily="17" charset="-128"/>
                            <a:cs typeface="Leelawadee" panose="020B0502040204020203" pitchFamily="34" charset="-34"/>
                          </a:rPr>
                        </m:ctrlPr>
                      </m:dPr>
                      <m:e>
                        <m:sSub>
                          <m:sSubPr>
                            <m:ctrlPr>
                              <a:rPr lang="en-US" altLang="ja-JP" sz="2400" i="1" smtClean="0">
                                <a:latin typeface="Cambria Math" panose="02040503050406030204" pitchFamily="18" charset="0"/>
                                <a:ea typeface="HG明朝E" panose="02020909000000000000" pitchFamily="17" charset="-128"/>
                                <a:cs typeface="Leelawadee" panose="020B0502040204020203" pitchFamily="34" charset="-34"/>
                              </a:rPr>
                            </m:ctrlPr>
                          </m:sSubPr>
                          <m:e>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𝑌</m:t>
                            </m:r>
                          </m:e>
                          <m:sub>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𝑘</m:t>
                            </m:r>
                          </m:sub>
                        </m:sSub>
                        <m:d>
                          <m:dPr>
                            <m:ctrlPr>
                              <a:rPr lang="en-US" altLang="ja-JP" sz="2400" i="1" smtClean="0">
                                <a:latin typeface="Cambria Math" panose="02040503050406030204" pitchFamily="18" charset="0"/>
                                <a:ea typeface="HG明朝E" panose="02020909000000000000" pitchFamily="17" charset="-128"/>
                                <a:cs typeface="Leelawadee" panose="020B0502040204020203" pitchFamily="34" charset="-34"/>
                              </a:rPr>
                            </m:ctrlPr>
                          </m:dPr>
                          <m:e>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𝑠</m:t>
                            </m:r>
                          </m:e>
                        </m:d>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 0&lt;</m:t>
                        </m:r>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𝑠</m:t>
                        </m:r>
                        <m:r>
                          <a:rPr lang="en-US" altLang="ja-JP" sz="2400" b="0" i="1" smtClean="0">
                            <a:latin typeface="Cambria Math" panose="02040503050406030204" pitchFamily="18" charset="0"/>
                            <a:ea typeface="Cambria Math" panose="02040503050406030204" pitchFamily="18" charset="0"/>
                            <a:cs typeface="Leelawadee" panose="020B0502040204020203" pitchFamily="34" charset="-34"/>
                          </a:rPr>
                          <m:t>≤</m:t>
                        </m:r>
                        <m:r>
                          <a:rPr lang="en-US" altLang="ja-JP" sz="2400" b="0" i="1" smtClean="0">
                            <a:latin typeface="Cambria Math" panose="02040503050406030204" pitchFamily="18" charset="0"/>
                            <a:ea typeface="Cambria Math" panose="02040503050406030204" pitchFamily="18" charset="0"/>
                            <a:cs typeface="Leelawadee" panose="020B0502040204020203" pitchFamily="34" charset="-34"/>
                          </a:rPr>
                          <m:t>𝑡</m:t>
                        </m:r>
                      </m:e>
                    </m:d>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 </m:t>
                    </m:r>
                  </m:oMath>
                </a14:m>
                <a:r>
                  <a:rPr lang="en-US" altLang="ja-JP" sz="2400" dirty="0">
                    <a:latin typeface="Lucida Calligraphy" panose="03010101010101010101" pitchFamily="66" charset="0"/>
                    <a:ea typeface="HG明朝E" panose="02020909000000000000" pitchFamily="17" charset="-128"/>
                    <a:cs typeface="Leelawadee" panose="020B0502040204020203" pitchFamily="34" charset="-34"/>
                  </a:rPr>
                  <a:t> </a:t>
                </a:r>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𝑈</m:t>
                        </m:r>
                      </m:e>
                    </m:acc>
                    <m:d>
                      <m:dPr>
                        <m:ctrlPr>
                          <a:rPr lang="en-US" altLang="ja-JP" sz="2400" i="1" smtClean="0">
                            <a:latin typeface="Cambria Math" panose="02040503050406030204" pitchFamily="18" charset="0"/>
                            <a:ea typeface="Cambria Math" panose="02040503050406030204" pitchFamily="18" charset="0"/>
                          </a:rPr>
                        </m:ctrlPr>
                      </m:dPr>
                      <m:e>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𝑠</m:t>
                            </m:r>
                          </m:e>
                          <m:sub>
                            <m:r>
                              <a:rPr lang="en-US" altLang="ja-JP" sz="2400" b="0" i="1" smtClean="0">
                                <a:latin typeface="Cambria Math" panose="02040503050406030204" pitchFamily="18" charset="0"/>
                                <a:ea typeface="Cambria Math" panose="02040503050406030204" pitchFamily="18" charset="0"/>
                              </a:rPr>
                              <m:t>𝑘</m:t>
                            </m:r>
                          </m:sub>
                        </m:sSub>
                      </m:e>
                    </m:d>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𝑚</m:t>
                    </m:r>
                    <m:r>
                      <a:rPr lang="en-US" altLang="ja-JP" sz="2400" b="0" i="1" smtClean="0">
                        <a:latin typeface="Cambria Math" panose="02040503050406030204" pitchFamily="18" charset="0"/>
                        <a:ea typeface="Cambria Math" panose="02040503050406030204" pitchFamily="18" charset="0"/>
                      </a:rPr>
                      <m:t> </m:t>
                    </m:r>
                  </m:oMath>
                </a14:m>
                <a:r>
                  <a:rPr lang="ja-JP" altLang="en-US" sz="2400" dirty="0">
                    <a:latin typeface="Cambria Math" panose="02040503050406030204" pitchFamily="18" charset="0"/>
                  </a:rPr>
                  <a:t>  </a:t>
                </a:r>
                <a:endParaRPr lang="en-US" altLang="ja-JP" sz="2400" dirty="0">
                  <a:latin typeface="Cambria Math" panose="02040503050406030204" pitchFamily="18" charset="0"/>
                </a:endParaRPr>
              </a:p>
              <a:p>
                <a:pPr marL="0" indent="0">
                  <a:buNone/>
                </a:pPr>
                <a:r>
                  <a:rPr lang="en-US" altLang="ja-JP" sz="2400" dirty="0">
                    <a:latin typeface="Cambria Math" panose="02040503050406030204" pitchFamily="18" charset="0"/>
                  </a:rPr>
                  <a:t>         if   </a:t>
                </a:r>
                <a14:m>
                  <m:oMath xmlns:m="http://schemas.openxmlformats.org/officeDocument/2006/math">
                    <m:r>
                      <a:rPr lang="en-US" altLang="ja-JP" sz="2400" b="0" i="0" smtClean="0">
                        <a:latin typeface="Cambria Math" panose="02040503050406030204" pitchFamily="18" charset="0"/>
                        <a:ea typeface="Cambria Math" panose="02040503050406030204" pitchFamily="18" charset="0"/>
                      </a:rPr>
                      <m:t>    </m:t>
                    </m:r>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𝑈</m:t>
                        </m:r>
                      </m:e>
                    </m:acc>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𝑠</m:t>
                            </m:r>
                          </m:e>
                          <m:sub>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−1</m:t>
                            </m:r>
                          </m:sub>
                        </m:sSub>
                      </m:e>
                    </m:d>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sSub>
                          <m:sSubPr>
                            <m:ctrlPr>
                              <a:rPr lang="en-US" altLang="ja-JP" sz="2400" b="0" i="1" smtClean="0">
                                <a:latin typeface="Cambria Math" panose="02040503050406030204" pitchFamily="18" charset="0"/>
                                <a:ea typeface="Cambria Math" panose="02040503050406030204" pitchFamily="18" charset="0"/>
                              </a:rPr>
                            </m:ctrlPr>
                          </m:sSubPr>
                          <m:e>
                            <m:r>
                              <a:rPr lang="ja-JP" altLang="en-US" sz="2400" b="0" i="1" smtClean="0">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−1</m:t>
                            </m:r>
                          </m:sub>
                        </m:sSub>
                        <m:sSub>
                          <m:sSubPr>
                            <m:ctrlPr>
                              <a:rPr lang="en-US" altLang="ja-JP" sz="2400" b="0" i="1" smtClean="0">
                                <a:latin typeface="Cambria Math" panose="02040503050406030204" pitchFamily="18" charset="0"/>
                                <a:ea typeface="Cambria Math" panose="02040503050406030204" pitchFamily="18" charset="0"/>
                              </a:rPr>
                            </m:ctrlPr>
                          </m:sSub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𝑋</m:t>
                                </m:r>
                              </m:e>
                            </m:acc>
                          </m:e>
                          <m:sub>
                            <m:r>
                              <a:rPr lang="en-US" altLang="ja-JP" sz="2400" b="0" i="1" smtClean="0">
                                <a:latin typeface="Cambria Math" panose="02040503050406030204" pitchFamily="18" charset="0"/>
                                <a:ea typeface="Cambria Math" panose="02040503050406030204" pitchFamily="18" charset="0"/>
                              </a:rPr>
                              <m:t>𝑘</m:t>
                            </m:r>
                          </m:sub>
                        </m:sSub>
                        <m:d>
                          <m:dPr>
                            <m:ctrlPr>
                              <a:rPr lang="en-US" altLang="ja-JP" sz="2400" b="0" i="1" smtClean="0">
                                <a:latin typeface="Cambria Math" panose="02040503050406030204" pitchFamily="18" charset="0"/>
                                <a:ea typeface="Cambria Math" panose="02040503050406030204" pitchFamily="18" charset="0"/>
                              </a:rPr>
                            </m:ctrlPr>
                          </m:dPr>
                          <m:e>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𝑆</m:t>
                                    </m:r>
                                  </m:e>
                                  <m:sub>
                                    <m:r>
                                      <a:rPr lang="en-US" altLang="ja-JP" sz="2400" b="0" i="1" smtClean="0">
                                        <a:latin typeface="Cambria Math" panose="02040503050406030204" pitchFamily="18" charset="0"/>
                                        <a:ea typeface="Cambria Math" panose="02040503050406030204" pitchFamily="18" charset="0"/>
                                      </a:rPr>
                                      <m:t>𝑡</m:t>
                                    </m:r>
                                  </m:sub>
                                </m:sSub>
                              </m:e>
                            </m:d>
                          </m:e>
                        </m:d>
                      </m:num>
                      <m:den>
                        <m:r>
                          <a:rPr lang="en-US" altLang="ja-JP" sz="2400" b="0" i="1" smtClean="0">
                            <a:latin typeface="Cambria Math" panose="02040503050406030204" pitchFamily="18" charset="0"/>
                            <a:ea typeface="Cambria Math" panose="02040503050406030204" pitchFamily="18" charset="0"/>
                          </a:rPr>
                          <m:t>1−</m:t>
                        </m:r>
                        <m:func>
                          <m:funcPr>
                            <m:ctrlPr>
                              <a:rPr lang="en-US" altLang="ja-JP" sz="2400" b="0" i="1" smtClean="0">
                                <a:latin typeface="Cambria Math" panose="02040503050406030204" pitchFamily="18" charset="0"/>
                                <a:ea typeface="Cambria Math" panose="02040503050406030204" pitchFamily="18" charset="0"/>
                              </a:rPr>
                            </m:ctrlPr>
                          </m:funcPr>
                          <m:fName>
                            <m:r>
                              <m:rPr>
                                <m:sty m:val="p"/>
                              </m:rPr>
                              <a:rPr lang="en-US" altLang="ja-JP" sz="2400" b="0" i="0" smtClean="0">
                                <a:latin typeface="Cambria Math" panose="02040503050406030204" pitchFamily="18" charset="0"/>
                                <a:ea typeface="Cambria Math" panose="02040503050406030204" pitchFamily="18" charset="0"/>
                              </a:rPr>
                              <m:t>exp</m:t>
                            </m:r>
                          </m:fName>
                          <m:e>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𝑃</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𝑆</m:t>
                                        </m:r>
                                      </m:e>
                                      <m:sub>
                                        <m:r>
                                          <a:rPr lang="en-US" altLang="ja-JP" sz="2400" b="0" i="1" smtClean="0">
                                            <a:latin typeface="Cambria Math" panose="02040503050406030204" pitchFamily="18" charset="0"/>
                                            <a:ea typeface="Cambria Math" panose="02040503050406030204" pitchFamily="18" charset="0"/>
                                          </a:rPr>
                                          <m:t>𝑘</m:t>
                                        </m:r>
                                      </m:sub>
                                    </m:sSub>
                                  </m:e>
                                </m:d>
                              </m:e>
                            </m:d>
                          </m:e>
                        </m:func>
                      </m:den>
                    </m:f>
                    <m:r>
                      <a:rPr lang="en-US" altLang="ja-JP" sz="2400" b="0" i="1" smtClean="0">
                        <a:latin typeface="Cambria Math" panose="02040503050406030204" pitchFamily="18" charset="0"/>
                        <a:ea typeface="Cambria Math" panose="02040503050406030204" pitchFamily="18" charset="0"/>
                      </a:rPr>
                      <m:t> ∈</m:t>
                    </m:r>
                    <m:d>
                      <m:dPr>
                        <m:begChr m:val="["/>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𝑚</m:t>
                        </m:r>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2</m:t>
                            </m:r>
                          </m:den>
                        </m:f>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𝑚</m:t>
                        </m:r>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2</m:t>
                            </m:r>
                          </m:den>
                        </m:f>
                        <m:r>
                          <a:rPr lang="en-US" altLang="ja-JP" sz="2400" b="0" i="1" smtClean="0">
                            <a:latin typeface="Cambria Math" panose="02040503050406030204" pitchFamily="18" charset="0"/>
                            <a:ea typeface="Cambria Math" panose="02040503050406030204" pitchFamily="18" charset="0"/>
                          </a:rPr>
                          <m:t> </m:t>
                        </m:r>
                      </m:e>
                    </m:d>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rPr>
                  <a:t> </a:t>
                </a:r>
              </a:p>
              <a:p>
                <a:pPr marL="0" indent="0">
                  <a:buNone/>
                </a:pPr>
                <a:r>
                  <a:rPr lang="en-US" altLang="ja-JP" sz="2400" dirty="0">
                    <a:latin typeface="Cambria Math" panose="02040503050406030204" pitchFamily="18" charset="0"/>
                  </a:rPr>
                  <a:t>where </a:t>
                </a:r>
                <a14:m>
                  <m:oMath xmlns:m="http://schemas.openxmlformats.org/officeDocument/2006/math">
                    <m:acc>
                      <m:accPr>
                        <m:chr m:val="̂"/>
                        <m:ctrlPr>
                          <a:rPr lang="en-US" altLang="ja-JP" sz="2400" i="1" smtClean="0">
                            <a:latin typeface="Cambria Math" panose="02040503050406030204" pitchFamily="18" charset="0"/>
                          </a:rPr>
                        </m:ctrlPr>
                      </m:accPr>
                      <m:e>
                        <m:r>
                          <a:rPr lang="en-US" altLang="ja-JP" sz="2400" b="0" i="1" smtClean="0">
                            <a:latin typeface="Cambria Math" panose="02040503050406030204" pitchFamily="18" charset="0"/>
                          </a:rPr>
                          <m:t>𝑈</m:t>
                        </m:r>
                      </m:e>
                    </m:acc>
                    <m:d>
                      <m:dPr>
                        <m:ctrlPr>
                          <a:rPr lang="en-US" altLang="ja-JP" sz="2400" i="1" smtClean="0">
                            <a:latin typeface="Cambria Math" panose="02040503050406030204" pitchFamily="18" charset="0"/>
                          </a:rPr>
                        </m:ctrlPr>
                      </m:dPr>
                      <m:e>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𝑡</m:t>
                            </m:r>
                          </m:e>
                          <m:sub>
                            <m:r>
                              <a:rPr lang="en-US" altLang="ja-JP" sz="2400" b="0" i="1" smtClean="0">
                                <a:latin typeface="Cambria Math" panose="02040503050406030204" pitchFamily="18" charset="0"/>
                              </a:rPr>
                              <m:t>0</m:t>
                            </m:r>
                          </m:sub>
                        </m:sSub>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𝐸</m:t>
                    </m:r>
                    <m:d>
                      <m:dPr>
                        <m:begChr m:val="["/>
                        <m:endChr m:val="]"/>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𝑈</m:t>
                            </m:r>
                          </m:e>
                          <m:sub>
                            <m:r>
                              <a:rPr lang="en-US" altLang="ja-JP" sz="2400" b="0" i="1" smtClean="0">
                                <a:latin typeface="Cambria Math" panose="02040503050406030204" pitchFamily="18" charset="0"/>
                              </a:rPr>
                              <m:t>0</m:t>
                            </m:r>
                          </m:sub>
                        </m:sSub>
                      </m:e>
                    </m:d>
                    <m:r>
                      <a:rPr lang="en-US" altLang="ja-JP" sz="2400" b="0" i="1" smtClean="0">
                        <a:latin typeface="Cambria Math" panose="02040503050406030204" pitchFamily="18" charset="0"/>
                      </a:rPr>
                      <m:t>=</m:t>
                    </m:r>
                    <m:d>
                      <m:dPr>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𝑀</m:t>
                            </m:r>
                          </m:e>
                          <m:sub>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𝑇</m:t>
                                </m:r>
                              </m:e>
                            </m:d>
                          </m:sub>
                        </m:sSub>
                        <m:r>
                          <a:rPr lang="en-US" altLang="ja-JP" sz="2400" b="0" i="1" smtClean="0">
                            <a:latin typeface="Cambria Math" panose="02040503050406030204" pitchFamily="18" charset="0"/>
                          </a:rPr>
                          <m:t>+1</m:t>
                        </m:r>
                      </m:e>
                    </m:d>
                    <m:r>
                      <a:rPr lang="en-US" altLang="ja-JP" sz="2400" b="0" i="1" smtClean="0">
                        <a:latin typeface="Cambria Math" panose="02040503050406030204" pitchFamily="18" charset="0"/>
                      </a:rPr>
                      <m:t>/2.</m:t>
                    </m:r>
                  </m:oMath>
                </a14:m>
                <a:r>
                  <a:rPr lang="en-US" altLang="ja-JP" sz="2400" dirty="0">
                    <a:latin typeface="Cambria Math" panose="02040503050406030204" pitchFamily="18" charset="0"/>
                  </a:rPr>
                  <a:t>  </a:t>
                </a:r>
                <a:endParaRPr lang="ja-JP" altLang="en-US" sz="2400" dirty="0">
                  <a:latin typeface="Cambria Math" panose="02040503050406030204" pitchFamily="18" charset="0"/>
                </a:endParaRPr>
              </a:p>
              <a:p>
                <a:pPr marL="0" indent="0">
                  <a:buNone/>
                </a:pPr>
                <a:r>
                  <a:rPr lang="en-US" altLang="ja-JP" sz="2400" dirty="0">
                    <a:latin typeface="Cambria Math" panose="02040503050406030204" pitchFamily="18" charset="0"/>
                  </a:rPr>
                  <a:t>Sub-intervals </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𝑆</m:t>
                        </m:r>
                      </m:e>
                      <m:sub>
                        <m:r>
                          <a:rPr lang="en-US" altLang="ja-JP" sz="2400" b="0" i="1" smtClean="0">
                            <a:latin typeface="Cambria Math" panose="02040503050406030204" pitchFamily="18" charset="0"/>
                          </a:rPr>
                          <m:t>𝑘</m:t>
                        </m:r>
                      </m:sub>
                    </m:sSub>
                    <m:r>
                      <a:rPr lang="en-US" altLang="ja-JP" sz="2400" b="0" i="1" smtClean="0">
                        <a:latin typeface="Cambria Math" panose="02040503050406030204" pitchFamily="18" charset="0"/>
                      </a:rPr>
                      <m:t>=</m:t>
                    </m:r>
                    <m:d>
                      <m:dPr>
                        <m:endChr m:val="]"/>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𝑠</m:t>
                            </m:r>
                          </m:e>
                          <m:sub>
                            <m:r>
                              <a:rPr lang="en-US" altLang="ja-JP" sz="2400" b="0" i="1" smtClean="0">
                                <a:latin typeface="Cambria Math" panose="02040503050406030204" pitchFamily="18" charset="0"/>
                              </a:rPr>
                              <m:t>𝑘</m:t>
                            </m:r>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 </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𝑠</m:t>
                            </m:r>
                          </m:e>
                          <m:sub>
                            <m:r>
                              <a:rPr lang="en-US" altLang="ja-JP" sz="2400" b="0" i="1" smtClean="0">
                                <a:latin typeface="Cambria Math" panose="02040503050406030204" pitchFamily="18" charset="0"/>
                              </a:rPr>
                              <m:t>𝑘</m:t>
                            </m:r>
                          </m:sub>
                        </m:sSub>
                      </m:e>
                    </m:d>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𝑘</m:t>
                    </m:r>
                    <m:r>
                      <a:rPr lang="en-US" altLang="ja-JP" sz="2400" b="0" i="1" smtClean="0">
                        <a:latin typeface="Cambria Math" panose="02040503050406030204" pitchFamily="18" charset="0"/>
                      </a:rPr>
                      <m:t>=1,2,…, </m:t>
                    </m:r>
                  </m:oMath>
                </a14:m>
                <a:r>
                  <a:rPr lang="en-US" altLang="ja-JP" sz="2400" dirty="0">
                    <a:latin typeface="Cambria Math" panose="02040503050406030204" pitchFamily="18" charset="0"/>
                  </a:rPr>
                  <a:t>are chosen as </a:t>
                </a:r>
              </a:p>
              <a:p>
                <a:pPr marL="0" indent="0">
                  <a:buNone/>
                </a:pPr>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𝑠</m:t>
                        </m:r>
                      </m:e>
                      <m:sub>
                        <m:r>
                          <a:rPr lang="en-US" altLang="ja-JP" sz="2400" b="0" i="1" smtClean="0">
                            <a:latin typeface="Cambria Math" panose="02040503050406030204" pitchFamily="18" charset="0"/>
                          </a:rPr>
                          <m:t>𝑘</m:t>
                        </m:r>
                      </m:sub>
                    </m:sSub>
                    <m:r>
                      <a:rPr lang="en-US" altLang="ja-JP" sz="2400" b="0" i="1" smtClean="0">
                        <a:latin typeface="Cambria Math" panose="02040503050406030204" pitchFamily="18" charset="0"/>
                      </a:rPr>
                      <m:t>=</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1−</m:t>
                        </m:r>
                        <m:r>
                          <a:rPr lang="ja-JP" altLang="en-US" sz="2400" b="0" i="1" smtClean="0">
                            <a:latin typeface="Cambria Math" panose="02040503050406030204" pitchFamily="18" charset="0"/>
                          </a:rPr>
                          <m:t>𝛿</m:t>
                        </m:r>
                      </m:e>
                    </m:d>
                    <m:r>
                      <a:rPr lang="en-US" altLang="ja-JP" sz="2400" b="0" i="1" smtClean="0">
                        <a:latin typeface="Cambria Math" panose="02040503050406030204" pitchFamily="18" charset="0"/>
                      </a:rPr>
                      <m:t>𝑇</m:t>
                    </m:r>
                    <m:r>
                      <a:rPr lang="en-US" altLang="ja-JP" sz="2400" b="0" i="1" smtClean="0">
                        <a:latin typeface="Cambria Math" panose="02040503050406030204" pitchFamily="18" charset="0"/>
                      </a:rPr>
                      <m:t>+</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𝑘</m:t>
                        </m:r>
                        <m:r>
                          <a:rPr lang="en-US" altLang="ja-JP" sz="2400" b="0" i="1" smtClean="0">
                            <a:latin typeface="Cambria Math" panose="02040503050406030204" pitchFamily="18" charset="0"/>
                          </a:rPr>
                          <m:t>−1</m:t>
                        </m:r>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rPr>
                  <a:t> We can take </a:t>
                </a:r>
                <a14:m>
                  <m:oMath xmlns:m="http://schemas.openxmlformats.org/officeDocument/2006/math">
                    <m:r>
                      <a:rPr lang="ja-JP" altLang="en-US" sz="2400" i="1" smtClean="0">
                        <a:latin typeface="Cambria Math" panose="02040503050406030204" pitchFamily="18" charset="0"/>
                      </a:rPr>
                      <m:t>𝛿</m:t>
                    </m:r>
                    <m:r>
                      <a:rPr lang="en-US" altLang="ja-JP" sz="2400" b="0" i="1" smtClean="0">
                        <a:latin typeface="Cambria Math" panose="02040503050406030204" pitchFamily="18" charset="0"/>
                      </a:rPr>
                      <m:t>&gt;0 </m:t>
                    </m:r>
                  </m:oMath>
                </a14:m>
                <a:r>
                  <a:rPr lang="en-US" altLang="ja-JP" sz="2400" dirty="0">
                    <a:latin typeface="Cambria Math" panose="02040503050406030204" pitchFamily="18" charset="0"/>
                  </a:rPr>
                  <a:t>and </a:t>
                </a:r>
                <a14:m>
                  <m:oMath xmlns:m="http://schemas.openxmlformats.org/officeDocument/2006/math">
                    <m:r>
                      <a:rPr lang="en-US" altLang="ja-JP" sz="240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&gt;0 </m:t>
                    </m:r>
                  </m:oMath>
                </a14:m>
                <a:r>
                  <a:rPr lang="en-US" altLang="ja-JP" sz="2400" dirty="0">
                    <a:latin typeface="Cambria Math" panose="02040503050406030204" pitchFamily="18" charset="0"/>
                  </a:rPr>
                  <a:t> appropriately, we can prove Theorem 9. </a:t>
                </a:r>
                <a:endParaRPr kumimoji="1" lang="ja-JP" altLang="en-US" sz="2400" dirty="0"/>
              </a:p>
            </p:txBody>
          </p:sp>
        </mc:Choice>
        <mc:Fallback xmlns="">
          <p:sp>
            <p:nvSpPr>
              <p:cNvPr id="3" name="コンテンツ プレースホルダー 2">
                <a:extLst>
                  <a:ext uri="{FF2B5EF4-FFF2-40B4-BE49-F238E27FC236}">
                    <a16:creationId xmlns:a16="http://schemas.microsoft.com/office/drawing/2014/main" id="{0890D771-9E3D-4DB9-A855-BC8496013D66}"/>
                  </a:ext>
                </a:extLst>
              </p:cNvPr>
              <p:cNvSpPr>
                <a:spLocks noGrp="1" noRot="1" noChangeAspect="1" noMove="1" noResize="1" noEditPoints="1" noAdjustHandles="1" noChangeArrowheads="1" noChangeShapeType="1" noTextEdit="1"/>
              </p:cNvSpPr>
              <p:nvPr>
                <p:ph idx="1"/>
              </p:nvPr>
            </p:nvSpPr>
            <p:spPr>
              <a:xfrm>
                <a:off x="628650" y="1268760"/>
                <a:ext cx="7920000" cy="5220000"/>
              </a:xfrm>
              <a:blipFill>
                <a:blip r:embed="rId2"/>
                <a:stretch>
                  <a:fillRect l="-1155" t="-1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03627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195E2B-1402-4459-9512-F564034C6BFB}"/>
              </a:ext>
            </a:extLst>
          </p:cNvPr>
          <p:cNvSpPr>
            <a:spLocks noGrp="1"/>
          </p:cNvSpPr>
          <p:nvPr>
            <p:ph type="title"/>
          </p:nvPr>
        </p:nvSpPr>
        <p:spPr>
          <a:xfrm>
            <a:off x="628650" y="365126"/>
            <a:ext cx="7920000" cy="576000"/>
          </a:xfrm>
          <a:ln>
            <a:solidFill>
              <a:srgbClr val="0070C0"/>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Proof of Theorem 9 </a:t>
            </a:r>
            <a:r>
              <a:rPr lang="en-US" altLang="ja-JP" sz="2400" b="1" dirty="0">
                <a:solidFill>
                  <a:srgbClr val="00B050"/>
                </a:solidFill>
                <a:latin typeface="Cambria Math" panose="02040503050406030204" pitchFamily="18" charset="0"/>
                <a:ea typeface="Cambria Math" panose="02040503050406030204" pitchFamily="18" charset="0"/>
              </a:rPr>
              <a:t>(Part 3)</a:t>
            </a:r>
            <a:endParaRPr kumimoji="1" lang="ja-JP" altLang="en-US" sz="24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890D771-9E3D-4DB9-A855-BC8496013D66}"/>
                  </a:ext>
                </a:extLst>
              </p:cNvPr>
              <p:cNvSpPr>
                <a:spLocks noGrp="1"/>
              </p:cNvSpPr>
              <p:nvPr>
                <p:ph idx="1"/>
              </p:nvPr>
            </p:nvSpPr>
            <p:spPr>
              <a:xfrm>
                <a:off x="628650" y="1268760"/>
                <a:ext cx="7920000" cy="5220000"/>
              </a:xfrm>
            </p:spPr>
            <p:txBody>
              <a:bodyPr>
                <a:normAutofit/>
              </a:bodyPr>
              <a:lstStyle/>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Proof of Theorem 9 </a:t>
                </a:r>
                <a:r>
                  <a:rPr lang="en-US" altLang="ja-JP" sz="2400" dirty="0">
                    <a:solidFill>
                      <a:srgbClr val="FF0000"/>
                    </a:solidFill>
                    <a:latin typeface="Cambria Math" panose="02040503050406030204" pitchFamily="18" charset="0"/>
                    <a:ea typeface="Cambria Math" panose="02040503050406030204" pitchFamily="18" charset="0"/>
                  </a:rPr>
                  <a:t>(In the case of</a:t>
                </a:r>
                <a:r>
                  <a:rPr lang="en-US" altLang="ja-JP" sz="2400" dirty="0">
                    <a:solidFill>
                      <a:srgbClr val="0070C0"/>
                    </a:solidFill>
                    <a:latin typeface="Cambria Math" panose="02040503050406030204" pitchFamily="18" charset="0"/>
                    <a:ea typeface="Cambria Math" panose="02040503050406030204" pitchFamily="18" charset="0"/>
                  </a:rPr>
                  <a:t> </a:t>
                </a:r>
                <a:r>
                  <a:rPr lang="en-US" altLang="ja-JP" sz="2400" dirty="0">
                    <a:solidFill>
                      <a:srgbClr val="FF0000"/>
                    </a:solidFill>
                    <a:latin typeface="Cambria Math" panose="02040503050406030204" pitchFamily="18" charset="0"/>
                    <a:ea typeface="Cambria Math" panose="02040503050406030204" pitchFamily="18" charset="0"/>
                  </a:rPr>
                  <a:t>general</a:t>
                </a:r>
                <a:r>
                  <a:rPr lang="en-US" altLang="ja-JP" sz="2400" dirty="0">
                    <a:solidFill>
                      <a:srgbClr val="0070C0"/>
                    </a:solidFill>
                    <a:latin typeface="Cambria Math" panose="02040503050406030204" pitchFamily="18" charset="0"/>
                    <a:ea typeface="Cambria Math" panose="02040503050406030204" pitchFamily="18" charset="0"/>
                  </a:rPr>
                  <a:t> </a:t>
                </a:r>
                <a:r>
                  <a:rPr lang="en-US" altLang="ja-JP" sz="2400" dirty="0">
                    <a:solidFill>
                      <a:srgbClr val="FF0000"/>
                    </a:solidFill>
                    <a:latin typeface="Cambria Math" panose="02040503050406030204" pitchFamily="18" charset="0"/>
                    <a:ea typeface="Cambria Math" panose="02040503050406030204" pitchFamily="18" charset="0"/>
                  </a:rPr>
                  <a:t>GC)</a:t>
                </a:r>
                <a:r>
                  <a:rPr lang="en-US" altLang="ja-JP" sz="2400" dirty="0">
                    <a:latin typeface="Cambria Math" panose="02040503050406030204" pitchFamily="18" charset="0"/>
                    <a:ea typeface="Cambria Math" panose="02040503050406030204" pitchFamily="18" charset="0"/>
                  </a:rPr>
                  <a:t>.  </a:t>
                </a:r>
              </a:p>
              <a:p>
                <a:r>
                  <a:rPr lang="en-US" altLang="ja-JP" sz="2400" dirty="0">
                    <a:latin typeface="Cambria Math" panose="02040503050406030204" pitchFamily="18" charset="0"/>
                    <a:ea typeface="Cambria Math" panose="02040503050406030204" pitchFamily="18" charset="0"/>
                  </a:rPr>
                  <a:t>Coding scheme on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𝑆</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 </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We define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𝑘</m:t>
                        </m:r>
                      </m:sub>
                    </m:sSub>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𝑡</m:t>
                        </m:r>
                      </m:e>
                    </m:d>
                  </m:oMath>
                </a14:m>
                <a:r>
                  <a:rPr lang="en-US" altLang="ja-JP" sz="2400" dirty="0">
                    <a:latin typeface="Cambria Math" panose="02040503050406030204" pitchFamily="18" charset="0"/>
                    <a:ea typeface="Cambria Math" panose="02040503050406030204" pitchFamily="18" charset="0"/>
                  </a:rPr>
                  <a:t> and </a:t>
                </a:r>
                <a14:m>
                  <m:oMath xmlns:m="http://schemas.openxmlformats.org/officeDocument/2006/math">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𝑈</m:t>
                        </m:r>
                      </m:e>
                    </m:acc>
                    <m:d>
                      <m:dPr>
                        <m:ctrlPr>
                          <a:rPr lang="en-US" altLang="ja-JP" sz="2400" i="1">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e>
                    </m:d>
                  </m:oMath>
                </a14:m>
                <a:r>
                  <a:rPr lang="en-US" altLang="ja-JP" sz="2400" dirty="0">
                    <a:ea typeface="Cambria Math" panose="02040503050406030204" pitchFamily="18" charset="0"/>
                  </a:rPr>
                  <a:t> (</a:t>
                </a:r>
                <a14:m>
                  <m:oMath xmlns:m="http://schemas.openxmlformats.org/officeDocument/2006/math">
                    <m:r>
                      <a:rPr lang="en-US" altLang="ja-JP" sz="2400" b="0" i="1" dirty="0" smtClean="0">
                        <a:latin typeface="Cambria Math" panose="02040503050406030204" pitchFamily="18" charset="0"/>
                        <a:ea typeface="Cambria Math" panose="02040503050406030204" pitchFamily="18" charset="0"/>
                      </a:rPr>
                      <m:t>𝑡</m:t>
                    </m:r>
                    <m:r>
                      <a:rPr lang="en-US" altLang="ja-JP" sz="2400" b="0" i="1" dirty="0" smtClean="0">
                        <a:latin typeface="Cambria Math" panose="02040503050406030204" pitchFamily="18" charset="0"/>
                        <a:ea typeface="Cambria Math" panose="02040503050406030204" pitchFamily="18" charset="0"/>
                      </a:rPr>
                      <m:t>∈</m:t>
                    </m:r>
                    <m:sSub>
                      <m:sSubPr>
                        <m:ctrlPr>
                          <a:rPr lang="en-US" altLang="ja-JP" sz="2400" b="0" i="1" dirty="0" smtClean="0">
                            <a:latin typeface="Cambria Math" panose="02040503050406030204" pitchFamily="18" charset="0"/>
                            <a:ea typeface="Cambria Math" panose="02040503050406030204" pitchFamily="18" charset="0"/>
                          </a:rPr>
                        </m:ctrlPr>
                      </m:sSubPr>
                      <m:e>
                        <m:r>
                          <a:rPr lang="en-US" altLang="ja-JP" sz="2400" b="0" i="1" dirty="0" smtClean="0">
                            <a:latin typeface="Cambria Math" panose="02040503050406030204" pitchFamily="18" charset="0"/>
                            <a:ea typeface="Cambria Math" panose="02040503050406030204" pitchFamily="18" charset="0"/>
                          </a:rPr>
                          <m:t>𝑆</m:t>
                        </m:r>
                      </m:e>
                      <m:sub>
                        <m:r>
                          <a:rPr lang="en-US" altLang="ja-JP" sz="2400" b="0" i="1" dirty="0" smtClean="0">
                            <a:latin typeface="Cambria Math" panose="02040503050406030204" pitchFamily="18" charset="0"/>
                            <a:ea typeface="Cambria Math" panose="02040503050406030204" pitchFamily="18" charset="0"/>
                          </a:rPr>
                          <m:t>1</m:t>
                        </m:r>
                      </m:sub>
                    </m:sSub>
                  </m:oMath>
                </a14:m>
                <a:r>
                  <a:rPr lang="en-US" altLang="ja-JP" sz="2400" dirty="0">
                    <a:latin typeface="Cambria Math" panose="02040503050406030204" pitchFamily="18" charset="0"/>
                    <a:ea typeface="Cambria Math" panose="02040503050406030204" pitchFamily="18" charset="0"/>
                  </a:rPr>
                  <a:t>) as follows.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𝑋</m:t>
                    </m:r>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𝑡</m:t>
                        </m:r>
                      </m:e>
                    </m:d>
                    <m:r>
                      <a:rPr lang="en-US" altLang="ja-JP" sz="2400" i="1">
                        <a:latin typeface="Cambria Math" panose="02040503050406030204" pitchFamily="18" charset="0"/>
                        <a:ea typeface="Cambria Math" panose="02040503050406030204" pitchFamily="18" charset="0"/>
                      </a:rPr>
                      <m:t>=</m:t>
                    </m:r>
                    <m:rad>
                      <m:radPr>
                        <m:degHide m:val="on"/>
                        <m:ctrlPr>
                          <a:rPr lang="en-US" altLang="ja-JP" sz="2400" i="1">
                            <a:latin typeface="Cambria Math" panose="02040503050406030204" pitchFamily="18" charset="0"/>
                            <a:ea typeface="Cambria Math" panose="02040503050406030204" pitchFamily="18" charset="0"/>
                          </a:rPr>
                        </m:ctrlPr>
                      </m:radPr>
                      <m:deg/>
                      <m:e>
                        <m:r>
                          <a:rPr lang="en-US" altLang="ja-JP" sz="2400" i="1">
                            <a:latin typeface="Cambria Math" panose="02040503050406030204" pitchFamily="18" charset="0"/>
                            <a:ea typeface="Cambria Math" panose="02040503050406030204" pitchFamily="18" charset="0"/>
                          </a:rPr>
                          <m:t>𝑃</m:t>
                        </m:r>
                      </m:e>
                    </m:rad>
                    <m:func>
                      <m:funcPr>
                        <m:ctrlPr>
                          <a:rPr lang="en-US" altLang="ja-JP" sz="2400" i="1" smtClean="0">
                            <a:latin typeface="Cambria Math" panose="02040503050406030204" pitchFamily="18" charset="0"/>
                            <a:ea typeface="Cambria Math" panose="02040503050406030204" pitchFamily="18" charset="0"/>
                          </a:rPr>
                        </m:ctrlPr>
                      </m:funcPr>
                      <m:fName>
                        <m:r>
                          <a:rPr lang="en-US" altLang="ja-JP" sz="2400" b="0" i="1" smtClean="0">
                            <a:latin typeface="Cambria Math" panose="02040503050406030204" pitchFamily="18" charset="0"/>
                            <a:ea typeface="Cambria Math" panose="02040503050406030204" pitchFamily="18" charset="0"/>
                          </a:rPr>
                          <m:t>𝑎</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e>
                        </m:d>
                      </m:fName>
                      <m:e>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1</m:t>
                                </m:r>
                              </m:sub>
                            </m:sSub>
                            <m:r>
                              <a:rPr lang="en-US" altLang="ja-JP" sz="2400" i="1">
                                <a:latin typeface="Cambria Math" panose="02040503050406030204" pitchFamily="18" charset="0"/>
                                <a:ea typeface="Cambria Math" panose="02040503050406030204" pitchFamily="18" charset="0"/>
                              </a:rPr>
                              <m:t>−</m:t>
                            </m:r>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𝑋</m:t>
                                </m:r>
                              </m:e>
                            </m:acc>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𝑡</m:t>
                                </m:r>
                              </m:e>
                            </m:d>
                          </m:e>
                        </m:d>
                      </m:e>
                    </m:func>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𝑋</m:t>
                        </m:r>
                      </m:e>
                    </m:acc>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𝑡</m:t>
                        </m:r>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is the orthogonal projection of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on  </a:t>
                </a:r>
                <a:r>
                  <a:rPr lang="en-US" altLang="ja-JP" sz="2400" dirty="0">
                    <a:latin typeface="Lucida Calligraphy" panose="03010101010101010101" pitchFamily="66" charset="0"/>
                    <a:ea typeface="HG明朝E" panose="02020909000000000000" pitchFamily="17" charset="-128"/>
                    <a:cs typeface="Leelawadee" panose="020B0502040204020203" pitchFamily="34" charset="-34"/>
                  </a:rPr>
                  <a:t>L</a:t>
                </a:r>
                <a14:m>
                  <m:oMath xmlns:m="http://schemas.openxmlformats.org/officeDocument/2006/math">
                    <m:d>
                      <m:dPr>
                        <m:ctrlPr>
                          <a:rPr lang="en-US" altLang="ja-JP" sz="2400" i="1" smtClean="0">
                            <a:latin typeface="Cambria Math" panose="02040503050406030204" pitchFamily="18" charset="0"/>
                            <a:ea typeface="HG明朝E" panose="02020909000000000000" pitchFamily="17" charset="-128"/>
                            <a:cs typeface="Leelawadee" panose="020B0502040204020203" pitchFamily="34" charset="-34"/>
                          </a:rPr>
                        </m:ctrlPr>
                      </m:dPr>
                      <m:e>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𝑌</m:t>
                        </m:r>
                        <m:d>
                          <m:dPr>
                            <m:ctrlPr>
                              <a:rPr lang="en-US" altLang="ja-JP" sz="2400" i="1" smtClean="0">
                                <a:latin typeface="Cambria Math" panose="02040503050406030204" pitchFamily="18" charset="0"/>
                                <a:ea typeface="HG明朝E" panose="02020909000000000000" pitchFamily="17" charset="-128"/>
                                <a:cs typeface="Leelawadee" panose="020B0502040204020203" pitchFamily="34" charset="-34"/>
                              </a:rPr>
                            </m:ctrlPr>
                          </m:dPr>
                          <m:e>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𝑠</m:t>
                            </m:r>
                          </m:e>
                        </m:d>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 0&lt;</m:t>
                        </m:r>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𝑠</m:t>
                        </m:r>
                        <m:r>
                          <a:rPr lang="en-US" altLang="ja-JP" sz="2400" b="0" i="1" smtClean="0">
                            <a:latin typeface="Cambria Math" panose="02040503050406030204" pitchFamily="18" charset="0"/>
                            <a:ea typeface="Cambria Math" panose="02040503050406030204" pitchFamily="18" charset="0"/>
                            <a:cs typeface="Leelawadee" panose="020B0502040204020203" pitchFamily="34" charset="-34"/>
                          </a:rPr>
                          <m:t>≤</m:t>
                        </m:r>
                        <m:r>
                          <a:rPr lang="en-US" altLang="ja-JP" sz="2400" b="0" i="1" smtClean="0">
                            <a:latin typeface="Cambria Math" panose="02040503050406030204" pitchFamily="18" charset="0"/>
                            <a:ea typeface="Cambria Math" panose="02040503050406030204" pitchFamily="18" charset="0"/>
                            <a:cs typeface="Leelawadee" panose="020B0502040204020203" pitchFamily="34" charset="-34"/>
                          </a:rPr>
                          <m:t>𝑡</m:t>
                        </m:r>
                      </m:e>
                    </m:d>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 </m:t>
                    </m:r>
                  </m:oMath>
                </a14:m>
                <a:r>
                  <a:rPr lang="en-US" altLang="ja-JP" sz="2400" dirty="0">
                    <a:latin typeface="Lucida Calligraphy" panose="03010101010101010101" pitchFamily="66" charset="0"/>
                    <a:ea typeface="HG明朝E" panose="02020909000000000000" pitchFamily="17" charset="-128"/>
                    <a:cs typeface="Leelawadee" panose="020B0502040204020203" pitchFamily="34" charset="-34"/>
                  </a:rPr>
                  <a:t> </a:t>
                </a:r>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𝑈</m:t>
                        </m:r>
                      </m:e>
                    </m:acc>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e>
                    </m:d>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𝑚</m:t>
                    </m:r>
                    <m:r>
                      <a:rPr lang="en-US" altLang="ja-JP" sz="2400" b="0" i="1" smtClean="0">
                        <a:latin typeface="Cambria Math" panose="02040503050406030204" pitchFamily="18" charset="0"/>
                        <a:ea typeface="Cambria Math" panose="02040503050406030204" pitchFamily="18" charset="0"/>
                      </a:rPr>
                      <m:t> </m:t>
                    </m:r>
                  </m:oMath>
                </a14:m>
                <a:r>
                  <a:rPr lang="ja-JP" altLang="en-US" sz="2400" dirty="0">
                    <a:latin typeface="Cambria Math" panose="02040503050406030204" pitchFamily="18" charset="0"/>
                  </a:rPr>
                  <a:t>  </a:t>
                </a:r>
                <a14:m>
                  <m:oMath xmlns:m="http://schemas.openxmlformats.org/officeDocument/2006/math">
                    <m:groupChr>
                      <m:groupChrPr>
                        <m:chr m:val="⇔"/>
                        <m:vertJc m:val="bot"/>
                        <m:ctrlPr>
                          <a:rPr lang="ja-JP" altLang="en-US" sz="2400" i="1" dirty="0" smtClean="0">
                            <a:latin typeface="Cambria Math" panose="02040503050406030204" pitchFamily="18" charset="0"/>
                          </a:rPr>
                        </m:ctrlPr>
                      </m:groupChrPr>
                      <m:e/>
                    </m:groupChr>
                    <m:r>
                      <a:rPr lang="en-US" altLang="ja-JP" sz="2400" b="0" i="1" dirty="0" smtClean="0">
                        <a:latin typeface="Cambria Math" panose="02040503050406030204" pitchFamily="18" charset="0"/>
                      </a:rPr>
                      <m:t> </m:t>
                    </m:r>
                  </m:oMath>
                </a14:m>
                <a:r>
                  <a:rPr lang="en-US" altLang="ja-JP" sz="2400" dirty="0">
                    <a:latin typeface="Cambria Math" panose="02040503050406030204" pitchFamily="18" charset="0"/>
                  </a:rPr>
                  <a:t>   </a:t>
                </a:r>
                <a14:m>
                  <m:oMath xmlns:m="http://schemas.openxmlformats.org/officeDocument/2006/math">
                    <m:r>
                      <a:rPr lang="en-US" altLang="ja-JP" sz="2400" b="0" i="0" smtClean="0">
                        <a:latin typeface="Cambria Math" panose="02040503050406030204" pitchFamily="18" charset="0"/>
                        <a:ea typeface="Cambria Math" panose="02040503050406030204" pitchFamily="18" charset="0"/>
                      </a:rPr>
                      <m:t>  </m:t>
                    </m:r>
                    <m:f>
                      <m:fPr>
                        <m:ctrlPr>
                          <a:rPr lang="en-US" altLang="ja-JP" sz="2400" b="0" i="1" smtClean="0">
                            <a:latin typeface="Cambria Math" panose="02040503050406030204" pitchFamily="18" charset="0"/>
                            <a:ea typeface="Cambria Math" panose="02040503050406030204" pitchFamily="18" charset="0"/>
                          </a:rPr>
                        </m:ctrlPr>
                      </m:fPr>
                      <m:num>
                        <m:sSub>
                          <m:sSubPr>
                            <m:ctrlPr>
                              <a:rPr lang="en-US" altLang="ja-JP" sz="2400" b="0" i="1" smtClean="0">
                                <a:latin typeface="Cambria Math" panose="02040503050406030204" pitchFamily="18" charset="0"/>
                                <a:ea typeface="Cambria Math" panose="02040503050406030204" pitchFamily="18" charset="0"/>
                              </a:rPr>
                            </m:ctrlPr>
                          </m:sSubPr>
                          <m:e>
                            <m:r>
                              <a:rPr lang="ja-JP" altLang="en-US" sz="2400" b="0" i="1" smtClean="0">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ea typeface="Cambria Math" panose="02040503050406030204" pitchFamily="18" charset="0"/>
                              </a:rPr>
                              <m:t>0</m:t>
                            </m:r>
                          </m:sub>
                        </m:sSub>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𝑋</m:t>
                            </m:r>
                          </m:e>
                        </m:acc>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e>
                        </m:d>
                      </m:num>
                      <m:den>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p>
                              <m:sSupPr>
                                <m:ctrlPr>
                                  <a:rPr lang="en-US" altLang="ja-JP" sz="2400" b="0" i="1" smtClean="0">
                                    <a:latin typeface="Cambria Math" panose="02040503050406030204" pitchFamily="18" charset="0"/>
                                    <a:ea typeface="Cambria Math" panose="02040503050406030204" pitchFamily="18" charset="0"/>
                                  </a:rPr>
                                </m:ctrlPr>
                              </m:sSup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𝑋</m:t>
                                    </m:r>
                                  </m:e>
                                </m:acc>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e>
                                </m:d>
                              </m:e>
                              <m:sup>
                                <m:r>
                                  <a:rPr lang="en-US" altLang="ja-JP" sz="2400" b="0" i="1" smtClean="0">
                                    <a:latin typeface="Cambria Math" panose="02040503050406030204" pitchFamily="18" charset="0"/>
                                    <a:ea typeface="Cambria Math" panose="02040503050406030204" pitchFamily="18" charset="0"/>
                                  </a:rPr>
                                  <m:t>2</m:t>
                                </m:r>
                              </m:sup>
                            </m:sSup>
                          </m:e>
                        </m:d>
                      </m:den>
                    </m:f>
                    <m:r>
                      <a:rPr lang="en-US" altLang="ja-JP" sz="2400" b="0" i="1" smtClean="0">
                        <a:latin typeface="Cambria Math" panose="02040503050406030204" pitchFamily="18" charset="0"/>
                        <a:ea typeface="Cambria Math" panose="02040503050406030204" pitchFamily="18" charset="0"/>
                      </a:rPr>
                      <m:t> ∈</m:t>
                    </m:r>
                    <m:d>
                      <m:dPr>
                        <m:begChr m:val="["/>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𝑚</m:t>
                        </m:r>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2</m:t>
                            </m:r>
                          </m:den>
                        </m:f>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𝑚</m:t>
                        </m:r>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2</m:t>
                            </m:r>
                          </m:den>
                        </m:f>
                        <m:r>
                          <a:rPr lang="en-US" altLang="ja-JP" sz="2400" b="0" i="1" smtClean="0">
                            <a:latin typeface="Cambria Math" panose="02040503050406030204" pitchFamily="18" charset="0"/>
                            <a:ea typeface="Cambria Math" panose="02040503050406030204" pitchFamily="18" charset="0"/>
                          </a:rPr>
                          <m:t> </m:t>
                        </m:r>
                      </m:e>
                    </m:d>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rPr>
                  <a:t> </a:t>
                </a:r>
              </a:p>
              <a:p>
                <a:pPr marL="0" indent="0">
                  <a:buNone/>
                </a:pPr>
                <a:r>
                  <a:rPr lang="en-US" altLang="ja-JP" sz="2400" dirty="0">
                    <a:latin typeface="Cambria Math" panose="02040503050406030204" pitchFamily="18" charset="0"/>
                  </a:rPr>
                  <a:t>where </a:t>
                </a:r>
                <a14:m>
                  <m:oMath xmlns:m="http://schemas.openxmlformats.org/officeDocument/2006/math">
                    <m:acc>
                      <m:accPr>
                        <m:chr m:val="̂"/>
                        <m:ctrlPr>
                          <a:rPr lang="en-US" altLang="ja-JP" sz="2400" i="1" smtClean="0">
                            <a:latin typeface="Cambria Math" panose="02040503050406030204" pitchFamily="18" charset="0"/>
                          </a:rPr>
                        </m:ctrlPr>
                      </m:accPr>
                      <m:e>
                        <m:r>
                          <a:rPr lang="en-US" altLang="ja-JP" sz="2400" b="0" i="1" smtClean="0">
                            <a:latin typeface="Cambria Math" panose="02040503050406030204" pitchFamily="18" charset="0"/>
                          </a:rPr>
                          <m:t>𝑈</m:t>
                        </m:r>
                      </m:e>
                    </m:acc>
                    <m:d>
                      <m:dPr>
                        <m:ctrlPr>
                          <a:rPr lang="en-US" altLang="ja-JP" sz="2400" i="1" smtClean="0">
                            <a:latin typeface="Cambria Math" panose="02040503050406030204" pitchFamily="18" charset="0"/>
                          </a:rPr>
                        </m:ctrlPr>
                      </m:dPr>
                      <m:e>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𝑡</m:t>
                            </m:r>
                          </m:e>
                          <m:sub>
                            <m:r>
                              <a:rPr lang="en-US" altLang="ja-JP" sz="2400" b="0" i="1" smtClean="0">
                                <a:latin typeface="Cambria Math" panose="02040503050406030204" pitchFamily="18" charset="0"/>
                              </a:rPr>
                              <m:t>0</m:t>
                            </m:r>
                          </m:sub>
                        </m:sSub>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𝐸</m:t>
                    </m:r>
                    <m:d>
                      <m:dPr>
                        <m:begChr m:val="["/>
                        <m:endChr m:val="]"/>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𝑈</m:t>
                            </m:r>
                          </m:e>
                          <m:sub>
                            <m:r>
                              <a:rPr lang="en-US" altLang="ja-JP" sz="2400" b="0" i="1" smtClean="0">
                                <a:latin typeface="Cambria Math" panose="02040503050406030204" pitchFamily="18" charset="0"/>
                              </a:rPr>
                              <m:t>0</m:t>
                            </m:r>
                          </m:sub>
                        </m:sSub>
                      </m:e>
                    </m:d>
                    <m:r>
                      <a:rPr lang="en-US" altLang="ja-JP" sz="2400" b="0" i="1" smtClean="0">
                        <a:latin typeface="Cambria Math" panose="02040503050406030204" pitchFamily="18" charset="0"/>
                      </a:rPr>
                      <m:t>=</m:t>
                    </m:r>
                    <m:d>
                      <m:dPr>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𝑀</m:t>
                            </m:r>
                          </m:e>
                          <m:sub>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𝑇</m:t>
                                </m:r>
                              </m:e>
                            </m:d>
                          </m:sub>
                        </m:sSub>
                        <m:r>
                          <a:rPr lang="en-US" altLang="ja-JP" sz="2400" b="0" i="1" smtClean="0">
                            <a:latin typeface="Cambria Math" panose="02040503050406030204" pitchFamily="18" charset="0"/>
                          </a:rPr>
                          <m:t>+1</m:t>
                        </m:r>
                      </m:e>
                    </m:d>
                    <m:r>
                      <a:rPr lang="en-US" altLang="ja-JP" sz="2400" b="0" i="1" smtClean="0">
                        <a:latin typeface="Cambria Math" panose="02040503050406030204" pitchFamily="18" charset="0"/>
                      </a:rPr>
                      <m:t>/2.</m:t>
                    </m:r>
                  </m:oMath>
                </a14:m>
                <a:r>
                  <a:rPr lang="en-US" altLang="ja-JP" sz="2400" dirty="0">
                    <a:latin typeface="Cambria Math" panose="02040503050406030204" pitchFamily="18" charset="0"/>
                  </a:rPr>
                  <a:t>  </a:t>
                </a:r>
              </a:p>
              <a:p>
                <a:pPr marL="0" indent="0">
                  <a:buNone/>
                </a:pPr>
                <a:r>
                  <a:rPr lang="en-US" altLang="ja-JP" sz="2400" dirty="0">
                    <a:latin typeface="Cambria Math" panose="02040503050406030204" pitchFamily="18" charset="0"/>
                  </a:rPr>
                  <a:t>Then we can show that </a:t>
                </a:r>
              </a:p>
              <a:p>
                <a:pPr marL="0" indent="0">
                  <a:buNone/>
                </a:pPr>
                <a:r>
                  <a:rPr lang="en-US" altLang="ja-JP" sz="2400" dirty="0">
                    <a:latin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𝑃</m:t>
                        </m:r>
                      </m:e>
                      <m:sub>
                        <m:r>
                          <a:rPr lang="en-US" altLang="ja-JP" sz="2400" i="1">
                            <a:latin typeface="Cambria Math" panose="02040503050406030204" pitchFamily="18" charset="0"/>
                            <a:ea typeface="Cambria Math" panose="02040503050406030204" pitchFamily="18" charset="0"/>
                          </a:rPr>
                          <m:t>𝑒</m:t>
                        </m:r>
                      </m:sub>
                    </m:sSub>
                    <m:d>
                      <m:dPr>
                        <m:ctrlPr>
                          <a:rPr lang="en-US" altLang="ja-JP" sz="2400" i="1">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e>
                    </m:d>
                    <m:r>
                      <a:rPr lang="en-US" altLang="ja-JP" sz="2400" i="1">
                        <a:latin typeface="Cambria Math" panose="02040503050406030204" pitchFamily="18" charset="0"/>
                        <a:ea typeface="Cambria Math" panose="02040503050406030204" pitchFamily="18" charset="0"/>
                      </a:rPr>
                      <m:t>=</m:t>
                    </m:r>
                    <m:r>
                      <m:rPr>
                        <m:sty m:val="p"/>
                      </m:rPr>
                      <a:rPr lang="en-US" altLang="ja-JP" sz="2400">
                        <a:latin typeface="Cambria Math" panose="02040503050406030204" pitchFamily="18" charset="0"/>
                        <a:ea typeface="Cambria Math" panose="02040503050406030204" pitchFamily="18" charset="0"/>
                      </a:rPr>
                      <m:t>Pr</m:t>
                    </m:r>
                    <m:d>
                      <m:dPr>
                        <m:ctrlPr>
                          <a:rPr lang="en-US" altLang="ja-JP" sz="2400" i="1">
                            <a:latin typeface="Cambria Math" panose="02040503050406030204" pitchFamily="18" charset="0"/>
                            <a:ea typeface="Cambria Math" panose="02040503050406030204" pitchFamily="18" charset="0"/>
                          </a:rPr>
                        </m:ctrlPr>
                      </m:dPr>
                      <m:e>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𝑈</m:t>
                            </m:r>
                          </m:e>
                        </m:acc>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e>
                        </m:d>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𝑈</m:t>
                            </m:r>
                          </m:e>
                          <m:sub>
                            <m:r>
                              <a:rPr lang="en-US" altLang="ja-JP" sz="2400" i="1">
                                <a:latin typeface="Cambria Math" panose="02040503050406030204" pitchFamily="18" charset="0"/>
                                <a:ea typeface="Cambria Math" panose="02040503050406030204" pitchFamily="18" charset="0"/>
                              </a:rPr>
                              <m:t>0</m:t>
                            </m:r>
                          </m:sub>
                        </m:sSub>
                      </m:e>
                    </m:d>
                    <m:r>
                      <a:rPr lang="en-US" altLang="ja-JP" sz="240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2</m:t>
                    </m:r>
                    <m:r>
                      <a:rPr lang="en-US" altLang="ja-JP" sz="2400" i="1">
                        <a:latin typeface="Cambria Math" panose="02040503050406030204" pitchFamily="18" charset="0"/>
                        <a:ea typeface="Cambria Math" panose="02040503050406030204" pitchFamily="18" charset="0"/>
                      </a:rPr>
                      <m:t>𝑄</m:t>
                    </m:r>
                    <m:d>
                      <m:dPr>
                        <m:ctrlPr>
                          <a:rPr lang="en-US" altLang="ja-JP" sz="2400" i="1">
                            <a:latin typeface="Cambria Math" panose="02040503050406030204" pitchFamily="18" charset="0"/>
                            <a:ea typeface="Cambria Math" panose="02040503050406030204" pitchFamily="18" charset="0"/>
                          </a:rPr>
                        </m:ctrlPr>
                      </m:dPr>
                      <m:e>
                        <m:f>
                          <m:fPr>
                            <m:ctrlPr>
                              <a:rPr lang="en-US" altLang="ja-JP" sz="2400" i="1">
                                <a:latin typeface="Cambria Math" panose="02040503050406030204" pitchFamily="18" charset="0"/>
                                <a:ea typeface="Cambria Math" panose="02040503050406030204" pitchFamily="18" charset="0"/>
                              </a:rPr>
                            </m:ctrlPr>
                          </m:fPr>
                          <m:num>
                            <m:rad>
                              <m:radPr>
                                <m:degHide m:val="on"/>
                                <m:ctrlPr>
                                  <a:rPr lang="en-US" altLang="ja-JP" sz="2400" i="1">
                                    <a:latin typeface="Cambria Math" panose="02040503050406030204" pitchFamily="18" charset="0"/>
                                    <a:ea typeface="Cambria Math" panose="02040503050406030204" pitchFamily="18" charset="0"/>
                                  </a:rPr>
                                </m:ctrlPr>
                              </m:radPr>
                              <m:deg/>
                              <m:e>
                                <m:sSup>
                                  <m:sSupPr>
                                    <m:ctrlPr>
                                      <a:rPr lang="en-US" altLang="ja-JP" sz="240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𝑎</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e>
                                    </m:d>
                                  </m:e>
                                  <m:sup>
                                    <m:r>
                                      <a:rPr lang="en-US" altLang="ja-JP" sz="2400" b="0" i="1" smtClean="0">
                                        <a:latin typeface="Cambria Math" panose="02040503050406030204" pitchFamily="18" charset="0"/>
                                        <a:ea typeface="Cambria Math" panose="02040503050406030204" pitchFamily="18" charset="0"/>
                                      </a:rPr>
                                      <m:t>2</m:t>
                                    </m:r>
                                  </m:sup>
                                </m:sSup>
                                <m:r>
                                  <a:rPr lang="en-US" altLang="ja-JP" sz="2400" b="0" i="1" smtClean="0">
                                    <a:latin typeface="Cambria Math" panose="02040503050406030204" pitchFamily="18" charset="0"/>
                                    <a:ea typeface="Cambria Math" panose="02040503050406030204" pitchFamily="18" charset="0"/>
                                  </a:rPr>
                                  <m:t>−1</m:t>
                                </m:r>
                              </m:e>
                            </m:rad>
                          </m:num>
                          <m:den>
                            <m:r>
                              <a:rPr lang="en-US" altLang="ja-JP" sz="2400" i="1">
                                <a:latin typeface="Cambria Math" panose="02040503050406030204" pitchFamily="18" charset="0"/>
                                <a:ea typeface="Cambria Math" panose="02040503050406030204" pitchFamily="18" charset="0"/>
                              </a:rPr>
                              <m:t>2</m:t>
                            </m:r>
                            <m:sSub>
                              <m:sSubPr>
                                <m:ctrlPr>
                                  <a:rPr lang="en-US" altLang="ja-JP" sz="2400" i="1">
                                    <a:latin typeface="Cambria Math" panose="02040503050406030204" pitchFamily="18" charset="0"/>
                                    <a:ea typeface="Cambria Math" panose="02040503050406030204" pitchFamily="18" charset="0"/>
                                  </a:rPr>
                                </m:ctrlPr>
                              </m:sSubPr>
                              <m:e>
                                <m:r>
                                  <a:rPr lang="ja-JP" altLang="en-US" sz="2400" i="1">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ea typeface="Cambria Math" panose="02040503050406030204" pitchFamily="18" charset="0"/>
                                  </a:rPr>
                                  <m:t>0</m:t>
                                </m:r>
                              </m:sub>
                            </m:sSub>
                          </m:den>
                        </m:f>
                      </m:e>
                    </m:d>
                    <m:r>
                      <a:rPr lang="en-US" altLang="ja-JP" sz="2400" b="0" i="1" smtClean="0">
                        <a:latin typeface="Cambria Math" panose="02040503050406030204" pitchFamily="18" charset="0"/>
                        <a:ea typeface="Cambria Math" panose="02040503050406030204" pitchFamily="18" charset="0"/>
                      </a:rPr>
                      <m:t>,   </m:t>
                    </m:r>
                    <m:r>
                      <a:rPr lang="en-US" altLang="ja-JP" sz="2400" i="1" dirty="0">
                        <a:latin typeface="Cambria Math" panose="02040503050406030204" pitchFamily="18" charset="0"/>
                        <a:ea typeface="Cambria Math" panose="02040503050406030204" pitchFamily="18" charset="0"/>
                      </a:rPr>
                      <m:t>𝑡</m:t>
                    </m:r>
                    <m:r>
                      <a:rPr lang="en-US" altLang="ja-JP" sz="2400" i="1" dirty="0">
                        <a:latin typeface="Cambria Math" panose="02040503050406030204" pitchFamily="18" charset="0"/>
                        <a:ea typeface="Cambria Math" panose="02040503050406030204" pitchFamily="18" charset="0"/>
                      </a:rPr>
                      <m:t>∈</m:t>
                    </m:r>
                    <m:sSub>
                      <m:sSubPr>
                        <m:ctrlPr>
                          <a:rPr lang="en-US" altLang="ja-JP" sz="2400" i="1" dirty="0">
                            <a:latin typeface="Cambria Math" panose="02040503050406030204" pitchFamily="18" charset="0"/>
                            <a:ea typeface="Cambria Math" panose="02040503050406030204" pitchFamily="18" charset="0"/>
                          </a:rPr>
                        </m:ctrlPr>
                      </m:sSubPr>
                      <m:e>
                        <m:r>
                          <a:rPr lang="en-US" altLang="ja-JP" sz="2400" i="1" dirty="0">
                            <a:latin typeface="Cambria Math" panose="02040503050406030204" pitchFamily="18" charset="0"/>
                            <a:ea typeface="Cambria Math" panose="02040503050406030204" pitchFamily="18" charset="0"/>
                          </a:rPr>
                          <m:t>𝑆</m:t>
                        </m:r>
                      </m:e>
                      <m:sub>
                        <m:r>
                          <a:rPr lang="en-US" altLang="ja-JP" sz="2400" i="1" dirty="0">
                            <a:latin typeface="Cambria Math" panose="02040503050406030204" pitchFamily="18" charset="0"/>
                            <a:ea typeface="Cambria Math" panose="02040503050406030204" pitchFamily="18" charset="0"/>
                          </a:rPr>
                          <m:t>1</m:t>
                        </m:r>
                      </m:sub>
                    </m:sSub>
                    <m:r>
                      <a:rPr lang="en-US" altLang="ja-JP" sz="2400" i="1">
                        <a:latin typeface="Cambria Math" panose="02040503050406030204" pitchFamily="18" charset="0"/>
                        <a:ea typeface="Cambria Math" panose="02040503050406030204" pitchFamily="18" charset="0"/>
                      </a:rPr>
                      <m:t>.</m:t>
                    </m:r>
                  </m:oMath>
                </a14:m>
                <a:endParaRPr lang="ja-JP" altLang="en-US" sz="2400" dirty="0">
                  <a:latin typeface="Cambria Math" panose="02040503050406030204" pitchFamily="18" charset="0"/>
                </a:endParaRPr>
              </a:p>
            </p:txBody>
          </p:sp>
        </mc:Choice>
        <mc:Fallback xmlns="">
          <p:sp>
            <p:nvSpPr>
              <p:cNvPr id="3" name="コンテンツ プレースホルダー 2">
                <a:extLst>
                  <a:ext uri="{FF2B5EF4-FFF2-40B4-BE49-F238E27FC236}">
                    <a16:creationId xmlns:a16="http://schemas.microsoft.com/office/drawing/2014/main" id="{0890D771-9E3D-4DB9-A855-BC8496013D66}"/>
                  </a:ext>
                </a:extLst>
              </p:cNvPr>
              <p:cNvSpPr>
                <a:spLocks noGrp="1" noRot="1" noChangeAspect="1" noMove="1" noResize="1" noEditPoints="1" noAdjustHandles="1" noChangeArrowheads="1" noChangeShapeType="1" noTextEdit="1"/>
              </p:cNvSpPr>
              <p:nvPr>
                <p:ph idx="1"/>
              </p:nvPr>
            </p:nvSpPr>
            <p:spPr>
              <a:xfrm>
                <a:off x="628650" y="1268760"/>
                <a:ext cx="7920000" cy="5220000"/>
              </a:xfrm>
              <a:blipFill>
                <a:blip r:embed="rId2"/>
                <a:stretch>
                  <a:fillRect l="-1155" t="-1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05844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5F6AAE-DE3F-4AE9-BDB3-ECB88E184828}"/>
              </a:ext>
            </a:extLst>
          </p:cNvPr>
          <p:cNvSpPr>
            <a:spLocks noGrp="1"/>
          </p:cNvSpPr>
          <p:nvPr>
            <p:ph type="title"/>
          </p:nvPr>
        </p:nvSpPr>
        <p:spPr>
          <a:xfrm>
            <a:off x="628650" y="332736"/>
            <a:ext cx="7920000" cy="900000"/>
          </a:xfrm>
          <a:ln>
            <a:solidFill>
              <a:schemeClr val="accent1"/>
            </a:solidFill>
          </a:ln>
        </p:spPr>
        <p:txBody>
          <a:bodyPr>
            <a:normAutofit/>
          </a:bodyPr>
          <a:lstStyle/>
          <a:p>
            <a:r>
              <a:rPr lang="en-US" altLang="ja-JP" sz="4000" b="1" dirty="0">
                <a:solidFill>
                  <a:srgbClr val="0070C0"/>
                </a:solidFill>
                <a:latin typeface="Cambria Math" panose="02040503050406030204" pitchFamily="18" charset="0"/>
                <a:ea typeface="Cambria Math" panose="02040503050406030204" pitchFamily="18" charset="0"/>
              </a:rPr>
              <a:t>1. Gaussian channel</a:t>
            </a:r>
            <a:endParaRPr kumimoji="1" lang="ja-JP" altLang="en-US" sz="4000" b="1" dirty="0">
              <a:solidFill>
                <a:srgbClr val="00B050"/>
              </a:solidFill>
              <a:latin typeface="Cambria Math" panose="02040503050406030204" pitchFamily="18" charset="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4" name="コンテンツ プレースホルダー 3">
                <a:extLst>
                  <a:ext uri="{FF2B5EF4-FFF2-40B4-BE49-F238E27FC236}">
                    <a16:creationId xmlns:a16="http://schemas.microsoft.com/office/drawing/2014/main" id="{961BD5D2-769F-4398-AACF-0DCD6DA777AC}"/>
                  </a:ext>
                </a:extLst>
              </p:cNvPr>
              <p:cNvSpPr>
                <a:spLocks noGrp="1"/>
              </p:cNvSpPr>
              <p:nvPr>
                <p:ph idx="1"/>
              </p:nvPr>
            </p:nvSpPr>
            <p:spPr>
              <a:xfrm>
                <a:off x="628650" y="1700808"/>
                <a:ext cx="7920000" cy="4680000"/>
              </a:xfrm>
            </p:spPr>
            <p:txBody>
              <a:bodyPr>
                <a:normAutofit/>
              </a:bodyPr>
              <a:lstStyle/>
              <a:p>
                <a:pPr marL="0" indent="0">
                  <a:buNone/>
                </a:pPr>
                <a:r>
                  <a:rPr lang="en-US" altLang="ja-JP" sz="2400" dirty="0">
                    <a:latin typeface="Cambria Math" panose="02040503050406030204" pitchFamily="18" charset="0"/>
                    <a:ea typeface="Cambria Math" panose="02040503050406030204" pitchFamily="18" charset="0"/>
                  </a:rPr>
                  <a:t>A </a:t>
                </a:r>
                <a:r>
                  <a:rPr lang="en-US" altLang="ja-JP" sz="2400" dirty="0">
                    <a:solidFill>
                      <a:srgbClr val="FF0000"/>
                    </a:solidFill>
                    <a:latin typeface="Cambria Math" panose="02040503050406030204" pitchFamily="18" charset="0"/>
                    <a:ea typeface="Cambria Math" panose="02040503050406030204" pitchFamily="18" charset="0"/>
                  </a:rPr>
                  <a:t>Gaussian channel (GC) with feedback</a:t>
                </a:r>
                <a:r>
                  <a:rPr lang="en-US" altLang="ja-JP" sz="2400" dirty="0">
                    <a:latin typeface="Cambria Math" panose="02040503050406030204" pitchFamily="18" charset="0"/>
                    <a:ea typeface="Cambria Math" panose="02040503050406030204" pitchFamily="18" charset="0"/>
                  </a:rPr>
                  <a:t> is represented as </a:t>
                </a:r>
              </a:p>
              <a:p>
                <a:pPr marL="0" indent="0">
                  <a:buNone/>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=1,2,…,</m:t>
                      </m:r>
                    </m:oMath>
                  </m:oMathPara>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where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𝑉</m:t>
                    </m:r>
                  </m:oMath>
                </a14:m>
                <a:r>
                  <a:rPr lang="ja-JP" altLang="en-US" sz="2400" dirty="0">
                    <a:latin typeface="Cambria Math" panose="02040503050406030204" pitchFamily="18" charset="0"/>
                  </a:rPr>
                  <a:t> </a:t>
                </a:r>
                <a:r>
                  <a:rPr lang="en-US" altLang="ja-JP" sz="2400" dirty="0">
                    <a:latin typeface="Cambria Math" panose="02040503050406030204" pitchFamily="18" charset="0"/>
                    <a:ea typeface="Cambria Math" panose="02040503050406030204" pitchFamily="18" charset="0"/>
                  </a:rPr>
                  <a:t>: </a:t>
                </a:r>
                <a:r>
                  <a:rPr lang="en-US" altLang="ja-JP" sz="2400" dirty="0">
                    <a:solidFill>
                      <a:srgbClr val="FF0000"/>
                    </a:solidFill>
                    <a:latin typeface="Cambria Math" panose="02040503050406030204" pitchFamily="18" charset="0"/>
                    <a:ea typeface="Cambria Math" panose="02040503050406030204" pitchFamily="18" charset="0"/>
                  </a:rPr>
                  <a:t>Message</a:t>
                </a:r>
                <a:r>
                  <a:rPr lang="en-US" altLang="ja-JP" sz="2400" dirty="0">
                    <a:latin typeface="Cambria Math" panose="02040503050406030204" pitchFamily="18" charset="0"/>
                    <a:ea typeface="Cambria Math" panose="02040503050406030204" pitchFamily="18" charset="0"/>
                  </a:rPr>
                  <a:t> to be transmitted, independent of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𝑍</m:t>
                    </m:r>
                    <m:r>
                      <a:rPr lang="en-US" altLang="ja-JP" sz="2400" b="0" i="1" smtClean="0">
                        <a:latin typeface="Cambria Math" panose="02040503050406030204" pitchFamily="18" charset="0"/>
                        <a:ea typeface="Cambria Math" panose="02040503050406030204" pitchFamily="18" charset="0"/>
                      </a:rPr>
                      <m:t>=</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𝑛</m:t>
                            </m:r>
                          </m:sub>
                        </m:sSub>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pPr marL="0" indent="0">
                  <a:buNone/>
                </a:pPr>
                <a:r>
                  <a:rPr lang="ja-JP" altLang="en-US" sz="2400" dirty="0">
                    <a:latin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𝑋</m:t>
                    </m:r>
                    <m:r>
                      <a:rPr lang="en-US" altLang="ja-JP" sz="2400" b="0" i="1" smtClean="0">
                        <a:latin typeface="Cambria Math" panose="02040503050406030204" pitchFamily="18" charset="0"/>
                        <a:ea typeface="Cambria Math" panose="02040503050406030204" pitchFamily="18" charset="0"/>
                      </a:rPr>
                      <m:t>=</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𝑛</m:t>
                            </m:r>
                          </m:sub>
                        </m:sSub>
                      </m:e>
                    </m:d>
                  </m:oMath>
                </a14:m>
                <a:r>
                  <a:rPr lang="ja-JP" altLang="en-US" sz="2400" dirty="0">
                    <a:latin typeface="Cambria Math" panose="02040503050406030204" pitchFamily="18" charset="0"/>
                  </a:rPr>
                  <a:t> </a:t>
                </a:r>
                <a:r>
                  <a:rPr lang="en-US" altLang="ja-JP" sz="2400" dirty="0">
                    <a:latin typeface="Cambria Math" panose="02040503050406030204" pitchFamily="18" charset="0"/>
                    <a:ea typeface="Cambria Math" panose="02040503050406030204" pitchFamily="18" charset="0"/>
                  </a:rPr>
                  <a:t>: </a:t>
                </a:r>
                <a:r>
                  <a:rPr lang="en-US" altLang="ja-JP" sz="2400" dirty="0">
                    <a:solidFill>
                      <a:srgbClr val="FF0000"/>
                    </a:solidFill>
                    <a:latin typeface="Cambria Math" panose="02040503050406030204" pitchFamily="18" charset="0"/>
                    <a:ea typeface="Cambria Math" panose="02040503050406030204" pitchFamily="18" charset="0"/>
                  </a:rPr>
                  <a:t>Input signal</a:t>
                </a: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ja-JP" altLang="en-US" sz="2400" b="0" i="1" smtClean="0">
                            <a:latin typeface="Cambria Math" panose="02040503050406030204" pitchFamily="18" charset="0"/>
                            <a:ea typeface="Cambria Math" panose="02040503050406030204" pitchFamily="18" charset="0"/>
                          </a:rPr>
                          <m:t>𝜑</m:t>
                        </m:r>
                      </m:e>
                      <m:sub>
                        <m:r>
                          <a:rPr lang="en-US" altLang="ja-JP" sz="2400" b="0" i="1" smtClean="0">
                            <a:latin typeface="Cambria Math" panose="02040503050406030204" pitchFamily="18" charset="0"/>
                            <a:ea typeface="Cambria Math" panose="02040503050406030204" pitchFamily="18" charset="0"/>
                          </a:rPr>
                          <m:t>𝑛</m:t>
                        </m:r>
                      </m:sub>
                    </m:sSub>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p>
                        </m:sSubSup>
                      </m:e>
                    </m:d>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𝑌</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𝑛</m:t>
                            </m:r>
                          </m:sub>
                        </m:sSub>
                      </m:e>
                    </m:d>
                  </m:oMath>
                </a14:m>
                <a:r>
                  <a:rPr lang="ja-JP" altLang="en-US" sz="2400" dirty="0">
                    <a:latin typeface="Cambria Math" panose="02040503050406030204" pitchFamily="18" charset="0"/>
                  </a:rPr>
                  <a:t> </a:t>
                </a:r>
                <a:r>
                  <a:rPr lang="en-US" altLang="ja-JP" sz="2400" dirty="0">
                    <a:latin typeface="Cambria Math" panose="02040503050406030204" pitchFamily="18" charset="0"/>
                    <a:ea typeface="Cambria Math" panose="02040503050406030204" pitchFamily="18" charset="0"/>
                  </a:rPr>
                  <a:t>: </a:t>
                </a:r>
                <a:r>
                  <a:rPr lang="en-US" altLang="ja-JP" sz="2400" dirty="0">
                    <a:solidFill>
                      <a:srgbClr val="FF0000"/>
                    </a:solidFill>
                    <a:latin typeface="Cambria Math" panose="02040503050406030204" pitchFamily="18" charset="0"/>
                    <a:ea typeface="Cambria Math" panose="02040503050406030204" pitchFamily="18" charset="0"/>
                  </a:rPr>
                  <a:t>Output signal</a:t>
                </a:r>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𝑍</m:t>
                    </m:r>
                    <m:r>
                      <a:rPr lang="en-US" altLang="ja-JP" sz="2400" b="0" i="1" smtClean="0">
                        <a:latin typeface="Cambria Math" panose="02040503050406030204" pitchFamily="18" charset="0"/>
                        <a:ea typeface="Cambria Math" panose="02040503050406030204" pitchFamily="18" charset="0"/>
                      </a:rPr>
                      <m:t>=</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𝑛</m:t>
                            </m:r>
                          </m:sub>
                        </m:sSub>
                      </m:e>
                    </m:d>
                  </m:oMath>
                </a14:m>
                <a:r>
                  <a:rPr lang="en-US" altLang="ja-JP" sz="2400" dirty="0">
                    <a:latin typeface="Cambria Math" panose="02040503050406030204" pitchFamily="18" charset="0"/>
                    <a:ea typeface="Cambria Math" panose="02040503050406030204" pitchFamily="18" charset="0"/>
                  </a:rPr>
                  <a:t> : </a:t>
                </a:r>
                <a:r>
                  <a:rPr lang="en-US" altLang="ja-JP" sz="2400" dirty="0">
                    <a:solidFill>
                      <a:srgbClr val="FF0000"/>
                    </a:solidFill>
                    <a:latin typeface="Cambria Math" panose="02040503050406030204" pitchFamily="18" charset="0"/>
                    <a:ea typeface="Cambria Math" panose="02040503050406030204" pitchFamily="18" charset="0"/>
                  </a:rPr>
                  <a:t>Noise</a:t>
                </a:r>
                <a:r>
                  <a:rPr lang="en-US" altLang="ja-JP" sz="2400" dirty="0">
                    <a:latin typeface="Cambria Math" panose="02040503050406030204" pitchFamily="18" charset="0"/>
                    <a:ea typeface="Cambria Math" panose="02040503050406030204" pitchFamily="18" charset="0"/>
                  </a:rPr>
                  <a:t> = Gaussian process,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𝑉</m:t>
                        </m:r>
                      </m:e>
                    </m:acc>
                    <m:r>
                      <a:rPr lang="en-US" altLang="ja-JP" sz="2400" b="0" i="1" smtClean="0">
                        <a:latin typeface="Cambria Math" panose="02040503050406030204" pitchFamily="18" charset="0"/>
                        <a:ea typeface="Cambria Math" panose="02040503050406030204" pitchFamily="18" charset="0"/>
                      </a:rPr>
                      <m:t>=</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𝑉</m:t>
                                </m:r>
                              </m:e>
                            </m:acc>
                          </m:e>
                          <m:sub>
                            <m:r>
                              <a:rPr lang="en-US" altLang="ja-JP" sz="2400" b="0" i="1" smtClean="0">
                                <a:latin typeface="Cambria Math" panose="02040503050406030204" pitchFamily="18" charset="0"/>
                                <a:ea typeface="Cambria Math" panose="02040503050406030204" pitchFamily="18" charset="0"/>
                              </a:rPr>
                              <m:t>𝑛</m:t>
                            </m:r>
                          </m:sub>
                        </m:sSub>
                      </m:e>
                    </m:d>
                  </m:oMath>
                </a14:m>
                <a:r>
                  <a:rPr lang="en-US" altLang="ja-JP" sz="2400" dirty="0">
                    <a:latin typeface="Cambria Math" panose="02040503050406030204" pitchFamily="18" charset="0"/>
                    <a:ea typeface="Cambria Math" panose="02040503050406030204" pitchFamily="18" charset="0"/>
                  </a:rPr>
                  <a:t> : </a:t>
                </a:r>
                <a:r>
                  <a:rPr lang="en-US" altLang="ja-JP" sz="2400" dirty="0">
                    <a:solidFill>
                      <a:srgbClr val="FF0000"/>
                    </a:solidFill>
                    <a:latin typeface="Cambria Math" panose="02040503050406030204" pitchFamily="18" charset="0"/>
                    <a:ea typeface="Cambria Math" panose="02040503050406030204" pitchFamily="18" charset="0"/>
                  </a:rPr>
                  <a:t>Decoded message</a:t>
                </a: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b="0" i="1" smtClean="0">
                            <a:latin typeface="Cambria Math" panose="02040503050406030204" pitchFamily="18" charset="0"/>
                            <a:ea typeface="Cambria Math" panose="02040503050406030204" pitchFamily="18" charset="0"/>
                          </a:rPr>
                        </m:ctrlPr>
                      </m:sSub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𝑉</m:t>
                            </m:r>
                          </m:e>
                        </m:acc>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ja-JP" altLang="en-US" sz="2400" b="0" i="1" smtClean="0">
                            <a:latin typeface="Cambria Math" panose="02040503050406030204" pitchFamily="18" charset="0"/>
                            <a:ea typeface="Cambria Math" panose="02040503050406030204" pitchFamily="18" charset="0"/>
                          </a:rPr>
                          <m:t>𝜗</m:t>
                        </m:r>
                      </m:e>
                      <m:sub>
                        <m:r>
                          <a:rPr lang="en-US" altLang="ja-JP" sz="2400" b="0" i="1" smtClean="0">
                            <a:latin typeface="Cambria Math" panose="02040503050406030204" pitchFamily="18" charset="0"/>
                            <a:ea typeface="Cambria Math" panose="02040503050406030204" pitchFamily="18" charset="0"/>
                          </a:rPr>
                          <m:t>𝑛</m:t>
                        </m:r>
                      </m:sub>
                    </m:sSub>
                    <m:d>
                      <m:dPr>
                        <m:ctrlPr>
                          <a:rPr lang="en-US" altLang="ja-JP" sz="2400" b="0" i="1" smtClean="0">
                            <a:latin typeface="Cambria Math" panose="02040503050406030204" pitchFamily="18" charset="0"/>
                            <a:ea typeface="Cambria Math" panose="02040503050406030204" pitchFamily="18" charset="0"/>
                          </a:rPr>
                        </m:ctrlPr>
                      </m:dPr>
                      <m:e>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sup>
                        </m:sSubSup>
                      </m:e>
                    </m:d>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Here </a:t>
                </a:r>
                <a14:m>
                  <m:oMath xmlns:m="http://schemas.openxmlformats.org/officeDocument/2006/math">
                    <m:sSubSup>
                      <m:sSubSupPr>
                        <m:ctrlPr>
                          <a:rPr lang="en-US" altLang="ja-JP" sz="240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sup>
                    </m:sSubSup>
                    <m:r>
                      <a:rPr lang="en-US" altLang="ja-JP" sz="2400" i="1" smtClean="0">
                        <a:latin typeface="Cambria Math" panose="02040503050406030204" pitchFamily="18" charset="0"/>
                        <a:ea typeface="Cambria Math" panose="02040503050406030204" pitchFamily="18" charset="0"/>
                      </a:rPr>
                      <m:t>≡</m:t>
                    </m:r>
                    <m:d>
                      <m:dPr>
                        <m:begChr m:val="{"/>
                        <m:endChr m:val="}"/>
                        <m:ctrlPr>
                          <a:rPr lang="en-US" altLang="ja-JP" sz="2400" i="1" smtClean="0">
                            <a:latin typeface="Cambria Math" panose="02040503050406030204" pitchFamily="18" charset="0"/>
                            <a:ea typeface="Cambria Math" panose="02040503050406030204" pitchFamily="18" charset="0"/>
                          </a:rPr>
                        </m:ctrlPr>
                      </m:dPr>
                      <m:e>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𝑛</m:t>
                            </m:r>
                          </m:sub>
                        </m:sSub>
                      </m:e>
                    </m:d>
                  </m:oMath>
                </a14:m>
                <a:r>
                  <a:rPr lang="en-US" altLang="ja-JP" sz="2400" dirty="0">
                    <a:latin typeface="Cambria Math" panose="02040503050406030204" pitchFamily="18" charset="0"/>
                    <a:ea typeface="Cambria Math" panose="02040503050406030204" pitchFamily="18" charset="0"/>
                  </a:rPr>
                  <a:t>. </a:t>
                </a:r>
                <a:r>
                  <a:rPr lang="ja-JP" altLang="en-US" sz="2400" dirty="0">
                    <a:latin typeface="Cambria Math" panose="02040503050406030204" pitchFamily="18" charset="0"/>
                  </a:rPr>
                  <a:t>    　　</a:t>
                </a:r>
                <a:r>
                  <a:rPr lang="en-US" altLang="ja-JP" sz="2400" dirty="0">
                    <a:latin typeface="Cambria Math" panose="02040503050406030204" pitchFamily="18" charset="0"/>
                    <a:ea typeface="Cambria Math" panose="02040503050406030204" pitchFamily="18" charset="0"/>
                  </a:rPr>
                  <a:t>  </a:t>
                </a:r>
              </a:p>
            </p:txBody>
          </p:sp>
        </mc:Choice>
        <mc:Fallback xmlns="">
          <p:sp>
            <p:nvSpPr>
              <p:cNvPr id="4" name="コンテンツ プレースホルダー 3">
                <a:extLst>
                  <a:ext uri="{FF2B5EF4-FFF2-40B4-BE49-F238E27FC236}">
                    <a16:creationId xmlns:a16="http://schemas.microsoft.com/office/drawing/2014/main" id="{961BD5D2-769F-4398-AACF-0DCD6DA777AC}"/>
                  </a:ext>
                </a:extLst>
              </p:cNvPr>
              <p:cNvSpPr>
                <a:spLocks noGrp="1" noRot="1" noChangeAspect="1" noMove="1" noResize="1" noEditPoints="1" noAdjustHandles="1" noChangeArrowheads="1" noChangeShapeType="1" noTextEdit="1"/>
              </p:cNvSpPr>
              <p:nvPr>
                <p:ph idx="1"/>
              </p:nvPr>
            </p:nvSpPr>
            <p:spPr>
              <a:xfrm>
                <a:off x="628650" y="1700808"/>
                <a:ext cx="7920000" cy="4680000"/>
              </a:xfrm>
              <a:blipFill>
                <a:blip r:embed="rId3"/>
                <a:stretch>
                  <a:fillRect l="-1155" t="-182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18724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195E2B-1402-4459-9512-F564034C6BFB}"/>
              </a:ext>
            </a:extLst>
          </p:cNvPr>
          <p:cNvSpPr>
            <a:spLocks noGrp="1"/>
          </p:cNvSpPr>
          <p:nvPr>
            <p:ph type="title"/>
          </p:nvPr>
        </p:nvSpPr>
        <p:spPr>
          <a:xfrm>
            <a:off x="628650" y="365126"/>
            <a:ext cx="7920000" cy="576000"/>
          </a:xfrm>
          <a:ln>
            <a:solidFill>
              <a:srgbClr val="0070C0"/>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Proof of Theorem 9 </a:t>
            </a:r>
            <a:r>
              <a:rPr lang="en-US" altLang="ja-JP" sz="2400" b="1" dirty="0">
                <a:solidFill>
                  <a:srgbClr val="00B050"/>
                </a:solidFill>
                <a:latin typeface="Cambria Math" panose="02040503050406030204" pitchFamily="18" charset="0"/>
                <a:ea typeface="Cambria Math" panose="02040503050406030204" pitchFamily="18" charset="0"/>
              </a:rPr>
              <a:t>(Part 4)</a:t>
            </a:r>
            <a:endParaRPr kumimoji="1" lang="ja-JP" altLang="en-US" sz="24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890D771-9E3D-4DB9-A855-BC8496013D66}"/>
                  </a:ext>
                </a:extLst>
              </p:cNvPr>
              <p:cNvSpPr>
                <a:spLocks noGrp="1"/>
              </p:cNvSpPr>
              <p:nvPr>
                <p:ph idx="1"/>
              </p:nvPr>
            </p:nvSpPr>
            <p:spPr>
              <a:xfrm>
                <a:off x="628650" y="1268760"/>
                <a:ext cx="7920000" cy="5220000"/>
              </a:xfrm>
            </p:spPr>
            <p:txBody>
              <a:bodyPr>
                <a:normAutofit/>
              </a:bodyPr>
              <a:lstStyle/>
              <a:p>
                <a:r>
                  <a:rPr lang="en-US" altLang="ja-JP" sz="2400" dirty="0">
                    <a:latin typeface="Cambria Math" panose="02040503050406030204" pitchFamily="18" charset="0"/>
                    <a:ea typeface="Cambria Math" panose="02040503050406030204" pitchFamily="18" charset="0"/>
                  </a:rPr>
                  <a:t>Coding scheme on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𝑆</m:t>
                        </m:r>
                      </m:e>
                      <m:sub>
                        <m:r>
                          <a:rPr lang="en-US" altLang="ja-JP" sz="2400" b="0" i="1" smtClean="0">
                            <a:latin typeface="Cambria Math" panose="02040503050406030204" pitchFamily="18" charset="0"/>
                          </a:rPr>
                          <m:t>𝑘</m:t>
                        </m:r>
                      </m:sub>
                    </m:sSub>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≥2)</m:t>
                    </m:r>
                    <m:r>
                      <a:rPr lang="en-US" altLang="ja-JP" sz="2400" b="0" i="1" smtClean="0">
                        <a:latin typeface="Cambria Math" panose="02040503050406030204" pitchFamily="18" charset="0"/>
                      </a:rPr>
                      <m:t>. </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We define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𝑘</m:t>
                        </m:r>
                      </m:sub>
                    </m:sSub>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𝑡</m:t>
                        </m:r>
                      </m:e>
                    </m:d>
                  </m:oMath>
                </a14:m>
                <a:r>
                  <a:rPr lang="en-US" altLang="ja-JP" sz="2400" dirty="0">
                    <a:latin typeface="Cambria Math" panose="02040503050406030204" pitchFamily="18" charset="0"/>
                    <a:ea typeface="Cambria Math" panose="02040503050406030204" pitchFamily="18" charset="0"/>
                  </a:rPr>
                  <a:t> </a:t>
                </a:r>
                <a:r>
                  <a:rPr lang="en-US" altLang="ja-JP" sz="2400" dirty="0">
                    <a:ea typeface="Cambria Math" panose="02040503050406030204" pitchFamily="18" charset="0"/>
                  </a:rPr>
                  <a:t>(</a:t>
                </a:r>
                <a14:m>
                  <m:oMath xmlns:m="http://schemas.openxmlformats.org/officeDocument/2006/math">
                    <m:r>
                      <a:rPr lang="en-US" altLang="ja-JP" sz="2400" i="1" dirty="0">
                        <a:latin typeface="Cambria Math" panose="02040503050406030204" pitchFamily="18" charset="0"/>
                        <a:ea typeface="Cambria Math" panose="02040503050406030204" pitchFamily="18" charset="0"/>
                      </a:rPr>
                      <m:t>𝑡</m:t>
                    </m:r>
                    <m:r>
                      <a:rPr lang="en-US" altLang="ja-JP" sz="2400" i="1" dirty="0">
                        <a:latin typeface="Cambria Math" panose="02040503050406030204" pitchFamily="18" charset="0"/>
                        <a:ea typeface="Cambria Math" panose="02040503050406030204" pitchFamily="18" charset="0"/>
                      </a:rPr>
                      <m:t>∈</m:t>
                    </m:r>
                    <m:sSub>
                      <m:sSubPr>
                        <m:ctrlPr>
                          <a:rPr lang="en-US" altLang="ja-JP" sz="2400" i="1" dirty="0">
                            <a:latin typeface="Cambria Math" panose="02040503050406030204" pitchFamily="18" charset="0"/>
                            <a:ea typeface="Cambria Math" panose="02040503050406030204" pitchFamily="18" charset="0"/>
                          </a:rPr>
                        </m:ctrlPr>
                      </m:sSubPr>
                      <m:e>
                        <m:r>
                          <a:rPr lang="en-US" altLang="ja-JP" sz="2400" i="1" dirty="0">
                            <a:latin typeface="Cambria Math" panose="02040503050406030204" pitchFamily="18" charset="0"/>
                            <a:ea typeface="Cambria Math" panose="02040503050406030204" pitchFamily="18" charset="0"/>
                          </a:rPr>
                          <m:t>𝑆</m:t>
                        </m:r>
                      </m:e>
                      <m:sub>
                        <m:r>
                          <a:rPr lang="en-US" altLang="ja-JP" sz="2400" b="0" i="1" dirty="0" smtClean="0">
                            <a:latin typeface="Cambria Math" panose="02040503050406030204" pitchFamily="18" charset="0"/>
                            <a:ea typeface="Cambria Math" panose="02040503050406030204" pitchFamily="18" charset="0"/>
                          </a:rPr>
                          <m:t>𝑘</m:t>
                        </m:r>
                      </m:sub>
                    </m:sSub>
                  </m:oMath>
                </a14:m>
                <a:r>
                  <a:rPr lang="en-US" altLang="ja-JP" sz="2400" dirty="0">
                    <a:latin typeface="Cambria Math" panose="02040503050406030204" pitchFamily="18" charset="0"/>
                    <a:ea typeface="Cambria Math" panose="02040503050406030204" pitchFamily="18" charset="0"/>
                  </a:rPr>
                  <a:t>) and </a:t>
                </a:r>
                <a14:m>
                  <m:oMath xmlns:m="http://schemas.openxmlformats.org/officeDocument/2006/math">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𝑈</m:t>
                        </m:r>
                      </m:e>
                    </m:acc>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𝑠</m:t>
                            </m:r>
                          </m:e>
                          <m:sub>
                            <m:r>
                              <a:rPr lang="en-US" altLang="ja-JP" sz="2400" b="0" i="1" smtClean="0">
                                <a:latin typeface="Cambria Math" panose="02040503050406030204" pitchFamily="18" charset="0"/>
                                <a:ea typeface="Cambria Math" panose="02040503050406030204" pitchFamily="18" charset="0"/>
                              </a:rPr>
                              <m:t>𝑘</m:t>
                            </m:r>
                          </m:sub>
                        </m:sSub>
                      </m:e>
                    </m:d>
                  </m:oMath>
                </a14:m>
                <a:r>
                  <a:rPr lang="en-US" altLang="ja-JP" sz="2400" dirty="0">
                    <a:ea typeface="Cambria Math" panose="02040503050406030204" pitchFamily="18" charset="0"/>
                  </a:rPr>
                  <a:t> </a:t>
                </a:r>
                <a:r>
                  <a:rPr lang="en-US" altLang="ja-JP" sz="2400" dirty="0">
                    <a:latin typeface="Cambria Math" panose="02040503050406030204" pitchFamily="18" charset="0"/>
                    <a:ea typeface="Cambria Math" panose="02040503050406030204" pitchFamily="18" charset="0"/>
                  </a:rPr>
                  <a:t>as follows.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𝑋</m:t>
                    </m:r>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𝑡</m:t>
                        </m:r>
                      </m:e>
                    </m:d>
                    <m:r>
                      <a:rPr lang="en-US" altLang="ja-JP" sz="2400" i="1">
                        <a:latin typeface="Cambria Math" panose="02040503050406030204" pitchFamily="18" charset="0"/>
                        <a:ea typeface="Cambria Math" panose="02040503050406030204" pitchFamily="18" charset="0"/>
                      </a:rPr>
                      <m:t>=</m:t>
                    </m:r>
                    <m:rad>
                      <m:radPr>
                        <m:degHide m:val="on"/>
                        <m:ctrlPr>
                          <a:rPr lang="en-US" altLang="ja-JP" sz="2400" i="1" smtClean="0">
                            <a:latin typeface="Cambria Math" panose="02040503050406030204" pitchFamily="18" charset="0"/>
                            <a:ea typeface="Cambria Math" panose="02040503050406030204" pitchFamily="18" charset="0"/>
                          </a:rPr>
                        </m:ctrlPr>
                      </m:radPr>
                      <m:deg/>
                      <m:e>
                        <m:r>
                          <a:rPr lang="en-US" altLang="ja-JP" sz="2400" b="0" i="1" smtClean="0">
                            <a:latin typeface="Cambria Math" panose="02040503050406030204" pitchFamily="18" charset="0"/>
                            <a:ea typeface="Cambria Math" panose="02040503050406030204" pitchFamily="18" charset="0"/>
                          </a:rPr>
                          <m:t>𝑃</m:t>
                        </m:r>
                      </m:e>
                    </m:rad>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𝑘</m:t>
                        </m:r>
                      </m:sub>
                    </m:sSub>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𝑡</m:t>
                    </m:r>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𝑆</m:t>
                        </m:r>
                      </m:e>
                      <m:sub>
                        <m:r>
                          <a:rPr lang="en-US" altLang="ja-JP" sz="2400" b="0" i="1" smtClean="0">
                            <a:latin typeface="Cambria Math" panose="02040503050406030204" pitchFamily="18" charset="0"/>
                            <a:ea typeface="Cambria Math" panose="02040503050406030204" pitchFamily="18" charset="0"/>
                          </a:rPr>
                          <m:t>𝑘</m:t>
                        </m:r>
                      </m:sub>
                    </m:sSub>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HG明朝E" panose="02020909000000000000" pitchFamily="17" charset="-128"/>
                        <a:cs typeface="Leelawadee" panose="020B0502040204020203" pitchFamily="34" charset="-34"/>
                      </a:rPr>
                      <m:t> </m:t>
                    </m:r>
                  </m:oMath>
                </a14:m>
                <a:r>
                  <a:rPr lang="en-US" altLang="ja-JP" sz="2400" dirty="0">
                    <a:latin typeface="Lucida Calligraphy" panose="03010101010101010101" pitchFamily="66" charset="0"/>
                    <a:ea typeface="HG明朝E" panose="02020909000000000000" pitchFamily="17" charset="-128"/>
                    <a:cs typeface="Leelawadee" panose="020B0502040204020203" pitchFamily="34" charset="-34"/>
                  </a:rPr>
                  <a:t> </a:t>
                </a:r>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𝑈</m:t>
                        </m:r>
                      </m:e>
                    </m:acc>
                    <m:d>
                      <m:dPr>
                        <m:ctrlPr>
                          <a:rPr lang="en-US" altLang="ja-JP" sz="2400" i="1" smtClean="0">
                            <a:latin typeface="Cambria Math" panose="02040503050406030204" pitchFamily="18" charset="0"/>
                            <a:ea typeface="Cambria Math" panose="02040503050406030204" pitchFamily="18" charset="0"/>
                          </a:rPr>
                        </m:ctrlPr>
                      </m:dPr>
                      <m:e>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𝑠</m:t>
                            </m:r>
                          </m:e>
                          <m:sub>
                            <m:r>
                              <a:rPr lang="en-US" altLang="ja-JP" sz="2400" b="0" i="1" smtClean="0">
                                <a:latin typeface="Cambria Math" panose="02040503050406030204" pitchFamily="18" charset="0"/>
                                <a:ea typeface="Cambria Math" panose="02040503050406030204" pitchFamily="18" charset="0"/>
                              </a:rPr>
                              <m:t>𝑘</m:t>
                            </m:r>
                          </m:sub>
                        </m:sSub>
                      </m:e>
                    </m:d>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𝑚</m:t>
                    </m:r>
                    <m:r>
                      <a:rPr lang="en-US" altLang="ja-JP" sz="2400" b="0" i="1" smtClean="0">
                        <a:latin typeface="Cambria Math" panose="02040503050406030204" pitchFamily="18" charset="0"/>
                        <a:ea typeface="Cambria Math" panose="02040503050406030204" pitchFamily="18" charset="0"/>
                      </a:rPr>
                      <m:t> </m:t>
                    </m:r>
                  </m:oMath>
                </a14:m>
                <a:r>
                  <a:rPr lang="ja-JP" altLang="en-US" sz="2400" dirty="0">
                    <a:latin typeface="Cambria Math" panose="02040503050406030204" pitchFamily="18" charset="0"/>
                  </a:rPr>
                  <a:t> </a:t>
                </a:r>
                <a:endParaRPr lang="en-US" altLang="ja-JP" sz="2400" dirty="0">
                  <a:latin typeface="Cambria Math" panose="02040503050406030204" pitchFamily="18" charset="0"/>
                </a:endParaRPr>
              </a:p>
              <a:p>
                <a:pPr marL="0" indent="0">
                  <a:buNone/>
                </a:pPr>
                <a:r>
                  <a:rPr lang="en-US" altLang="ja-JP" sz="2400" dirty="0">
                    <a:latin typeface="Cambria Math" panose="02040503050406030204" pitchFamily="18" charset="0"/>
                  </a:rPr>
                  <a:t>             </a:t>
                </a:r>
                <a:r>
                  <a:rPr lang="ja-JP" altLang="en-US" sz="2400" dirty="0">
                    <a:latin typeface="Cambria Math" panose="02040503050406030204" pitchFamily="18" charset="0"/>
                  </a:rPr>
                  <a:t> </a:t>
                </a:r>
                <a14:m>
                  <m:oMath xmlns:m="http://schemas.openxmlformats.org/officeDocument/2006/math">
                    <m:groupChr>
                      <m:groupChrPr>
                        <m:chr m:val="⇔"/>
                        <m:vertJc m:val="bot"/>
                        <m:ctrlPr>
                          <a:rPr lang="ja-JP" altLang="en-US" sz="2400" i="1" dirty="0" smtClean="0">
                            <a:latin typeface="Cambria Math" panose="02040503050406030204" pitchFamily="18" charset="0"/>
                          </a:rPr>
                        </m:ctrlPr>
                      </m:groupChrPr>
                      <m:e/>
                    </m:groupChr>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𝑈</m:t>
                        </m:r>
                      </m:e>
                    </m:acc>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𝑠</m:t>
                            </m:r>
                          </m:e>
                          <m:sub>
                            <m:r>
                              <a:rPr lang="en-US" altLang="ja-JP" sz="2400" i="1">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−1</m:t>
                            </m:r>
                          </m:sub>
                        </m:sSub>
                      </m:e>
                    </m:d>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sSub>
                          <m:sSubPr>
                            <m:ctrlPr>
                              <a:rPr lang="en-US" altLang="ja-JP" sz="2400" b="0" i="1" smtClean="0">
                                <a:latin typeface="Cambria Math" panose="02040503050406030204" pitchFamily="18" charset="0"/>
                                <a:ea typeface="Cambria Math" panose="02040503050406030204" pitchFamily="18" charset="0"/>
                              </a:rPr>
                            </m:ctrlPr>
                          </m:sSubPr>
                          <m:e>
                            <m:r>
                              <a:rPr lang="ja-JP" altLang="en-US" sz="2400" b="0" i="1" smtClean="0">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−1</m:t>
                            </m:r>
                          </m:sub>
                        </m:sSub>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𝑘</m:t>
                            </m:r>
                          </m:sub>
                        </m:sSub>
                        <m:d>
                          <m:dPr>
                            <m:ctrlPr>
                              <a:rPr lang="en-US" altLang="ja-JP" sz="2400" b="0" i="1" smtClean="0">
                                <a:latin typeface="Cambria Math" panose="02040503050406030204" pitchFamily="18" charset="0"/>
                                <a:ea typeface="Cambria Math" panose="02040503050406030204" pitchFamily="18" charset="0"/>
                              </a:rPr>
                            </m:ctrlPr>
                          </m:dPr>
                          <m:e>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𝑆</m:t>
                                    </m:r>
                                  </m:e>
                                  <m:sub>
                                    <m:r>
                                      <a:rPr lang="en-US" altLang="ja-JP" sz="2400" b="0" i="1" smtClean="0">
                                        <a:latin typeface="Cambria Math" panose="02040503050406030204" pitchFamily="18" charset="0"/>
                                        <a:ea typeface="Cambria Math" panose="02040503050406030204" pitchFamily="18" charset="0"/>
                                      </a:rPr>
                                      <m:t>𝑘</m:t>
                                    </m:r>
                                  </m:sub>
                                </m:sSub>
                              </m:e>
                            </m:d>
                          </m:e>
                        </m:d>
                      </m:num>
                      <m:den>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p>
                              <m:sSupPr>
                                <m:ctrlPr>
                                  <a:rPr lang="en-US" altLang="ja-JP" sz="2400" b="0" i="1" smtClean="0">
                                    <a:latin typeface="Cambria Math" panose="02040503050406030204" pitchFamily="18" charset="0"/>
                                    <a:ea typeface="Cambria Math" panose="02040503050406030204" pitchFamily="18" charset="0"/>
                                  </a:rPr>
                                </m:ctrlPr>
                              </m:sSup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𝑋</m:t>
                                    </m:r>
                                  </m:e>
                                </m:acc>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e>
                                </m:d>
                              </m:e>
                              <m:sup>
                                <m:r>
                                  <a:rPr lang="en-US" altLang="ja-JP" sz="2400" b="0" i="1" smtClean="0">
                                    <a:latin typeface="Cambria Math" panose="02040503050406030204" pitchFamily="18" charset="0"/>
                                    <a:ea typeface="Cambria Math" panose="02040503050406030204" pitchFamily="18" charset="0"/>
                                  </a:rPr>
                                  <m:t>2</m:t>
                                </m:r>
                              </m:sup>
                            </m:sSup>
                          </m:e>
                        </m:d>
                      </m:den>
                    </m:f>
                    <m:r>
                      <a:rPr lang="en-US" altLang="ja-JP" sz="2400" b="0" i="1" smtClean="0">
                        <a:latin typeface="Cambria Math" panose="02040503050406030204" pitchFamily="18" charset="0"/>
                        <a:ea typeface="Cambria Math" panose="02040503050406030204" pitchFamily="18" charset="0"/>
                      </a:rPr>
                      <m:t> ∈</m:t>
                    </m:r>
                    <m:d>
                      <m:dPr>
                        <m:begChr m:val="["/>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𝑚</m:t>
                        </m:r>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2</m:t>
                            </m:r>
                          </m:den>
                        </m:f>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𝑚</m:t>
                        </m:r>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2</m:t>
                            </m:r>
                          </m:den>
                        </m:f>
                        <m:r>
                          <a:rPr lang="en-US" altLang="ja-JP" sz="2400" b="0" i="1" smtClean="0">
                            <a:latin typeface="Cambria Math" panose="02040503050406030204" pitchFamily="18" charset="0"/>
                            <a:ea typeface="Cambria Math" panose="02040503050406030204" pitchFamily="18" charset="0"/>
                          </a:rPr>
                          <m:t> </m:t>
                        </m:r>
                      </m:e>
                    </m:d>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rPr>
                  <a:t> </a:t>
                </a:r>
              </a:p>
              <a:p>
                <a:pPr marL="0" indent="0">
                  <a:buNone/>
                </a:pPr>
                <a:r>
                  <a:rPr lang="en-US" altLang="ja-JP" sz="2400" dirty="0">
                    <a:latin typeface="Cambria Math" panose="02040503050406030204" pitchFamily="18" charset="0"/>
                  </a:rPr>
                  <a:t>Then we can show that </a:t>
                </a:r>
              </a:p>
              <a:p>
                <a:pPr marL="0" indent="0">
                  <a:buNone/>
                </a:pPr>
                <a:r>
                  <a:rPr lang="en-US" altLang="ja-JP" sz="2400" dirty="0">
                    <a:latin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𝑃</m:t>
                        </m:r>
                      </m:e>
                      <m:sub>
                        <m:r>
                          <a:rPr lang="en-US" altLang="ja-JP" sz="2400" i="1">
                            <a:latin typeface="Cambria Math" panose="02040503050406030204" pitchFamily="18" charset="0"/>
                            <a:ea typeface="Cambria Math" panose="02040503050406030204" pitchFamily="18" charset="0"/>
                          </a:rPr>
                          <m:t>𝑒</m:t>
                        </m:r>
                      </m:sub>
                    </m:sSub>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𝑠</m:t>
                            </m:r>
                          </m:e>
                          <m:sub>
                            <m:r>
                              <a:rPr lang="en-US" altLang="ja-JP" sz="2400" b="0" i="1" smtClean="0">
                                <a:latin typeface="Cambria Math" panose="02040503050406030204" pitchFamily="18" charset="0"/>
                                <a:ea typeface="Cambria Math" panose="02040503050406030204" pitchFamily="18" charset="0"/>
                              </a:rPr>
                              <m:t>𝑘</m:t>
                            </m:r>
                          </m:sub>
                        </m:sSub>
                      </m:e>
                    </m:d>
                    <m:r>
                      <a:rPr lang="en-US" altLang="ja-JP" sz="240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2</m:t>
                    </m:r>
                    <m:r>
                      <a:rPr lang="en-US" altLang="ja-JP" sz="2400" i="1">
                        <a:latin typeface="Cambria Math" panose="02040503050406030204" pitchFamily="18" charset="0"/>
                        <a:ea typeface="Cambria Math" panose="02040503050406030204" pitchFamily="18" charset="0"/>
                      </a:rPr>
                      <m:t>𝑄</m:t>
                    </m:r>
                    <m:d>
                      <m:dPr>
                        <m:ctrlPr>
                          <a:rPr lang="en-US" altLang="ja-JP" sz="2400" i="1">
                            <a:latin typeface="Cambria Math" panose="02040503050406030204" pitchFamily="18" charset="0"/>
                            <a:ea typeface="Cambria Math" panose="02040503050406030204" pitchFamily="18" charset="0"/>
                          </a:rPr>
                        </m:ctrlPr>
                      </m:dPr>
                      <m:e>
                        <m:f>
                          <m:fPr>
                            <m:ctrlPr>
                              <a:rPr lang="en-US" altLang="ja-JP" sz="2400" i="1">
                                <a:latin typeface="Cambria Math" panose="02040503050406030204" pitchFamily="18" charset="0"/>
                                <a:ea typeface="Cambria Math" panose="02040503050406030204" pitchFamily="18" charset="0"/>
                              </a:rPr>
                            </m:ctrlPr>
                          </m:fPr>
                          <m:num>
                            <m:rad>
                              <m:radPr>
                                <m:degHide m:val="on"/>
                                <m:ctrlPr>
                                  <a:rPr lang="en-US" altLang="ja-JP" sz="2400" i="1">
                                    <a:latin typeface="Cambria Math" panose="02040503050406030204" pitchFamily="18" charset="0"/>
                                    <a:ea typeface="Cambria Math" panose="02040503050406030204" pitchFamily="18" charset="0"/>
                                  </a:rPr>
                                </m:ctrlPr>
                              </m:radPr>
                              <m:deg/>
                              <m:e>
                                <m:r>
                                  <a:rPr lang="en-US" altLang="ja-JP" sz="2400" b="0" i="1" smtClean="0">
                                    <a:latin typeface="Cambria Math" panose="02040503050406030204" pitchFamily="18" charset="0"/>
                                    <a:ea typeface="Cambria Math" panose="02040503050406030204" pitchFamily="18" charset="0"/>
                                  </a:rPr>
                                  <m:t>𝑃</m:t>
                                </m:r>
                              </m:e>
                            </m:rad>
                            <m:d>
                              <m:dPr>
                                <m:begChr m:val="|"/>
                                <m:endChr m:val="|"/>
                                <m:ctrlPr>
                                  <a:rPr lang="en-US" altLang="ja-JP" sz="2400" i="1" smtClean="0">
                                    <a:latin typeface="Cambria Math" panose="02040503050406030204" pitchFamily="18" charset="0"/>
                                    <a:ea typeface="Cambria Math" panose="02040503050406030204" pitchFamily="18" charset="0"/>
                                  </a:rPr>
                                </m:ctrlPr>
                              </m:dPr>
                              <m:e>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𝑆</m:t>
                                    </m:r>
                                  </m:e>
                                  <m:sub>
                                    <m:r>
                                      <a:rPr lang="en-US" altLang="ja-JP" sz="2400" b="0" i="1" smtClean="0">
                                        <a:latin typeface="Cambria Math" panose="02040503050406030204" pitchFamily="18" charset="0"/>
                                        <a:ea typeface="Cambria Math" panose="02040503050406030204" pitchFamily="18" charset="0"/>
                                      </a:rPr>
                                      <m:t>𝑘</m:t>
                                    </m:r>
                                  </m:sub>
                                </m:sSub>
                              </m:e>
                            </m:d>
                          </m:num>
                          <m:den>
                            <m:r>
                              <a:rPr lang="en-US" altLang="ja-JP" sz="2400" i="1">
                                <a:latin typeface="Cambria Math" panose="02040503050406030204" pitchFamily="18" charset="0"/>
                                <a:ea typeface="Cambria Math" panose="02040503050406030204" pitchFamily="18" charset="0"/>
                              </a:rPr>
                              <m:t>2</m:t>
                            </m:r>
                            <m:sSub>
                              <m:sSubPr>
                                <m:ctrlPr>
                                  <a:rPr lang="en-US" altLang="ja-JP" sz="2400" i="1" smtClean="0">
                                    <a:latin typeface="Cambria Math" panose="02040503050406030204" pitchFamily="18" charset="0"/>
                                    <a:ea typeface="Cambria Math" panose="02040503050406030204" pitchFamily="18" charset="0"/>
                                  </a:rPr>
                                </m:ctrlPr>
                              </m:sSubPr>
                              <m:e>
                                <m:r>
                                  <a:rPr lang="ja-JP" altLang="en-US" sz="2400" i="1" smtClean="0">
                                    <a:latin typeface="Cambria Math" panose="02040503050406030204" pitchFamily="18" charset="0"/>
                                    <a:ea typeface="Cambria Math" panose="02040503050406030204" pitchFamily="18" charset="0"/>
                                  </a:rPr>
                                  <m:t>𝜏</m:t>
                                </m:r>
                              </m:e>
                              <m:sub>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−1</m:t>
                                </m:r>
                              </m:sub>
                            </m:sSub>
                            <m:sSub>
                              <m:sSubPr>
                                <m:ctrlPr>
                                  <a:rPr lang="en-US" altLang="ja-JP" sz="2400" i="1">
                                    <a:latin typeface="Cambria Math" panose="02040503050406030204" pitchFamily="18" charset="0"/>
                                    <a:ea typeface="Cambria Math" panose="02040503050406030204" pitchFamily="18" charset="0"/>
                                  </a:rPr>
                                </m:ctrlPr>
                              </m:sSubPr>
                              <m:e>
                                <m:r>
                                  <a:rPr lang="ja-JP" altLang="en-US" sz="2400" i="1">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ea typeface="Cambria Math" panose="02040503050406030204" pitchFamily="18" charset="0"/>
                                  </a:rPr>
                                  <m:t>𝑘</m:t>
                                </m:r>
                                <m:r>
                                  <a:rPr lang="en-US" altLang="ja-JP" sz="2400" b="0" i="1" smtClean="0">
                                    <a:latin typeface="Cambria Math" panose="02040503050406030204" pitchFamily="18" charset="0"/>
                                    <a:ea typeface="Cambria Math" panose="02040503050406030204" pitchFamily="18" charset="0"/>
                                  </a:rPr>
                                  <m:t>−1</m:t>
                                </m:r>
                              </m:sub>
                            </m:sSub>
                          </m:den>
                        </m:f>
                      </m:e>
                    </m:d>
                    <m:r>
                      <a:rPr lang="en-US" altLang="ja-JP" sz="2400" i="1">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𝑠</m:t>
                    </m:r>
                    <m:r>
                      <a:rPr lang="en-US" altLang="ja-JP" sz="2400" b="0" i="1" smtClean="0">
                        <a:latin typeface="Cambria Math" panose="02040503050406030204" pitchFamily="18" charset="0"/>
                        <a:ea typeface="Cambria Math" panose="02040503050406030204" pitchFamily="18" charset="0"/>
                      </a:rPr>
                      <m:t>=2,3,….</m:t>
                    </m:r>
                  </m:oMath>
                </a14:m>
                <a:endParaRPr lang="ja-JP" altLang="en-US" sz="2400" dirty="0">
                  <a:latin typeface="Cambria Math" panose="02040503050406030204" pitchFamily="18" charset="0"/>
                </a:endParaRPr>
              </a:p>
              <a:p>
                <a:pPr marL="0" indent="0">
                  <a:buNone/>
                </a:pPr>
                <a:r>
                  <a:rPr lang="en-US" altLang="ja-JP" sz="2400" dirty="0">
                    <a:latin typeface="Cambria Math" panose="02040503050406030204" pitchFamily="18" charset="0"/>
                  </a:rPr>
                  <a:t>Sub-intervals </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𝑆</m:t>
                        </m:r>
                      </m:e>
                      <m:sub>
                        <m:r>
                          <a:rPr lang="en-US" altLang="ja-JP" sz="2400" b="0" i="1" smtClean="0">
                            <a:latin typeface="Cambria Math" panose="02040503050406030204" pitchFamily="18" charset="0"/>
                          </a:rPr>
                          <m:t>𝑘</m:t>
                        </m:r>
                      </m:sub>
                    </m:sSub>
                    <m:r>
                      <a:rPr lang="en-US" altLang="ja-JP" sz="2400" b="0" i="1" smtClean="0">
                        <a:latin typeface="Cambria Math" panose="02040503050406030204" pitchFamily="18" charset="0"/>
                      </a:rPr>
                      <m:t>=</m:t>
                    </m:r>
                    <m:d>
                      <m:dPr>
                        <m:endChr m:val="]"/>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𝑠</m:t>
                            </m:r>
                          </m:e>
                          <m:sub>
                            <m:r>
                              <a:rPr lang="en-US" altLang="ja-JP" sz="2400" b="0" i="1" smtClean="0">
                                <a:latin typeface="Cambria Math" panose="02040503050406030204" pitchFamily="18" charset="0"/>
                              </a:rPr>
                              <m:t>𝑘</m:t>
                            </m:r>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 </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𝑠</m:t>
                            </m:r>
                          </m:e>
                          <m:sub>
                            <m:r>
                              <a:rPr lang="en-US" altLang="ja-JP" sz="2400" b="0" i="1" smtClean="0">
                                <a:latin typeface="Cambria Math" panose="02040503050406030204" pitchFamily="18" charset="0"/>
                              </a:rPr>
                              <m:t>𝑘</m:t>
                            </m:r>
                          </m:sub>
                        </m:sSub>
                      </m:e>
                    </m:d>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𝑘</m:t>
                    </m:r>
                    <m:r>
                      <a:rPr lang="en-US" altLang="ja-JP" sz="2400" b="0" i="1" smtClean="0">
                        <a:latin typeface="Cambria Math" panose="02040503050406030204" pitchFamily="18" charset="0"/>
                      </a:rPr>
                      <m:t>=1,2,…, </m:t>
                    </m:r>
                  </m:oMath>
                </a14:m>
                <a:r>
                  <a:rPr lang="en-US" altLang="ja-JP" sz="2400" dirty="0">
                    <a:latin typeface="Cambria Math" panose="02040503050406030204" pitchFamily="18" charset="0"/>
                  </a:rPr>
                  <a:t>are chosen as </a:t>
                </a:r>
              </a:p>
              <a:p>
                <a:pPr marL="0" indent="0">
                  <a:buNone/>
                </a:pPr>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𝑠</m:t>
                        </m:r>
                      </m:e>
                      <m:sub>
                        <m:r>
                          <a:rPr lang="en-US" altLang="ja-JP" sz="2400" b="0" i="1" smtClean="0">
                            <a:latin typeface="Cambria Math" panose="02040503050406030204" pitchFamily="18" charset="0"/>
                          </a:rPr>
                          <m:t>𝑘</m:t>
                        </m:r>
                      </m:sub>
                    </m:sSub>
                    <m:r>
                      <a:rPr lang="en-US" altLang="ja-JP" sz="2400" b="0" i="1" smtClean="0">
                        <a:latin typeface="Cambria Math" panose="02040503050406030204" pitchFamily="18" charset="0"/>
                      </a:rPr>
                      <m:t>=</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1−</m:t>
                        </m:r>
                        <m:r>
                          <a:rPr lang="ja-JP" altLang="en-US" sz="2400" b="0" i="1" smtClean="0">
                            <a:latin typeface="Cambria Math" panose="02040503050406030204" pitchFamily="18" charset="0"/>
                          </a:rPr>
                          <m:t>𝛿</m:t>
                        </m:r>
                      </m:e>
                    </m:d>
                    <m:r>
                      <a:rPr lang="en-US" altLang="ja-JP" sz="2400" b="0" i="1" smtClean="0">
                        <a:latin typeface="Cambria Math" panose="02040503050406030204" pitchFamily="18" charset="0"/>
                      </a:rPr>
                      <m:t>𝑇</m:t>
                    </m:r>
                    <m:r>
                      <a:rPr lang="en-US" altLang="ja-JP" sz="2400" b="0" i="1" smtClean="0">
                        <a:latin typeface="Cambria Math" panose="02040503050406030204" pitchFamily="18" charset="0"/>
                      </a:rPr>
                      <m:t>+</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𝑘</m:t>
                        </m:r>
                        <m:r>
                          <a:rPr lang="en-US" altLang="ja-JP" sz="2400" b="0" i="1" smtClean="0">
                            <a:latin typeface="Cambria Math" panose="02040503050406030204" pitchFamily="18" charset="0"/>
                          </a:rPr>
                          <m:t>−1</m:t>
                        </m:r>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rPr>
                  <a:t> We can take </a:t>
                </a:r>
                <a14:m>
                  <m:oMath xmlns:m="http://schemas.openxmlformats.org/officeDocument/2006/math">
                    <m:r>
                      <a:rPr lang="ja-JP" altLang="en-US" sz="2400" i="1" smtClean="0">
                        <a:latin typeface="Cambria Math" panose="02040503050406030204" pitchFamily="18" charset="0"/>
                      </a:rPr>
                      <m:t>𝛿</m:t>
                    </m:r>
                    <m:r>
                      <a:rPr lang="en-US" altLang="ja-JP" sz="2400" b="0" i="1" smtClean="0">
                        <a:latin typeface="Cambria Math" panose="02040503050406030204" pitchFamily="18" charset="0"/>
                      </a:rPr>
                      <m:t>&gt;0 </m:t>
                    </m:r>
                  </m:oMath>
                </a14:m>
                <a:r>
                  <a:rPr lang="en-US" altLang="ja-JP" sz="2400" dirty="0">
                    <a:latin typeface="Cambria Math" panose="02040503050406030204" pitchFamily="18" charset="0"/>
                  </a:rPr>
                  <a:t>and </a:t>
                </a:r>
                <a14:m>
                  <m:oMath xmlns:m="http://schemas.openxmlformats.org/officeDocument/2006/math">
                    <m:r>
                      <a:rPr lang="en-US" altLang="ja-JP" sz="240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&gt;0 </m:t>
                    </m:r>
                  </m:oMath>
                </a14:m>
                <a:r>
                  <a:rPr lang="en-US" altLang="ja-JP" sz="2400" dirty="0">
                    <a:latin typeface="Cambria Math" panose="02040503050406030204" pitchFamily="18" charset="0"/>
                  </a:rPr>
                  <a:t> appropriately, we can prove Theorem 9. </a:t>
                </a:r>
                <a:endParaRPr kumimoji="1" lang="ja-JP" altLang="en-US" sz="2400" dirty="0"/>
              </a:p>
            </p:txBody>
          </p:sp>
        </mc:Choice>
        <mc:Fallback xmlns="">
          <p:sp>
            <p:nvSpPr>
              <p:cNvPr id="3" name="コンテンツ プレースホルダー 2">
                <a:extLst>
                  <a:ext uri="{FF2B5EF4-FFF2-40B4-BE49-F238E27FC236}">
                    <a16:creationId xmlns:a16="http://schemas.microsoft.com/office/drawing/2014/main" id="{0890D771-9E3D-4DB9-A855-BC8496013D66}"/>
                  </a:ext>
                </a:extLst>
              </p:cNvPr>
              <p:cNvSpPr>
                <a:spLocks noGrp="1" noRot="1" noChangeAspect="1" noMove="1" noResize="1" noEditPoints="1" noAdjustHandles="1" noChangeArrowheads="1" noChangeShapeType="1" noTextEdit="1"/>
              </p:cNvSpPr>
              <p:nvPr>
                <p:ph idx="1"/>
              </p:nvPr>
            </p:nvSpPr>
            <p:spPr>
              <a:xfrm>
                <a:off x="628650" y="1268760"/>
                <a:ext cx="7920000" cy="5220000"/>
              </a:xfrm>
              <a:blipFill>
                <a:blip r:embed="rId2"/>
                <a:stretch>
                  <a:fillRect l="-1155" t="-1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04935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A6AA36-3ED2-4E59-95C9-959DED0E735D}"/>
              </a:ext>
            </a:extLst>
          </p:cNvPr>
          <p:cNvSpPr>
            <a:spLocks noGrp="1"/>
          </p:cNvSpPr>
          <p:nvPr>
            <p:ph type="title"/>
          </p:nvPr>
        </p:nvSpPr>
        <p:spPr>
          <a:xfrm>
            <a:off x="628650" y="116632"/>
            <a:ext cx="7920000" cy="900000"/>
          </a:xfrm>
        </p:spPr>
        <p:txBody>
          <a:bodyPr/>
          <a:lstStyle/>
          <a:p>
            <a:r>
              <a:rPr kumimoji="1" lang="en-US" altLang="ja-JP" dirty="0">
                <a:latin typeface="Cambria Math" panose="02040503050406030204" pitchFamily="18" charset="0"/>
                <a:ea typeface="Cambria Math" panose="02040503050406030204" pitchFamily="18" charset="0"/>
              </a:rPr>
              <a:t>References</a:t>
            </a:r>
            <a:endParaRPr kumimoji="1" lang="ja-JP" altLang="en-US" dirty="0">
              <a:latin typeface="Cambria Math" panose="02040503050406030204" pitchFamily="18" charset="0"/>
            </a:endParaRPr>
          </a:p>
        </p:txBody>
      </p:sp>
      <p:sp>
        <p:nvSpPr>
          <p:cNvPr id="3" name="コンテンツ プレースホルダー 2">
            <a:extLst>
              <a:ext uri="{FF2B5EF4-FFF2-40B4-BE49-F238E27FC236}">
                <a16:creationId xmlns:a16="http://schemas.microsoft.com/office/drawing/2014/main" id="{1BFD170B-1BB7-4E10-9D4A-2EF4053F0E58}"/>
              </a:ext>
            </a:extLst>
          </p:cNvPr>
          <p:cNvSpPr>
            <a:spLocks noGrp="1"/>
          </p:cNvSpPr>
          <p:nvPr>
            <p:ph idx="1"/>
          </p:nvPr>
        </p:nvSpPr>
        <p:spPr>
          <a:xfrm>
            <a:off x="539552" y="1124744"/>
            <a:ext cx="8100000" cy="5220000"/>
          </a:xfrm>
        </p:spPr>
        <p:txBody>
          <a:bodyPr>
            <a:noAutofit/>
          </a:bodyPr>
          <a:lstStyle/>
          <a:p>
            <a:pPr marL="0" indent="0">
              <a:buNone/>
            </a:pPr>
            <a:r>
              <a:rPr lang="en-US" altLang="ja-JP" sz="2200" dirty="0">
                <a:latin typeface="Cambria Math" panose="02040503050406030204" pitchFamily="18" charset="0"/>
                <a:ea typeface="Cambria Math" panose="02040503050406030204" pitchFamily="18" charset="0"/>
              </a:rPr>
              <a:t>[1] T. M. Cover and J. A. Thomas: Elements of   Information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Theory, 2nd Ed., Wiley, New York, 2006. </a:t>
            </a:r>
          </a:p>
          <a:p>
            <a:pPr marL="0" indent="0">
              <a:buNone/>
            </a:pPr>
            <a:r>
              <a:rPr lang="en-US" altLang="ja-JP" sz="2200" dirty="0">
                <a:latin typeface="Cambria Math" panose="02040503050406030204" pitchFamily="18" charset="0"/>
                <a:ea typeface="Cambria Math" panose="02040503050406030204" pitchFamily="18" charset="0"/>
              </a:rPr>
              <a:t>[2] R. G. </a:t>
            </a:r>
            <a:r>
              <a:rPr lang="en-US" altLang="ja-JP" sz="2200" dirty="0" err="1">
                <a:latin typeface="Cambria Math" panose="02040503050406030204" pitchFamily="18" charset="0"/>
                <a:ea typeface="Cambria Math" panose="02040503050406030204" pitchFamily="18" charset="0"/>
              </a:rPr>
              <a:t>Gallager</a:t>
            </a:r>
            <a:r>
              <a:rPr lang="en-US" altLang="ja-JP" sz="2200" dirty="0">
                <a:latin typeface="Cambria Math" panose="02040503050406030204" pitchFamily="18" charset="0"/>
                <a:ea typeface="Cambria Math" panose="02040503050406030204" pitchFamily="18" charset="0"/>
              </a:rPr>
              <a:t> and B. </a:t>
            </a:r>
            <a:r>
              <a:rPr lang="en-US" altLang="ja-JP" sz="2200" dirty="0" err="1">
                <a:latin typeface="Cambria Math" panose="02040503050406030204" pitchFamily="18" charset="0"/>
                <a:ea typeface="Cambria Math" panose="02040503050406030204" pitchFamily="18" charset="0"/>
              </a:rPr>
              <a:t>Nakiboglu</a:t>
            </a:r>
            <a:r>
              <a:rPr lang="en-US" altLang="ja-JP" sz="2200" dirty="0">
                <a:latin typeface="Cambria Math" panose="02040503050406030204" pitchFamily="18" charset="0"/>
                <a:ea typeface="Cambria Math" panose="02040503050406030204" pitchFamily="18" charset="0"/>
              </a:rPr>
              <a:t>: Variations on a  theme by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a:t>
            </a:r>
            <a:r>
              <a:rPr lang="en-US" altLang="ja-JP" sz="2200" dirty="0" err="1">
                <a:latin typeface="Cambria Math" panose="02040503050406030204" pitchFamily="18" charset="0"/>
                <a:ea typeface="Cambria Math" panose="02040503050406030204" pitchFamily="18" charset="0"/>
              </a:rPr>
              <a:t>Schalkwijk</a:t>
            </a:r>
            <a:r>
              <a:rPr lang="en-US" altLang="ja-JP" sz="2200" dirty="0">
                <a:latin typeface="Cambria Math" panose="02040503050406030204" pitchFamily="18" charset="0"/>
                <a:ea typeface="Cambria Math" panose="02040503050406030204" pitchFamily="18" charset="0"/>
              </a:rPr>
              <a:t> and </a:t>
            </a:r>
            <a:r>
              <a:rPr lang="en-US" altLang="ja-JP" sz="2200" dirty="0" err="1">
                <a:latin typeface="Cambria Math" panose="02040503050406030204" pitchFamily="18" charset="0"/>
                <a:ea typeface="Cambria Math" panose="02040503050406030204" pitchFamily="18" charset="0"/>
              </a:rPr>
              <a:t>Kailath</a:t>
            </a:r>
            <a:r>
              <a:rPr lang="en-US" altLang="ja-JP" sz="2200" dirty="0">
                <a:latin typeface="Cambria Math" panose="02040503050406030204" pitchFamily="18" charset="0"/>
                <a:ea typeface="Cambria Math" panose="02040503050406030204" pitchFamily="18" charset="0"/>
              </a:rPr>
              <a:t>. IEEE Trans. Inform.  Theory, vol. IT-56,</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no. 1, pp. 6--18, Jan. 2010.  </a:t>
            </a:r>
          </a:p>
          <a:p>
            <a:pPr marL="0" indent="0">
              <a:buNone/>
            </a:pPr>
            <a:r>
              <a:rPr lang="en-US" altLang="ja-JP" sz="2200" dirty="0">
                <a:latin typeface="Cambria Math" panose="02040503050406030204" pitchFamily="18" charset="0"/>
                <a:ea typeface="Cambria Math" panose="02040503050406030204" pitchFamily="18" charset="0"/>
              </a:rPr>
              <a:t>[3] S. Ihara: Information Theory for Continuous Systems.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World Scientific, Singapore, 1993.  </a:t>
            </a:r>
          </a:p>
          <a:p>
            <a:pPr marL="0" indent="0">
              <a:buNone/>
            </a:pPr>
            <a:r>
              <a:rPr lang="en-US" altLang="ja-JP" sz="2200" dirty="0">
                <a:latin typeface="Cambria Math" panose="02040503050406030204" pitchFamily="18" charset="0"/>
                <a:ea typeface="Cambria Math" panose="02040503050406030204" pitchFamily="18" charset="0"/>
              </a:rPr>
              <a:t>[4] S. Ihara: Upper bounds of error probabilities for</a:t>
            </a: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stationary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Gaussian channels with feedback. IEEE Trans. Inform.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Theory, vol. IT-58, no. 12, pp. 7068--7072, Dec.  2012. </a:t>
            </a:r>
          </a:p>
          <a:p>
            <a:pPr marL="0" indent="0">
              <a:buNone/>
            </a:pPr>
            <a:r>
              <a:rPr lang="en-US" altLang="ja-JP" sz="2200" dirty="0">
                <a:latin typeface="Cambria Math" panose="02040503050406030204" pitchFamily="18" charset="0"/>
                <a:ea typeface="Cambria Math" panose="02040503050406030204" pitchFamily="18" charset="0"/>
              </a:rPr>
              <a:t>[5] S. Ihara: Upper bounds of error probabilities for stationary </a:t>
            </a:r>
          </a:p>
          <a:p>
            <a:pPr marL="0" indent="0">
              <a:buNone/>
            </a:pPr>
            <a:r>
              <a:rPr lang="en-US" altLang="ja-JP" sz="2200" dirty="0">
                <a:latin typeface="Cambria Math" panose="02040503050406030204" pitchFamily="18" charset="0"/>
                <a:ea typeface="Cambria Math" panose="02040503050406030204" pitchFamily="18" charset="0"/>
              </a:rPr>
              <a:t>     Gaussian channels with feedback. IEEE Trans. Inform. Theory </a:t>
            </a:r>
          </a:p>
          <a:p>
            <a:pPr marL="0" indent="0">
              <a:buNone/>
            </a:pPr>
            <a:r>
              <a:rPr lang="en-US" altLang="ja-JP" sz="2200" dirty="0">
                <a:latin typeface="Cambria Math" panose="02040503050406030204" pitchFamily="18" charset="0"/>
                <a:ea typeface="Cambria Math" panose="02040503050406030204" pitchFamily="18" charset="0"/>
              </a:rPr>
              <a:t>     vol. 58, no 12, pp. 7068--7072, Dec. 2012. </a:t>
            </a:r>
            <a:br>
              <a:rPr lang="en-US" altLang="ja-JP" sz="2200" dirty="0">
                <a:latin typeface="Cambria Math" panose="02040503050406030204" pitchFamily="18" charset="0"/>
                <a:ea typeface="Cambria Math" panose="02040503050406030204" pitchFamily="18" charset="0"/>
              </a:rPr>
            </a:br>
            <a:endParaRPr kumimoji="1" lang="ja-JP" altLang="en-US" sz="2200" dirty="0">
              <a:latin typeface="Cambria Math" panose="02040503050406030204" pitchFamily="18" charset="0"/>
            </a:endParaRPr>
          </a:p>
        </p:txBody>
      </p:sp>
    </p:spTree>
    <p:extLst>
      <p:ext uri="{BB962C8B-B14F-4D97-AF65-F5344CB8AC3E}">
        <p14:creationId xmlns:p14="http://schemas.microsoft.com/office/powerpoint/2010/main" val="102340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68515B-796F-4625-82B9-A872585980A5}"/>
              </a:ext>
            </a:extLst>
          </p:cNvPr>
          <p:cNvSpPr>
            <a:spLocks noGrp="1"/>
          </p:cNvSpPr>
          <p:nvPr>
            <p:ph type="title"/>
          </p:nvPr>
        </p:nvSpPr>
        <p:spPr>
          <a:xfrm>
            <a:off x="628650" y="116632"/>
            <a:ext cx="7920000" cy="720000"/>
          </a:xfrm>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616CD74A-B7B7-49F4-AD67-486A34F42E24}"/>
              </a:ext>
            </a:extLst>
          </p:cNvPr>
          <p:cNvSpPr>
            <a:spLocks noGrp="1"/>
          </p:cNvSpPr>
          <p:nvPr>
            <p:ph idx="1"/>
          </p:nvPr>
        </p:nvSpPr>
        <p:spPr>
          <a:xfrm>
            <a:off x="628650" y="1124744"/>
            <a:ext cx="8100000" cy="5220000"/>
          </a:xfrm>
        </p:spPr>
        <p:txBody>
          <a:bodyPr>
            <a:noAutofit/>
          </a:bodyPr>
          <a:lstStyle/>
          <a:p>
            <a:pPr marL="0" indent="0">
              <a:buNone/>
            </a:pPr>
            <a:r>
              <a:rPr lang="en-US" altLang="ja-JP" sz="2200" dirty="0">
                <a:latin typeface="Cambria Math" panose="02040503050406030204" pitchFamily="18" charset="0"/>
                <a:ea typeface="Cambria Math" panose="02040503050406030204" pitchFamily="18" charset="0"/>
              </a:rPr>
              <a:t>[6] S. Ihara: Asymptotic behavior of error probability in </a:t>
            </a:r>
          </a:p>
          <a:p>
            <a:pPr marL="0" indent="0">
              <a:buNone/>
            </a:pPr>
            <a:r>
              <a:rPr lang="en-US" altLang="ja-JP" sz="2200" dirty="0">
                <a:latin typeface="Cambria Math" panose="02040503050406030204" pitchFamily="18" charset="0"/>
                <a:ea typeface="Cambria Math" panose="02040503050406030204" pitchFamily="18" charset="0"/>
              </a:rPr>
              <a:t>      continuous-time Gaussian channels with feedback. IEICE </a:t>
            </a:r>
          </a:p>
          <a:p>
            <a:pPr marL="0" indent="0">
              <a:buNone/>
            </a:pPr>
            <a:r>
              <a:rPr lang="en-US" altLang="ja-JP" sz="2200" dirty="0">
                <a:latin typeface="Cambria Math" panose="02040503050406030204" pitchFamily="18" charset="0"/>
                <a:ea typeface="Cambria Math" panose="02040503050406030204" pitchFamily="18" charset="0"/>
              </a:rPr>
              <a:t>      Trans. Fundamentals, vol. E99, no 12, pp. 2106--2115, </a:t>
            </a:r>
          </a:p>
          <a:p>
            <a:pPr marL="0" indent="0">
              <a:buNone/>
            </a:pPr>
            <a:r>
              <a:rPr lang="en-US" altLang="ja-JP" sz="2200" dirty="0">
                <a:latin typeface="Cambria Math" panose="02040503050406030204" pitchFamily="18" charset="0"/>
                <a:ea typeface="Cambria Math" panose="02040503050406030204" pitchFamily="18" charset="0"/>
              </a:rPr>
              <a:t>      Dec. 2016.  </a:t>
            </a:r>
          </a:p>
          <a:p>
            <a:pPr marL="0" indent="0">
              <a:buNone/>
            </a:pPr>
            <a:r>
              <a:rPr lang="en-US" altLang="ja-JP" sz="2200" dirty="0">
                <a:latin typeface="Cambria Math" panose="02040503050406030204" pitchFamily="18" charset="0"/>
                <a:ea typeface="Cambria Math" panose="02040503050406030204" pitchFamily="18" charset="0"/>
              </a:rPr>
              <a:t>[7] S. Ihara: On the feedback capacity of the first-order moving  </a:t>
            </a:r>
          </a:p>
          <a:p>
            <a:pPr marL="0" indent="0">
              <a:buNone/>
            </a:pPr>
            <a:r>
              <a:rPr lang="en-US" altLang="ja-JP" sz="2200" dirty="0">
                <a:latin typeface="Cambria Math" panose="02040503050406030204" pitchFamily="18" charset="0"/>
                <a:ea typeface="Cambria Math" panose="02040503050406030204" pitchFamily="18" charset="0"/>
              </a:rPr>
              <a:t>      average Gaussian channel. Japanese J. Statistics Data Sci. , 2019.</a:t>
            </a:r>
          </a:p>
          <a:p>
            <a:pPr marL="0" indent="0">
              <a:buNone/>
            </a:pPr>
            <a:r>
              <a:rPr lang="en-US" altLang="ja-JP" sz="2200" dirty="0">
                <a:latin typeface="Cambria Math" panose="02040503050406030204" pitchFamily="18" charset="0"/>
                <a:ea typeface="Cambria Math" panose="02040503050406030204" pitchFamily="18" charset="0"/>
              </a:rPr>
              <a:t>[8] Y.-H. Kim: Feedback capacity of the first-order moving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average Gaussian channel. IEEE Trans. Inform. Theory, vol.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IT-52, no 7, pp. 3063--3079, July 2006. </a:t>
            </a:r>
          </a:p>
          <a:p>
            <a:pPr marL="0" indent="0">
              <a:buNone/>
            </a:pPr>
            <a:r>
              <a:rPr lang="en-US" altLang="ja-JP" sz="2200" dirty="0">
                <a:latin typeface="Cambria Math" panose="02040503050406030204" pitchFamily="18" charset="0"/>
                <a:ea typeface="Cambria Math" panose="02040503050406030204" pitchFamily="18" charset="0"/>
              </a:rPr>
              <a:t>[9] Y.-H. Kim: Feedback capacity of stationary Gaussian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channels. IEEE Trans. Inform. Theory, vol. IT-56, no 1, pp.</a:t>
            </a:r>
            <a:r>
              <a:rPr lang="ja-JP" altLang="en-US" sz="2200" dirty="0">
                <a:latin typeface="Cambria Math" panose="02040503050406030204" pitchFamily="18" charset="0"/>
                <a:ea typeface="Cambria Math" panose="02040503050406030204" pitchFamily="18" charset="0"/>
              </a:rPr>
              <a:t> </a:t>
            </a:r>
            <a:endParaRPr lang="en-US" altLang="ja-JP" sz="2200" dirty="0">
              <a:latin typeface="Cambria Math" panose="02040503050406030204" pitchFamily="18" charset="0"/>
              <a:ea typeface="Cambria Math" panose="02040503050406030204" pitchFamily="18" charset="0"/>
            </a:endParaRP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57--85, Jan. 2010. </a:t>
            </a:r>
            <a:br>
              <a:rPr lang="en-US" altLang="ja-JP" sz="2200" dirty="0">
                <a:latin typeface="Cambria Math" panose="02040503050406030204" pitchFamily="18" charset="0"/>
                <a:ea typeface="Cambria Math" panose="02040503050406030204" pitchFamily="18" charset="0"/>
              </a:rPr>
            </a:br>
            <a:endParaRPr lang="en-US" altLang="ja-JP" sz="22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687163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1560A1-EB9F-4706-87FC-4AF45E232910}"/>
              </a:ext>
            </a:extLst>
          </p:cNvPr>
          <p:cNvSpPr>
            <a:spLocks noGrp="1"/>
          </p:cNvSpPr>
          <p:nvPr>
            <p:ph type="title"/>
          </p:nvPr>
        </p:nvSpPr>
        <p:spPr>
          <a:xfrm>
            <a:off x="628650" y="116632"/>
            <a:ext cx="7920000" cy="720000"/>
          </a:xfrm>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6B639759-3897-4F26-843A-1A63D0341336}"/>
              </a:ext>
            </a:extLst>
          </p:cNvPr>
          <p:cNvSpPr>
            <a:spLocks noGrp="1"/>
          </p:cNvSpPr>
          <p:nvPr>
            <p:ph idx="1"/>
          </p:nvPr>
        </p:nvSpPr>
        <p:spPr>
          <a:xfrm>
            <a:off x="628650" y="1052736"/>
            <a:ext cx="7920000" cy="5220000"/>
          </a:xfrm>
        </p:spPr>
        <p:txBody>
          <a:bodyPr>
            <a:noAutofit/>
          </a:bodyPr>
          <a:lstStyle/>
          <a:p>
            <a:pPr marL="0" indent="0">
              <a:buNone/>
            </a:pPr>
            <a:r>
              <a:rPr lang="en-US" altLang="ja-JP" sz="2200" dirty="0">
                <a:latin typeface="Cambria Math" panose="02040503050406030204" pitchFamily="18" charset="0"/>
                <a:ea typeface="Cambria Math" panose="02040503050406030204" pitchFamily="18" charset="0"/>
              </a:rPr>
              <a:t>[10] A. J. Kramer: Improving communication reliability by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use of an intermittent feedback channel. IEEE Trans.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Inform. Theory, IT-15, no. 1, pp. 52--60, 1969. </a:t>
            </a:r>
          </a:p>
          <a:p>
            <a:pPr marL="0" indent="0">
              <a:buNone/>
            </a:pPr>
            <a:r>
              <a:rPr lang="en-US" altLang="ja-JP" sz="2200" dirty="0">
                <a:latin typeface="Cambria Math" panose="02040503050406030204" pitchFamily="18" charset="0"/>
                <a:ea typeface="Cambria Math" panose="02040503050406030204" pitchFamily="18" charset="0"/>
              </a:rPr>
              <a:t>[11] M. S. </a:t>
            </a:r>
            <a:r>
              <a:rPr lang="en-US" altLang="ja-JP" sz="2200" dirty="0" err="1">
                <a:latin typeface="Cambria Math" panose="02040503050406030204" pitchFamily="18" charset="0"/>
                <a:ea typeface="Cambria Math" panose="02040503050406030204" pitchFamily="18" charset="0"/>
              </a:rPr>
              <a:t>Pinsker</a:t>
            </a:r>
            <a:r>
              <a:rPr lang="en-US" altLang="ja-JP" sz="2200" dirty="0">
                <a:latin typeface="Cambria Math" panose="02040503050406030204" pitchFamily="18" charset="0"/>
                <a:ea typeface="Cambria Math" panose="02040503050406030204" pitchFamily="18" charset="0"/>
              </a:rPr>
              <a:t>: Information and Information Stability of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Random Variables and Processes. Holden-Day, San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Francisco, 1964. </a:t>
            </a:r>
          </a:p>
          <a:p>
            <a:pPr marL="0" indent="0">
              <a:buNone/>
            </a:pPr>
            <a:r>
              <a:rPr lang="en-US" altLang="ja-JP" sz="2200" dirty="0">
                <a:latin typeface="Cambria Math" panose="02040503050406030204" pitchFamily="18" charset="0"/>
                <a:ea typeface="Cambria Math" panose="02040503050406030204" pitchFamily="18" charset="0"/>
              </a:rPr>
              <a:t>[12] M. S. </a:t>
            </a:r>
            <a:r>
              <a:rPr lang="en-US" altLang="ja-JP" sz="2200" dirty="0" err="1">
                <a:latin typeface="Cambria Math" panose="02040503050406030204" pitchFamily="18" charset="0"/>
                <a:ea typeface="Cambria Math" panose="02040503050406030204" pitchFamily="18" charset="0"/>
              </a:rPr>
              <a:t>Pinsker</a:t>
            </a:r>
            <a:r>
              <a:rPr lang="en-US" altLang="ja-JP" sz="2200" dirty="0">
                <a:latin typeface="Cambria Math" panose="02040503050406030204" pitchFamily="18" charset="0"/>
                <a:ea typeface="Cambria Math" panose="02040503050406030204" pitchFamily="18" charset="0"/>
              </a:rPr>
              <a:t>: The probability of error in block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transmission in a memoryless Gaussian channel with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feedback. Problems Inform. Transmission, vol. 4, pp.  1—14,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1968. </a:t>
            </a:r>
          </a:p>
          <a:p>
            <a:pPr marL="0" indent="0">
              <a:buNone/>
            </a:pPr>
            <a:r>
              <a:rPr lang="en-US" altLang="ja-JP" sz="2200" dirty="0">
                <a:latin typeface="Cambria Math" panose="02040503050406030204" pitchFamily="18" charset="0"/>
                <a:ea typeface="Cambria Math" panose="02040503050406030204" pitchFamily="18" charset="0"/>
              </a:rPr>
              <a:t>[13] J.P.M. </a:t>
            </a:r>
            <a:r>
              <a:rPr lang="en-US" altLang="ja-JP" sz="2200" dirty="0" err="1">
                <a:latin typeface="Cambria Math" panose="02040503050406030204" pitchFamily="18" charset="0"/>
                <a:ea typeface="Cambria Math" panose="02040503050406030204" pitchFamily="18" charset="0"/>
              </a:rPr>
              <a:t>Shalkwijk</a:t>
            </a:r>
            <a:r>
              <a:rPr lang="en-US" altLang="ja-JP" sz="2200" dirty="0">
                <a:latin typeface="Cambria Math" panose="02040503050406030204" pitchFamily="18" charset="0"/>
                <a:ea typeface="Cambria Math" panose="02040503050406030204" pitchFamily="18" charset="0"/>
              </a:rPr>
              <a:t> and T. </a:t>
            </a:r>
            <a:r>
              <a:rPr lang="en-US" altLang="ja-JP" sz="2200" dirty="0" err="1">
                <a:latin typeface="Cambria Math" panose="02040503050406030204" pitchFamily="18" charset="0"/>
                <a:ea typeface="Cambria Math" panose="02040503050406030204" pitchFamily="18" charset="0"/>
              </a:rPr>
              <a:t>Kailath</a:t>
            </a:r>
            <a:r>
              <a:rPr lang="en-US" altLang="ja-JP" sz="2200" dirty="0">
                <a:latin typeface="Cambria Math" panose="02040503050406030204" pitchFamily="18" charset="0"/>
                <a:ea typeface="Cambria Math" panose="02040503050406030204" pitchFamily="18" charset="0"/>
              </a:rPr>
              <a:t>: A coding scheme for additive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noise channels with feedback - I: No bandwidth constraint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IEEE Trans. Inform. Theory, vol. IT-12, no 2, pp. 172—182,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Apr. 1966. </a:t>
            </a:r>
            <a:br>
              <a:rPr lang="en-US" altLang="ja-JP" sz="2200" dirty="0">
                <a:latin typeface="Cambria Math" panose="02040503050406030204" pitchFamily="18" charset="0"/>
                <a:ea typeface="Cambria Math" panose="02040503050406030204" pitchFamily="18" charset="0"/>
              </a:rPr>
            </a:br>
            <a:endParaRPr kumimoji="1" lang="ja-JP" altLang="en-US" sz="2200" dirty="0">
              <a:latin typeface="Cambria Math" panose="02040503050406030204" pitchFamily="18" charset="0"/>
            </a:endParaRPr>
          </a:p>
        </p:txBody>
      </p:sp>
    </p:spTree>
    <p:extLst>
      <p:ext uri="{BB962C8B-B14F-4D97-AF65-F5344CB8AC3E}">
        <p14:creationId xmlns:p14="http://schemas.microsoft.com/office/powerpoint/2010/main" val="2852689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EA6932-AEA1-409C-A777-E2B6974B5DBC}"/>
              </a:ext>
            </a:extLst>
          </p:cNvPr>
          <p:cNvSpPr>
            <a:spLocks noGrp="1"/>
          </p:cNvSpPr>
          <p:nvPr>
            <p:ph type="title"/>
          </p:nvPr>
        </p:nvSpPr>
        <p:spPr>
          <a:xfrm>
            <a:off x="628650" y="365126"/>
            <a:ext cx="7886700" cy="720000"/>
          </a:xfrm>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A0814800-1CF6-4E93-9FE7-D3277ACEEDB0}"/>
              </a:ext>
            </a:extLst>
          </p:cNvPr>
          <p:cNvSpPr>
            <a:spLocks noGrp="1"/>
          </p:cNvSpPr>
          <p:nvPr>
            <p:ph idx="1"/>
          </p:nvPr>
        </p:nvSpPr>
        <p:spPr>
          <a:xfrm>
            <a:off x="628650" y="1268760"/>
            <a:ext cx="8100000" cy="4351338"/>
          </a:xfrm>
        </p:spPr>
        <p:txBody>
          <a:bodyPr/>
          <a:lstStyle/>
          <a:p>
            <a:pPr marL="0" indent="0">
              <a:buNone/>
            </a:pPr>
            <a:r>
              <a:rPr lang="en-US" altLang="ja-JP" sz="2200" dirty="0">
                <a:latin typeface="Cambria Math" panose="02040503050406030204" pitchFamily="18" charset="0"/>
                <a:ea typeface="Cambria Math" panose="02040503050406030204" pitchFamily="18" charset="0"/>
              </a:rPr>
              <a:t>[14] J.P.M. </a:t>
            </a:r>
            <a:r>
              <a:rPr lang="en-US" altLang="ja-JP" sz="2200" dirty="0" err="1">
                <a:latin typeface="Cambria Math" panose="02040503050406030204" pitchFamily="18" charset="0"/>
                <a:ea typeface="Cambria Math" panose="02040503050406030204" pitchFamily="18" charset="0"/>
              </a:rPr>
              <a:t>Shalkwijk</a:t>
            </a:r>
            <a:r>
              <a:rPr lang="en-US" altLang="ja-JP" sz="2200" dirty="0">
                <a:latin typeface="Cambria Math" panose="02040503050406030204" pitchFamily="18" charset="0"/>
                <a:ea typeface="Cambria Math" panose="02040503050406030204" pitchFamily="18" charset="0"/>
              </a:rPr>
              <a:t>: A coding scheme for additive noise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channels with feedback - II: Band-limited signals. IEEE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Trans. Inform. Theory, vol. IT-12, no 2, pp. 183--189, Apr.  </a:t>
            </a:r>
          </a:p>
          <a:p>
            <a:pPr marL="0" indent="0">
              <a:buNone/>
            </a:pPr>
            <a:r>
              <a:rPr lang="en-US" altLang="ja-JP" sz="2200" dirty="0">
                <a:latin typeface="Cambria Math" panose="02040503050406030204" pitchFamily="18" charset="0"/>
                <a:ea typeface="Cambria Math" panose="02040503050406030204" pitchFamily="18" charset="0"/>
              </a:rPr>
              <a:t>     1966. </a:t>
            </a:r>
          </a:p>
          <a:p>
            <a:pPr marL="0" indent="0">
              <a:buNone/>
            </a:pPr>
            <a:r>
              <a:rPr lang="en-US" altLang="ja-JP" sz="2200" dirty="0">
                <a:latin typeface="Cambria Math" panose="02040503050406030204" pitchFamily="18" charset="0"/>
                <a:ea typeface="Cambria Math" panose="02040503050406030204" pitchFamily="18" charset="0"/>
              </a:rPr>
              <a:t>[15] K. Sh. </a:t>
            </a:r>
            <a:r>
              <a:rPr lang="en-US" altLang="ja-JP" sz="2200" dirty="0" err="1">
                <a:latin typeface="Cambria Math" panose="02040503050406030204" pitchFamily="18" charset="0"/>
                <a:ea typeface="Cambria Math" panose="02040503050406030204" pitchFamily="18" charset="0"/>
              </a:rPr>
              <a:t>Zigangirov</a:t>
            </a:r>
            <a:r>
              <a:rPr lang="en-US" altLang="ja-JP" sz="2200" dirty="0">
                <a:latin typeface="Cambria Math" panose="02040503050406030204" pitchFamily="18" charset="0"/>
                <a:ea typeface="Cambria Math" panose="02040503050406030204" pitchFamily="18" charset="0"/>
              </a:rPr>
              <a:t>: Upper bound for the error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probability for Gaussian channels with feedback.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 Problems Inform. Transmission, vol. 6, pp. 159--163, </a:t>
            </a:r>
          </a:p>
          <a:p>
            <a:pPr marL="0" indent="0">
              <a:buNone/>
            </a:pPr>
            <a:r>
              <a:rPr lang="ja-JP" altLang="en-US" sz="2200" dirty="0">
                <a:latin typeface="Cambria Math" panose="02040503050406030204" pitchFamily="18" charset="0"/>
                <a:ea typeface="Cambria Math" panose="02040503050406030204" pitchFamily="18" charset="0"/>
              </a:rPr>
              <a:t>　 </a:t>
            </a:r>
            <a:r>
              <a:rPr lang="en-US" altLang="ja-JP" sz="2200" dirty="0">
                <a:latin typeface="Cambria Math" panose="02040503050406030204" pitchFamily="18" charset="0"/>
                <a:ea typeface="Cambria Math" panose="02040503050406030204" pitchFamily="18" charset="0"/>
              </a:rPr>
              <a:t>1970. </a:t>
            </a:r>
            <a:br>
              <a:rPr lang="en-US" altLang="ja-JP" sz="2200" dirty="0">
                <a:latin typeface="Cambria Math" panose="02040503050406030204" pitchFamily="18" charset="0"/>
                <a:ea typeface="Cambria Math" panose="02040503050406030204" pitchFamily="18" charset="0"/>
              </a:rPr>
            </a:br>
            <a:endParaRPr lang="ja-JP" altLang="en-US" sz="2200" dirty="0">
              <a:latin typeface="Cambria Math" panose="02040503050406030204" pitchFamily="18" charset="0"/>
            </a:endParaRPr>
          </a:p>
          <a:p>
            <a:pPr marL="0" indent="0">
              <a:buNone/>
            </a:pPr>
            <a:endParaRPr kumimoji="1" lang="ja-JP" altLang="en-US" dirty="0"/>
          </a:p>
        </p:txBody>
      </p:sp>
    </p:spTree>
    <p:extLst>
      <p:ext uri="{BB962C8B-B14F-4D97-AF65-F5344CB8AC3E}">
        <p14:creationId xmlns:p14="http://schemas.microsoft.com/office/powerpoint/2010/main" val="2432264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A7E98A-069A-49B1-89CA-FB644F93BD33}"/>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A09BB5C-928F-41AD-8D8E-68A19147861A}"/>
                  </a:ext>
                </a:extLst>
              </p:cNvPr>
              <p:cNvSpPr>
                <a:spLocks noGrp="1"/>
              </p:cNvSpPr>
              <p:nvPr>
                <p:ph idx="1"/>
              </p:nvPr>
            </p:nvSpPr>
            <p:spPr/>
            <p:txBody>
              <a:bodyPr>
                <a:normAutofit/>
              </a:bodyPr>
              <a:lstStyle/>
              <a:p>
                <a:r>
                  <a:rPr kumimoji="1" lang="en-US" altLang="ja-JP" sz="3600" dirty="0">
                    <a:latin typeface="Kunstler Script" panose="030304020206070D0D06" pitchFamily="66" charset="0"/>
                    <a:ea typeface="HG明朝E" panose="02020909000000000000" pitchFamily="17" charset="-128"/>
                    <a:cs typeface="Leelawadee" panose="020B0502040204020203" pitchFamily="34" charset="-34"/>
                  </a:rPr>
                  <a:t>ABC </a:t>
                </a:r>
              </a:p>
              <a:p>
                <a:r>
                  <a:rPr kumimoji="1" lang="en-US" altLang="ja-JP" sz="3600" dirty="0">
                    <a:latin typeface="Kunstler Script" panose="030304020206070D0D06" pitchFamily="66" charset="0"/>
                    <a:ea typeface="HG明朝E" panose="02020909000000000000" pitchFamily="17" charset="-128"/>
                    <a:cs typeface="Leelawadee" panose="020B0502040204020203" pitchFamily="34" charset="-34"/>
                  </a:rPr>
                  <a:t>L</a:t>
                </a:r>
              </a:p>
              <a:p>
                <a:r>
                  <a:rPr lang="en-US" altLang="ja-JP" sz="3600" dirty="0">
                    <a:latin typeface="Lucida Calligraphy" panose="03010101010101010101" pitchFamily="66" charset="0"/>
                    <a:ea typeface="HG明朝E" panose="02020909000000000000" pitchFamily="17" charset="-128"/>
                    <a:cs typeface="Leelawadee" panose="020B0502040204020203" pitchFamily="34" charset="-34"/>
                  </a:rPr>
                  <a:t>ABC</a:t>
                </a:r>
              </a:p>
              <a:p>
                <a:r>
                  <a:rPr lang="en-US" altLang="ja-JP" sz="3600" dirty="0">
                    <a:latin typeface="Lucida Calligraphy" panose="03010101010101010101" pitchFamily="66" charset="0"/>
                    <a:ea typeface="HG明朝E" panose="02020909000000000000" pitchFamily="17" charset="-128"/>
                    <a:cs typeface="Leelawadee" panose="020B0502040204020203" pitchFamily="34" charset="-34"/>
                  </a:rPr>
                  <a:t>L</a:t>
                </a:r>
              </a:p>
              <a:p>
                <a:r>
                  <a:rPr kumimoji="1" lang="en-US" altLang="ja-JP" sz="2400" dirty="0">
                    <a:latin typeface="Lucida Calligraphy" panose="03010101010101010101" pitchFamily="66" charset="0"/>
                    <a:ea typeface="HG明朝E" panose="02020909000000000000" pitchFamily="17" charset="-128"/>
                    <a:cs typeface="Leelawadee" panose="020B0502040204020203" pitchFamily="34" charset="-34"/>
                  </a:rPr>
                  <a:t>ABCL  </a:t>
                </a:r>
                <a14:m>
                  <m:oMath xmlns:m="http://schemas.openxmlformats.org/officeDocument/2006/math">
                    <m:sSub>
                      <m:sSubPr>
                        <m:ctrlPr>
                          <a:rPr kumimoji="1" lang="en-US" altLang="ja-JP" sz="2400" i="1" smtClean="0">
                            <a:latin typeface="Cambria Math" panose="02040503050406030204" pitchFamily="18" charset="0"/>
                            <a:ea typeface="HG明朝E" panose="02020909000000000000" pitchFamily="17" charset="-128"/>
                            <a:cs typeface="Leelawadee" panose="020B0502040204020203" pitchFamily="34" charset="-34"/>
                          </a:rPr>
                        </m:ctrlPr>
                      </m:sSubPr>
                      <m:e>
                        <m:eqArr>
                          <m:eqArrPr>
                            <m:ctrlPr>
                              <a:rPr lang="en-US" altLang="ja-JP" sz="2400" i="1" dirty="0">
                                <a:latin typeface="Cambria Math" panose="02040503050406030204" pitchFamily="18" charset="0"/>
                                <a:ea typeface="HG明朝E" panose="02020909000000000000" pitchFamily="17" charset="-128"/>
                                <a:cs typeface="Leelawadee" panose="020B0502040204020203" pitchFamily="34" charset="-34"/>
                              </a:rPr>
                            </m:ctrlPr>
                          </m:eqArrPr>
                          <m:e>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r>
                              <m:rPr>
                                <m:nor/>
                              </m:rPr>
                              <a:rPr lang="en-US" altLang="ja-JP" sz="2400" b="0" i="0" dirty="0" smtClean="0">
                                <a:latin typeface="Lucida Calligraphy" panose="03010101010101010101" pitchFamily="66" charset="0"/>
                                <a:ea typeface="HG明朝E" panose="02020909000000000000" pitchFamily="17" charset="-128"/>
                                <a:cs typeface="Leelawadee" panose="020B0502040204020203" pitchFamily="34" charset="-34"/>
                              </a:rPr>
                              <m:t> </m:t>
                            </m:r>
                          </m:e>
                          <m:e>
                            <m:r>
                              <m:rPr>
                                <m:nor/>
                              </m:rPr>
                              <a:rPr lang="en-US" altLang="ja-JP" sz="2400" b="0" i="0" dirty="0" smtClean="0">
                                <a:latin typeface="Cambria Math" panose="02040503050406030204" pitchFamily="18" charset="0"/>
                                <a:ea typeface="HG明朝E" panose="02020909000000000000" pitchFamily="17" charset="-128"/>
                                <a:cs typeface="Leelawadee" panose="020B0502040204020203" pitchFamily="34" charset="-34"/>
                              </a:rPr>
                              <m:t> </m:t>
                            </m:r>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e>
                        </m:eqArr>
                      </m:e>
                      <m:sub>
                        <m:r>
                          <a:rPr kumimoji="1" lang="en-US" altLang="ja-JP" sz="2400" b="0" i="1" smtClean="0">
                            <a:latin typeface="Cambria Math" panose="02040503050406030204" pitchFamily="18" charset="0"/>
                            <a:ea typeface="HG明朝E" panose="02020909000000000000" pitchFamily="17" charset="-128"/>
                            <a:cs typeface="Leelawadee" panose="020B0502040204020203" pitchFamily="34" charset="-34"/>
                          </a:rPr>
                          <m:t>𝑔</m:t>
                        </m:r>
                      </m:sub>
                    </m:sSub>
                    <m:r>
                      <a:rPr kumimoji="1" lang="en-US" altLang="ja-JP" sz="2400" b="0" i="1" smtClean="0">
                        <a:latin typeface="Cambria Math" panose="02040503050406030204" pitchFamily="18" charset="0"/>
                        <a:ea typeface="HG明朝E" panose="02020909000000000000" pitchFamily="17" charset="-128"/>
                        <a:cs typeface="Leelawadee" panose="020B0502040204020203" pitchFamily="34" charset="-34"/>
                      </a:rPr>
                      <m:t>  </m:t>
                    </m:r>
                    <m:sSub>
                      <m:sSubPr>
                        <m:ctrlPr>
                          <a:rPr kumimoji="1" lang="en-US" altLang="ja-JP" sz="2400" b="0" i="1" smtClean="0">
                            <a:latin typeface="Cambria Math" panose="02040503050406030204" pitchFamily="18" charset="0"/>
                            <a:ea typeface="HG明朝E" panose="02020909000000000000" pitchFamily="17" charset="-128"/>
                            <a:cs typeface="Leelawadee" panose="020B0502040204020203" pitchFamily="34" charset="-34"/>
                          </a:rPr>
                        </m:ctrlPr>
                      </m:sSubPr>
                      <m:e>
                        <m:r>
                          <m:rPr>
                            <m:nor/>
                          </m:rPr>
                          <a:rPr lang="en-US" altLang="ja-JP" sz="2400" dirty="0">
                            <a:latin typeface="Lucida Calligraphy" panose="03010101010101010101" pitchFamily="66" charset="0"/>
                            <a:ea typeface="HG明朝E" panose="02020909000000000000" pitchFamily="17" charset="-128"/>
                            <a:cs typeface="Leelawadee" panose="020B0502040204020203" pitchFamily="34" charset="-34"/>
                          </a:rPr>
                          <m:t>A</m:t>
                        </m:r>
                      </m:e>
                      <m:sub>
                        <m:r>
                          <a:rPr kumimoji="1" lang="en-US" altLang="ja-JP" sz="2400" b="0" i="1" smtClean="0">
                            <a:latin typeface="Cambria Math" panose="02040503050406030204" pitchFamily="18" charset="0"/>
                            <a:ea typeface="HG明朝E" panose="02020909000000000000" pitchFamily="17" charset="-128"/>
                            <a:cs typeface="Leelawadee" panose="020B0502040204020203" pitchFamily="34" charset="-34"/>
                          </a:rPr>
                          <m:t>𝑠</m:t>
                        </m:r>
                      </m:sub>
                    </m:sSub>
                  </m:oMath>
                </a14:m>
                <a:endParaRPr kumimoji="1" lang="ja-JP" altLang="en-US" sz="2400" dirty="0">
                  <a:latin typeface="Lucida Calligraphy" panose="03010101010101010101" pitchFamily="66" charset="0"/>
                  <a:ea typeface="HG明朝E" panose="02020909000000000000" pitchFamily="17" charset="-128"/>
                  <a:cs typeface="Leelawadee" panose="020B0502040204020203" pitchFamily="34" charset="-34"/>
                </a:endParaRPr>
              </a:p>
            </p:txBody>
          </p:sp>
        </mc:Choice>
        <mc:Fallback xmlns="">
          <p:sp>
            <p:nvSpPr>
              <p:cNvPr id="3" name="コンテンツ プレースホルダー 2">
                <a:extLst>
                  <a:ext uri="{FF2B5EF4-FFF2-40B4-BE49-F238E27FC236}">
                    <a16:creationId xmlns:a16="http://schemas.microsoft.com/office/drawing/2014/main" id="{3A09BB5C-928F-41AD-8D8E-68A19147861A}"/>
                  </a:ext>
                </a:extLst>
              </p:cNvPr>
              <p:cNvSpPr>
                <a:spLocks noGrp="1" noRot="1" noChangeAspect="1" noMove="1" noResize="1" noEditPoints="1" noAdjustHandles="1" noChangeArrowheads="1" noChangeShapeType="1" noTextEdit="1"/>
              </p:cNvSpPr>
              <p:nvPr>
                <p:ph idx="1"/>
              </p:nvPr>
            </p:nvSpPr>
            <p:spPr>
              <a:blipFill>
                <a:blip r:embed="rId2"/>
                <a:stretch>
                  <a:fillRect l="-2087" t="-308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8666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BF24A2F-8053-4E02-A757-6A8C46F6F228}"/>
              </a:ext>
            </a:extLst>
          </p:cNvPr>
          <p:cNvSpPr>
            <a:spLocks noGrp="1"/>
          </p:cNvSpPr>
          <p:nvPr>
            <p:ph type="title"/>
          </p:nvPr>
        </p:nvSpPr>
        <p:spPr>
          <a:xfrm>
            <a:off x="524867" y="332736"/>
            <a:ext cx="8079581" cy="576000"/>
          </a:xfrm>
          <a:ln>
            <a:solidFill>
              <a:srgbClr val="0070C0"/>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Average power constraint</a:t>
            </a:r>
            <a:endParaRPr kumimoji="1" lang="ja-JP" altLang="en-US" sz="2800" b="1" dirty="0">
              <a:solidFill>
                <a:srgbClr val="00B050"/>
              </a:solidFill>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6ACD750-8BC2-4FA6-AFF6-7A895C89D1FA}"/>
                  </a:ext>
                </a:extLst>
              </p:cNvPr>
              <p:cNvSpPr>
                <a:spLocks noGrp="1"/>
              </p:cNvSpPr>
              <p:nvPr>
                <p:ph idx="1"/>
              </p:nvPr>
            </p:nvSpPr>
            <p:spPr>
              <a:xfrm>
                <a:off x="628650" y="1233336"/>
                <a:ext cx="7920000" cy="5220000"/>
              </a:xfrm>
            </p:spPr>
            <p:txBody>
              <a:bodyPr>
                <a:noAutofit/>
              </a:bodyPr>
              <a:lstStyle/>
              <a:p>
                <a:pPr marL="0" indent="0">
                  <a:buNone/>
                </a:pPr>
                <a:r>
                  <a:rPr lang="en-US" altLang="ja-JP" sz="2400" dirty="0">
                    <a:latin typeface="Cambria Math" panose="02040503050406030204" pitchFamily="18" charset="0"/>
                    <a:ea typeface="Cambria Math" panose="02040503050406030204" pitchFamily="18" charset="0"/>
                  </a:rPr>
                  <a:t>We assume that the </a:t>
                </a:r>
                <a:r>
                  <a:rPr lang="en-US" altLang="ja-JP" sz="2400" dirty="0">
                    <a:solidFill>
                      <a:srgbClr val="FF0000"/>
                    </a:solidFill>
                    <a:latin typeface="Cambria Math" panose="02040503050406030204" pitchFamily="18" charset="0"/>
                    <a:ea typeface="Cambria Math" panose="02040503050406030204" pitchFamily="18" charset="0"/>
                  </a:rPr>
                  <a:t>average power constraint</a:t>
                </a:r>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0"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𝑛</m:t>
                            </m:r>
                          </m:sub>
                          <m:sup>
                            <m:r>
                              <a:rPr lang="en-US" altLang="ja-JP" sz="2400" b="0" i="1" smtClean="0">
                                <a:latin typeface="Cambria Math" panose="02040503050406030204" pitchFamily="18" charset="0"/>
                                <a:ea typeface="Cambria Math" panose="02040503050406030204" pitchFamily="18" charset="0"/>
                              </a:rPr>
                              <m:t>2</m:t>
                            </m:r>
                          </m:sup>
                        </m:sSubSup>
                      </m:e>
                    </m:d>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𝑃</m:t>
                    </m:r>
                  </m:oMath>
                </a14:m>
                <a:r>
                  <a:rPr lang="en-US" altLang="ja-JP" sz="2400" dirty="0">
                    <a:latin typeface="Cambria Math" panose="02040503050406030204" pitchFamily="18" charset="0"/>
                    <a:ea typeface="Cambria Math" panose="02040503050406030204" pitchFamily="18" charset="0"/>
                  </a:rPr>
                  <a:t>,</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=1,2,…,</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is imposed on the input signals. </a:t>
                </a:r>
              </a:p>
              <a:p>
                <a:pPr marL="0" indent="0">
                  <a:buNone/>
                </a:pPr>
                <a:r>
                  <a:rPr lang="en-US" altLang="ja-JP" sz="2400" dirty="0">
                    <a:latin typeface="Cambria Math" panose="02040503050406030204" pitchFamily="18" charset="0"/>
                    <a:ea typeface="Cambria Math" panose="02040503050406030204" pitchFamily="18" charset="0"/>
                  </a:rPr>
                  <a:t>The constraint may be replaced with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func>
                      <m:funcPr>
                        <m:ctrlPr>
                          <a:rPr lang="en-US" altLang="ja-JP" sz="2400" i="1" smtClean="0">
                            <a:latin typeface="Cambria Math" panose="02040503050406030204" pitchFamily="18" charset="0"/>
                            <a:ea typeface="Cambria Math" panose="02040503050406030204" pitchFamily="18" charset="0"/>
                          </a:rPr>
                        </m:ctrlPr>
                      </m:funcPr>
                      <m:fName>
                        <m:limLow>
                          <m:limLowPr>
                            <m:ctrlPr>
                              <a:rPr lang="en-US" altLang="ja-JP" sz="2400" i="1" smtClean="0">
                                <a:latin typeface="Cambria Math" panose="02040503050406030204" pitchFamily="18" charset="0"/>
                                <a:ea typeface="Cambria Math" panose="02040503050406030204" pitchFamily="18" charset="0"/>
                              </a:rPr>
                            </m:ctrlPr>
                          </m:limLowPr>
                          <m:e>
                            <m:r>
                              <m:rPr>
                                <m:sty m:val="p"/>
                              </m:rPr>
                              <a:rPr lang="en-US" altLang="ja-JP" sz="2400" i="0" smtClean="0">
                                <a:latin typeface="Cambria Math" panose="02040503050406030204" pitchFamily="18" charset="0"/>
                                <a:ea typeface="Cambria Math" panose="02040503050406030204" pitchFamily="18" charset="0"/>
                              </a:rPr>
                              <m:t>lim</m:t>
                            </m:r>
                          </m:e>
                          <m:lim>
                            <m:r>
                              <a:rPr lang="en-US" altLang="ja-JP" sz="2400" b="0" i="1" smtClean="0">
                                <a:latin typeface="Cambria Math" panose="02040503050406030204" pitchFamily="18" charset="0"/>
                                <a:ea typeface="Cambria Math" panose="02040503050406030204" pitchFamily="18" charset="0"/>
                              </a:rPr>
                              <m:t>𝑁</m:t>
                            </m:r>
                            <m:r>
                              <a:rPr lang="en-US" altLang="ja-JP" sz="2400" b="0" i="1" smtClean="0">
                                <a:latin typeface="Cambria Math" panose="02040503050406030204" pitchFamily="18" charset="0"/>
                                <a:ea typeface="Cambria Math" panose="02040503050406030204" pitchFamily="18" charset="0"/>
                              </a:rPr>
                              <m:t>→∞</m:t>
                            </m:r>
                          </m:lim>
                        </m:limLow>
                      </m:fName>
                      <m:e>
                        <m:f>
                          <m:fPr>
                            <m:ctrlPr>
                              <a:rPr lang="en-US" altLang="ja-JP" sz="240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𝑁</m:t>
                            </m:r>
                          </m:den>
                        </m:f>
                        <m:nary>
                          <m:naryPr>
                            <m:chr m:val="∑"/>
                            <m:ctrlPr>
                              <a:rPr lang="en-US" altLang="ja-JP" sz="2400" i="1" smtClean="0">
                                <a:latin typeface="Cambria Math" panose="02040503050406030204" pitchFamily="18" charset="0"/>
                                <a:ea typeface="Cambria Math" panose="02040503050406030204" pitchFamily="18" charset="0"/>
                              </a:rPr>
                            </m:ctrlPr>
                          </m:naryPr>
                          <m:sub>
                            <m:r>
                              <m:rPr>
                                <m:brk m:alnAt="23"/>
                              </m:rP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𝑁</m:t>
                            </m:r>
                          </m:sup>
                          <m:e>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𝑛</m:t>
                                    </m:r>
                                  </m:sub>
                                  <m:sup>
                                    <m:r>
                                      <a:rPr lang="en-US" altLang="ja-JP" sz="2400" b="0" i="1" smtClean="0">
                                        <a:latin typeface="Cambria Math" panose="02040503050406030204" pitchFamily="18" charset="0"/>
                                        <a:ea typeface="Cambria Math" panose="02040503050406030204" pitchFamily="18" charset="0"/>
                                      </a:rPr>
                                      <m:t>2</m:t>
                                    </m:r>
                                  </m:sup>
                                </m:sSubSup>
                              </m:e>
                            </m:d>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𝑃</m:t>
                            </m:r>
                            <m:r>
                              <a:rPr lang="en-US" altLang="ja-JP" sz="2400" b="0" i="1" smtClean="0">
                                <a:latin typeface="Cambria Math" panose="02040503050406030204" pitchFamily="18" charset="0"/>
                                <a:ea typeface="Cambria Math" panose="02040503050406030204" pitchFamily="18" charset="0"/>
                              </a:rPr>
                              <m:t>,</m:t>
                            </m:r>
                          </m:e>
                        </m:nary>
                      </m:e>
                    </m:func>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or</a:t>
                </a:r>
              </a:p>
              <a:p>
                <a:pPr marL="342900" lvl="1"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𝑛</m:t>
                            </m:r>
                          </m:sub>
                          <m:sup>
                            <m:r>
                              <a:rPr lang="en-US" altLang="ja-JP" sz="2400" b="0" i="1" smtClean="0">
                                <a:latin typeface="Cambria Math" panose="02040503050406030204" pitchFamily="18" charset="0"/>
                                <a:ea typeface="Cambria Math" panose="02040503050406030204" pitchFamily="18" charset="0"/>
                              </a:rPr>
                              <m:t>2</m:t>
                            </m:r>
                          </m:sup>
                        </m:sSubSup>
                      </m:e>
                    </m:d>
                    <m:r>
                      <a:rPr lang="en-US" altLang="ja-JP" sz="2400" b="0" i="1" smtClean="0">
                        <a:latin typeface="Cambria Math" panose="02040503050406030204" pitchFamily="18" charset="0"/>
                        <a:ea typeface="Cambria Math" panose="02040503050406030204" pitchFamily="18" charset="0"/>
                      </a:rPr>
                      <m:t>≤</m:t>
                    </m:r>
                    <m:sSub>
                      <m:sSubPr>
                        <m:ctrlPr>
                          <a:rPr lang="en-US" altLang="ja-JP" sz="2400" i="1" dirty="0" smtClean="0">
                            <a:latin typeface="Cambria Math" panose="02040503050406030204" pitchFamily="18" charset="0"/>
                            <a:ea typeface="Cambria Math" panose="02040503050406030204" pitchFamily="18" charset="0"/>
                          </a:rPr>
                        </m:ctrlPr>
                      </m:sSubPr>
                      <m:e>
                        <m:r>
                          <a:rPr lang="en-US" altLang="ja-JP" sz="2400" b="0" i="1" dirty="0" smtClean="0">
                            <a:latin typeface="Cambria Math" panose="02040503050406030204" pitchFamily="18" charset="0"/>
                            <a:ea typeface="Cambria Math" panose="02040503050406030204" pitchFamily="18" charset="0"/>
                          </a:rPr>
                          <m:t>𝑃</m:t>
                        </m:r>
                      </m:e>
                      <m:sub>
                        <m:r>
                          <a:rPr lang="en-US" altLang="ja-JP" sz="2400" b="0" i="1" dirty="0"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dirty="0" smtClean="0">
                        <a:latin typeface="Cambria Math" panose="02040503050406030204" pitchFamily="18" charset="0"/>
                        <a:ea typeface="Cambria Math" panose="02040503050406030204" pitchFamily="18" charset="0"/>
                      </a:rPr>
                      <m:t>𝑛</m:t>
                    </m:r>
                    <m:r>
                      <a:rPr lang="en-US" altLang="ja-JP" sz="2400" b="0" i="1" dirty="0" smtClean="0">
                        <a:latin typeface="Cambria Math" panose="02040503050406030204" pitchFamily="18" charset="0"/>
                        <a:ea typeface="Cambria Math" panose="02040503050406030204" pitchFamily="18" charset="0"/>
                      </a:rPr>
                      <m:t>=1,2,…,</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𝑃</m:t>
                    </m:r>
                    <m:r>
                      <a:rPr lang="en-US" altLang="ja-JP" sz="2400" b="0" i="1" smtClean="0">
                        <a:latin typeface="Cambria Math" panose="02040503050406030204" pitchFamily="18" charset="0"/>
                        <a:ea typeface="Cambria Math" panose="02040503050406030204" pitchFamily="18" charset="0"/>
                      </a:rPr>
                      <m:t>&gt;0</m:t>
                    </m:r>
                  </m:oMath>
                </a14:m>
                <a:r>
                  <a:rPr lang="en-US" altLang="ja-JP" sz="2400"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𝑃</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&gt;0</m:t>
                    </m:r>
                  </m:oMath>
                </a14:m>
                <a:r>
                  <a:rPr lang="en-US" altLang="ja-JP" sz="2400" dirty="0">
                    <a:latin typeface="Cambria Math" panose="02040503050406030204" pitchFamily="18" charset="0"/>
                    <a:ea typeface="Cambria Math" panose="02040503050406030204" pitchFamily="18" charset="0"/>
                  </a:rPr>
                  <a:t> are constants.</a:t>
                </a:r>
                <a:br>
                  <a:rPr lang="en-US" altLang="ja-JP" sz="2400" dirty="0">
                    <a:latin typeface="Cambria Math" panose="02040503050406030204" pitchFamily="18" charset="0"/>
                    <a:ea typeface="Cambria Math" panose="02040503050406030204" pitchFamily="18" charset="0"/>
                  </a:rPr>
                </a:br>
                <a:endParaRPr lang="ja-JP" altLang="en-US" sz="2400" dirty="0">
                  <a:latin typeface="Cambria Math" panose="02040503050406030204" pitchFamily="18" charset="0"/>
                </a:endParaRPr>
              </a:p>
            </p:txBody>
          </p:sp>
        </mc:Choice>
        <mc:Fallback xmlns="">
          <p:sp>
            <p:nvSpPr>
              <p:cNvPr id="3" name="コンテンツ プレースホルダー 2">
                <a:extLst>
                  <a:ext uri="{FF2B5EF4-FFF2-40B4-BE49-F238E27FC236}">
                    <a16:creationId xmlns:a16="http://schemas.microsoft.com/office/drawing/2014/main" id="{06ACD750-8BC2-4FA6-AFF6-7A895C89D1FA}"/>
                  </a:ext>
                </a:extLst>
              </p:cNvPr>
              <p:cNvSpPr>
                <a:spLocks noGrp="1" noRot="1" noChangeAspect="1" noMove="1" noResize="1" noEditPoints="1" noAdjustHandles="1" noChangeArrowheads="1" noChangeShapeType="1" noTextEdit="1"/>
              </p:cNvSpPr>
              <p:nvPr>
                <p:ph idx="1"/>
              </p:nvPr>
            </p:nvSpPr>
            <p:spPr>
              <a:xfrm>
                <a:off x="628650" y="1233336"/>
                <a:ext cx="7920000" cy="5220000"/>
              </a:xfrm>
              <a:blipFill>
                <a:blip r:embed="rId2"/>
                <a:stretch>
                  <a:fillRect l="-1155" t="-163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2177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1D7F142D-FC4A-4905-939C-37CAFB15BE8E}"/>
                  </a:ext>
                </a:extLst>
              </p:cNvPr>
              <p:cNvSpPr>
                <a:spLocks noGrp="1"/>
              </p:cNvSpPr>
              <p:nvPr>
                <p:ph type="title"/>
              </p:nvPr>
            </p:nvSpPr>
            <p:spPr>
              <a:xfrm>
                <a:off x="612440" y="476752"/>
                <a:ext cx="7920000" cy="576000"/>
              </a:xfrm>
              <a:ln>
                <a:solidFill>
                  <a:srgbClr val="0070C0"/>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Assumptions on the noise </a:t>
                </a:r>
                <a14:m>
                  <m:oMath xmlns:m="http://schemas.openxmlformats.org/officeDocument/2006/math">
                    <m:r>
                      <a:rPr lang="en-US" altLang="ja-JP" sz="2800" b="1" i="1">
                        <a:solidFill>
                          <a:srgbClr val="00B050"/>
                        </a:solidFill>
                        <a:latin typeface="Cambria Math" panose="02040503050406030204" pitchFamily="18" charset="0"/>
                        <a:ea typeface="Cambria Math" panose="02040503050406030204" pitchFamily="18" charset="0"/>
                      </a:rPr>
                      <m:t>𝒁</m:t>
                    </m:r>
                    <m:r>
                      <a:rPr lang="en-US" altLang="ja-JP" sz="2800" b="1" i="1">
                        <a:solidFill>
                          <a:srgbClr val="00B050"/>
                        </a:solidFill>
                        <a:latin typeface="Cambria Math" panose="02040503050406030204" pitchFamily="18" charset="0"/>
                        <a:ea typeface="Cambria Math" panose="02040503050406030204" pitchFamily="18" charset="0"/>
                      </a:rPr>
                      <m:t>=</m:t>
                    </m:r>
                    <m:d>
                      <m:dPr>
                        <m:begChr m:val="{"/>
                        <m:endChr m:val="}"/>
                        <m:ctrlPr>
                          <a:rPr lang="en-US" altLang="ja-JP" sz="2800" b="1" i="1">
                            <a:solidFill>
                              <a:srgbClr val="00B050"/>
                            </a:solidFill>
                            <a:latin typeface="Cambria Math" panose="02040503050406030204" pitchFamily="18" charset="0"/>
                            <a:ea typeface="Cambria Math" panose="02040503050406030204" pitchFamily="18" charset="0"/>
                          </a:rPr>
                        </m:ctrlPr>
                      </m:dPr>
                      <m:e>
                        <m:sSub>
                          <m:sSubPr>
                            <m:ctrlPr>
                              <a:rPr lang="en-US" altLang="ja-JP" sz="2800" b="1" i="1">
                                <a:solidFill>
                                  <a:srgbClr val="00B050"/>
                                </a:solidFill>
                                <a:latin typeface="Cambria Math" panose="02040503050406030204" pitchFamily="18" charset="0"/>
                                <a:ea typeface="Cambria Math" panose="02040503050406030204" pitchFamily="18" charset="0"/>
                              </a:rPr>
                            </m:ctrlPr>
                          </m:sSubPr>
                          <m:e>
                            <m:r>
                              <a:rPr lang="en-US" altLang="ja-JP" sz="2800" b="1" i="1">
                                <a:solidFill>
                                  <a:srgbClr val="00B050"/>
                                </a:solidFill>
                                <a:latin typeface="Cambria Math" panose="02040503050406030204" pitchFamily="18" charset="0"/>
                                <a:ea typeface="Cambria Math" panose="02040503050406030204" pitchFamily="18" charset="0"/>
                              </a:rPr>
                              <m:t>𝒁</m:t>
                            </m:r>
                          </m:e>
                          <m:sub>
                            <m:r>
                              <a:rPr lang="en-US" altLang="ja-JP" sz="2800" b="1" i="1">
                                <a:solidFill>
                                  <a:srgbClr val="00B050"/>
                                </a:solidFill>
                                <a:latin typeface="Cambria Math" panose="02040503050406030204" pitchFamily="18" charset="0"/>
                                <a:ea typeface="Cambria Math" panose="02040503050406030204" pitchFamily="18" charset="0"/>
                              </a:rPr>
                              <m:t>𝒏</m:t>
                            </m:r>
                          </m:sub>
                        </m:sSub>
                      </m:e>
                    </m:d>
                  </m:oMath>
                </a14:m>
                <a:endParaRPr kumimoji="1" lang="ja-JP" altLang="en-US" sz="2800" b="1" dirty="0">
                  <a:solidFill>
                    <a:srgbClr val="00B050"/>
                  </a:solidFill>
                </a:endParaRPr>
              </a:p>
            </p:txBody>
          </p:sp>
        </mc:Choice>
        <mc:Fallback xmlns="">
          <p:sp>
            <p:nvSpPr>
              <p:cNvPr id="2" name="タイトル 1">
                <a:extLst>
                  <a:ext uri="{FF2B5EF4-FFF2-40B4-BE49-F238E27FC236}">
                    <a16:creationId xmlns:a16="http://schemas.microsoft.com/office/drawing/2014/main" id="{1D7F142D-FC4A-4905-939C-37CAFB15BE8E}"/>
                  </a:ext>
                </a:extLst>
              </p:cNvPr>
              <p:cNvSpPr>
                <a:spLocks noGrp="1" noRot="1" noChangeAspect="1" noMove="1" noResize="1" noEditPoints="1" noAdjustHandles="1" noChangeArrowheads="1" noChangeShapeType="1" noTextEdit="1"/>
              </p:cNvSpPr>
              <p:nvPr>
                <p:ph type="title"/>
              </p:nvPr>
            </p:nvSpPr>
            <p:spPr>
              <a:xfrm>
                <a:off x="612440" y="476752"/>
                <a:ext cx="7920000" cy="576000"/>
              </a:xfrm>
              <a:blipFill>
                <a:blip r:embed="rId2"/>
                <a:stretch>
                  <a:fillRect l="-1459" t="-11340" b="-15464"/>
                </a:stretch>
              </a:blipFill>
              <a:ln>
                <a:solidFill>
                  <a:srgbClr val="0070C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6015A08-B1E4-4D92-AFCF-923FE73E2497}"/>
                  </a:ext>
                </a:extLst>
              </p:cNvPr>
              <p:cNvSpPr>
                <a:spLocks noGrp="1"/>
              </p:cNvSpPr>
              <p:nvPr>
                <p:ph idx="1"/>
              </p:nvPr>
            </p:nvSpPr>
            <p:spPr>
              <a:xfrm>
                <a:off x="628650" y="1268760"/>
                <a:ext cx="7920000" cy="5200801"/>
              </a:xfrm>
            </p:spPr>
            <p:txBody>
              <a:bodyPr>
                <a:noAutofit/>
              </a:bodyPr>
              <a:lstStyle/>
              <a:p>
                <a:pPr marL="0" indent="0">
                  <a:buNone/>
                </a:pPr>
                <a:endParaRPr lang="en-US" altLang="ja-JP" sz="2400" b="0" i="0" dirty="0">
                  <a:effectLst/>
                  <a:latin typeface="Cambria Math" panose="02040503050406030204" pitchFamily="18" charset="0"/>
                  <a:ea typeface="Cambria Math" panose="02040503050406030204" pitchFamily="18" charset="0"/>
                </a:endParaRPr>
              </a:p>
              <a:p>
                <a:r>
                  <a:rPr lang="en-US" altLang="ja-JP" sz="2400" b="0" dirty="0">
                    <a:effectLst/>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effectLst/>
                        <a:latin typeface="Cambria Math" panose="02040503050406030204" pitchFamily="18" charset="0"/>
                        <a:ea typeface="Cambria Math" panose="02040503050406030204" pitchFamily="18" charset="0"/>
                      </a:rPr>
                      <m:t>𝑍</m:t>
                    </m:r>
                    <m:r>
                      <a:rPr lang="en-US" altLang="ja-JP" sz="2400" b="0" i="1" smtClean="0">
                        <a:effectLst/>
                        <a:latin typeface="Cambria Math" panose="02040503050406030204" pitchFamily="18" charset="0"/>
                        <a:ea typeface="Cambria Math" panose="02040503050406030204" pitchFamily="18" charset="0"/>
                      </a:rPr>
                      <m:t>=</m:t>
                    </m:r>
                    <m:d>
                      <m:dPr>
                        <m:begChr m:val="{"/>
                        <m:endChr m:val="}"/>
                        <m:ctrlPr>
                          <a:rPr lang="en-US" altLang="ja-JP" sz="2400" b="0" i="1" smtClean="0">
                            <a:effectLst/>
                            <a:latin typeface="Cambria Math" panose="02040503050406030204" pitchFamily="18" charset="0"/>
                            <a:ea typeface="Cambria Math" panose="02040503050406030204" pitchFamily="18" charset="0"/>
                          </a:rPr>
                        </m:ctrlPr>
                      </m:dPr>
                      <m:e>
                        <m:sSub>
                          <m:sSubPr>
                            <m:ctrlPr>
                              <a:rPr lang="en-US" altLang="ja-JP" sz="2400" b="0" i="1" smtClean="0">
                                <a:effectLst/>
                                <a:latin typeface="Cambria Math" panose="02040503050406030204" pitchFamily="18" charset="0"/>
                                <a:ea typeface="Cambria Math" panose="02040503050406030204" pitchFamily="18" charset="0"/>
                              </a:rPr>
                            </m:ctrlPr>
                          </m:sSubPr>
                          <m:e>
                            <m:r>
                              <a:rPr lang="en-US" altLang="ja-JP" sz="2400" b="0" i="1" smtClean="0">
                                <a:effectLst/>
                                <a:latin typeface="Cambria Math" panose="02040503050406030204" pitchFamily="18" charset="0"/>
                                <a:ea typeface="Cambria Math" panose="02040503050406030204" pitchFamily="18" charset="0"/>
                              </a:rPr>
                              <m:t>𝑍</m:t>
                            </m:r>
                          </m:e>
                          <m:sub>
                            <m:r>
                              <a:rPr lang="en-US" altLang="ja-JP" sz="2400" b="0" i="1" smtClean="0">
                                <a:effectLst/>
                                <a:latin typeface="Cambria Math" panose="02040503050406030204" pitchFamily="18" charset="0"/>
                                <a:ea typeface="Cambria Math" panose="02040503050406030204" pitchFamily="18" charset="0"/>
                              </a:rPr>
                              <m:t>𝑛</m:t>
                            </m:r>
                          </m:sub>
                        </m:sSub>
                      </m:e>
                    </m:d>
                  </m:oMath>
                </a14:m>
                <a:r>
                  <a:rPr lang="en-US" altLang="ja-JP" sz="2400" dirty="0">
                    <a:effectLst/>
                    <a:latin typeface="Cambria Math" panose="02040503050406030204" pitchFamily="18" charset="0"/>
                    <a:ea typeface="Cambria Math" panose="02040503050406030204" pitchFamily="18" charset="0"/>
                  </a:rPr>
                  <a:t> is a stationary Gaussian process with </a:t>
                </a:r>
              </a:p>
              <a:p>
                <a:pPr marL="0" indent="0">
                  <a:buNone/>
                </a:pPr>
                <a:r>
                  <a:rPr lang="en-US" altLang="ja-JP" sz="2400" dirty="0">
                    <a:effectLst/>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effectLst/>
                        <a:latin typeface="Cambria Math" panose="02040503050406030204" pitchFamily="18" charset="0"/>
                        <a:ea typeface="Cambria Math" panose="02040503050406030204" pitchFamily="18" charset="0"/>
                      </a:rPr>
                      <m:t>𝐸</m:t>
                    </m:r>
                    <m:d>
                      <m:dPr>
                        <m:begChr m:val="["/>
                        <m:endChr m:val="]"/>
                        <m:ctrlPr>
                          <a:rPr lang="en-US" altLang="ja-JP" sz="2400" b="0" i="1" smtClean="0">
                            <a:effectLst/>
                            <a:latin typeface="Cambria Math" panose="02040503050406030204" pitchFamily="18" charset="0"/>
                            <a:ea typeface="Cambria Math" panose="02040503050406030204" pitchFamily="18" charset="0"/>
                          </a:rPr>
                        </m:ctrlPr>
                      </m:dPr>
                      <m:e>
                        <m:sSub>
                          <m:sSubPr>
                            <m:ctrlPr>
                              <a:rPr lang="en-US" altLang="ja-JP" sz="2400" b="0" i="1" smtClean="0">
                                <a:effectLst/>
                                <a:latin typeface="Cambria Math" panose="02040503050406030204" pitchFamily="18" charset="0"/>
                                <a:ea typeface="Cambria Math" panose="02040503050406030204" pitchFamily="18" charset="0"/>
                              </a:rPr>
                            </m:ctrlPr>
                          </m:sSubPr>
                          <m:e>
                            <m:r>
                              <a:rPr lang="en-US" altLang="ja-JP" sz="2400" b="0" i="1" smtClean="0">
                                <a:effectLst/>
                                <a:latin typeface="Cambria Math" panose="02040503050406030204" pitchFamily="18" charset="0"/>
                                <a:ea typeface="Cambria Math" panose="02040503050406030204" pitchFamily="18" charset="0"/>
                              </a:rPr>
                              <m:t>𝑍</m:t>
                            </m:r>
                          </m:e>
                          <m:sub>
                            <m:r>
                              <a:rPr lang="en-US" altLang="ja-JP" sz="2400" b="0" i="1" smtClean="0">
                                <a:effectLst/>
                                <a:latin typeface="Cambria Math" panose="02040503050406030204" pitchFamily="18" charset="0"/>
                                <a:ea typeface="Cambria Math" panose="02040503050406030204" pitchFamily="18" charset="0"/>
                              </a:rPr>
                              <m:t>𝑛</m:t>
                            </m:r>
                          </m:sub>
                        </m:sSub>
                      </m:e>
                    </m:d>
                    <m:r>
                      <a:rPr lang="en-US" altLang="ja-JP" sz="2400" b="0" i="1" smtClean="0">
                        <a:effectLst/>
                        <a:latin typeface="Cambria Math" panose="02040503050406030204" pitchFamily="18" charset="0"/>
                        <a:ea typeface="Cambria Math" panose="02040503050406030204" pitchFamily="18" charset="0"/>
                      </a:rPr>
                      <m:t>=0.  </m:t>
                    </m:r>
                  </m:oMath>
                </a14:m>
                <a:r>
                  <a:rPr lang="en-US" altLang="ja-JP" sz="2400" dirty="0">
                    <a:effectLst/>
                    <a:latin typeface="Cambria Math" panose="02040503050406030204" pitchFamily="18" charset="0"/>
                    <a:ea typeface="Cambria Math" panose="02040503050406030204" pitchFamily="18" charset="0"/>
                  </a:rPr>
                  <a:t> </a:t>
                </a:r>
              </a:p>
              <a:p>
                <a:r>
                  <a:rPr lang="en-US" altLang="ja-JP" sz="2400" dirty="0">
                    <a:effectLst/>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effectLst/>
                        <a:latin typeface="Cambria Math" panose="02040503050406030204" pitchFamily="18" charset="0"/>
                        <a:ea typeface="Cambria Math" panose="02040503050406030204" pitchFamily="18" charset="0"/>
                      </a:rPr>
                      <m:t>𝑍</m:t>
                    </m:r>
                    <m:r>
                      <a:rPr lang="en-US" altLang="ja-JP" sz="2400" b="0" i="1" smtClean="0">
                        <a:effectLst/>
                        <a:latin typeface="Cambria Math" panose="02040503050406030204" pitchFamily="18" charset="0"/>
                        <a:ea typeface="Cambria Math" panose="02040503050406030204" pitchFamily="18" charset="0"/>
                      </a:rPr>
                      <m:t> </m:t>
                    </m:r>
                  </m:oMath>
                </a14:m>
                <a:r>
                  <a:rPr lang="en-US" altLang="ja-JP" sz="2400" dirty="0">
                    <a:effectLst/>
                    <a:latin typeface="Cambria Math" panose="02040503050406030204" pitchFamily="18" charset="0"/>
                    <a:ea typeface="Cambria Math" panose="02040503050406030204" pitchFamily="18" charset="0"/>
                  </a:rPr>
                  <a:t>has the spectral density function (SDF) </a:t>
                </a:r>
                <a14:m>
                  <m:oMath xmlns:m="http://schemas.openxmlformats.org/officeDocument/2006/math">
                    <m:sSub>
                      <m:sSubPr>
                        <m:ctrlPr>
                          <a:rPr lang="en-US" altLang="ja-JP" sz="2400" i="1" smtClean="0">
                            <a:effectLst/>
                            <a:latin typeface="Cambria Math" panose="02040503050406030204" pitchFamily="18" charset="0"/>
                            <a:ea typeface="Cambria Math" panose="02040503050406030204" pitchFamily="18" charset="0"/>
                          </a:rPr>
                        </m:ctrlPr>
                      </m:sSubPr>
                      <m:e>
                        <m:r>
                          <a:rPr lang="en-US" altLang="ja-JP" sz="2400" b="0" i="1" smtClean="0">
                            <a:effectLst/>
                            <a:latin typeface="Cambria Math" panose="02040503050406030204" pitchFamily="18" charset="0"/>
                            <a:ea typeface="Cambria Math" panose="02040503050406030204" pitchFamily="18" charset="0"/>
                          </a:rPr>
                          <m:t>𝑓</m:t>
                        </m:r>
                      </m:e>
                      <m:sub>
                        <m:r>
                          <a:rPr lang="en-US" altLang="ja-JP" sz="2400" b="0" i="1" smtClean="0">
                            <a:effectLst/>
                            <a:latin typeface="Cambria Math" panose="02040503050406030204" pitchFamily="18" charset="0"/>
                            <a:ea typeface="Cambria Math" panose="02040503050406030204" pitchFamily="18" charset="0"/>
                          </a:rPr>
                          <m:t>𝑍</m:t>
                        </m:r>
                      </m:sub>
                    </m:sSub>
                    <m:r>
                      <a:rPr lang="en-US" altLang="ja-JP" sz="2400" b="0" i="1" smtClean="0">
                        <a:effectLst/>
                        <a:latin typeface="Cambria Math" panose="02040503050406030204" pitchFamily="18" charset="0"/>
                        <a:ea typeface="Cambria Math" panose="02040503050406030204" pitchFamily="18" charset="0"/>
                      </a:rPr>
                      <m:t>,</m:t>
                    </m:r>
                  </m:oMath>
                </a14:m>
                <a:r>
                  <a:rPr lang="en-US" altLang="ja-JP" sz="2400" dirty="0">
                    <a:effectLst/>
                    <a:latin typeface="Cambria Math" panose="02040503050406030204" pitchFamily="18" charset="0"/>
                    <a:ea typeface="Cambria Math" panose="02040503050406030204" pitchFamily="18" charset="0"/>
                  </a:rPr>
                  <a:t> i.e.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𝑗</m:t>
                            </m:r>
                          </m:sub>
                        </m:sSub>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𝑍</m:t>
                            </m:r>
                          </m:e>
                          <m:sub>
                            <m:r>
                              <a:rPr lang="en-US" altLang="ja-JP" sz="2400" b="0" i="1" smtClean="0">
                                <a:latin typeface="Cambria Math" panose="02040503050406030204" pitchFamily="18" charset="0"/>
                                <a:ea typeface="Cambria Math" panose="02040503050406030204" pitchFamily="18" charset="0"/>
                              </a:rPr>
                              <m:t>𝑘</m:t>
                            </m:r>
                          </m:sub>
                        </m:sSub>
                      </m:e>
                    </m:d>
                    <m:r>
                      <a:rPr lang="en-US" altLang="ja-JP" sz="2400" b="0" i="1" smtClean="0">
                        <a:latin typeface="Cambria Math" panose="02040503050406030204" pitchFamily="18" charset="0"/>
                        <a:ea typeface="Cambria Math" panose="02040503050406030204" pitchFamily="18" charset="0"/>
                      </a:rPr>
                      <m:t>=</m:t>
                    </m:r>
                    <m:nary>
                      <m:naryPr>
                        <m:ctrlPr>
                          <a:rPr lang="en-US" altLang="ja-JP" sz="2400" b="0" i="1" smtClean="0">
                            <a:latin typeface="Cambria Math" panose="02040503050406030204" pitchFamily="18" charset="0"/>
                            <a:ea typeface="Cambria Math" panose="02040503050406030204" pitchFamily="18" charset="0"/>
                          </a:rPr>
                        </m:ctrlPr>
                      </m:naryPr>
                      <m:sub>
                        <m:r>
                          <m:rPr>
                            <m:brk m:alnAt="23"/>
                          </m:rPr>
                          <a:rPr lang="en-US" altLang="ja-JP" sz="2400" b="0" i="1" smtClean="0">
                            <a:latin typeface="Cambria Math" panose="02040503050406030204" pitchFamily="18" charset="0"/>
                            <a:ea typeface="Cambria Math" panose="02040503050406030204" pitchFamily="18" charset="0"/>
                          </a:rPr>
                          <m:t>−</m:t>
                        </m:r>
                        <m:r>
                          <a:rPr lang="ja-JP" altLang="en-US" sz="2400" b="0" i="1" smtClean="0">
                            <a:latin typeface="Cambria Math" panose="02040503050406030204" pitchFamily="18" charset="0"/>
                            <a:ea typeface="Cambria Math" panose="02040503050406030204" pitchFamily="18" charset="0"/>
                          </a:rPr>
                          <m:t>𝜋</m:t>
                        </m:r>
                      </m:sub>
                      <m:sup>
                        <m:r>
                          <a:rPr lang="ja-JP" altLang="en-US" sz="2400" b="0" i="1" smtClean="0">
                            <a:latin typeface="Cambria Math" panose="02040503050406030204" pitchFamily="18" charset="0"/>
                            <a:ea typeface="Cambria Math" panose="02040503050406030204" pitchFamily="18" charset="0"/>
                          </a:rPr>
                          <m:t>𝜋</m:t>
                        </m:r>
                      </m:sup>
                      <m:e>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𝑒</m:t>
                            </m:r>
                          </m:e>
                          <m:sup>
                            <m:r>
                              <a:rPr lang="en-US" altLang="ja-JP" sz="2400" b="0" i="1" smtClean="0">
                                <a:latin typeface="Cambria Math" panose="02040503050406030204" pitchFamily="18" charset="0"/>
                                <a:ea typeface="Cambria Math" panose="02040503050406030204" pitchFamily="18" charset="0"/>
                              </a:rPr>
                              <m:t>𝑖</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𝑗</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𝑘</m:t>
                                </m:r>
                              </m:e>
                            </m:d>
                            <m:r>
                              <a:rPr lang="ja-JP" altLang="en-US" sz="2400" b="0" i="1" smtClean="0">
                                <a:latin typeface="Cambria Math" panose="02040503050406030204" pitchFamily="18" charset="0"/>
                                <a:ea typeface="Cambria Math" panose="02040503050406030204" pitchFamily="18" charset="0"/>
                              </a:rPr>
                              <m:t>𝜃</m:t>
                            </m:r>
                          </m:sup>
                        </m:sSup>
                      </m:e>
                    </m:nary>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𝑓</m:t>
                        </m:r>
                      </m:e>
                      <m:sub>
                        <m:r>
                          <a:rPr lang="en-US" altLang="ja-JP" sz="2400" b="0" i="1" smtClean="0">
                            <a:latin typeface="Cambria Math" panose="02040503050406030204" pitchFamily="18" charset="0"/>
                            <a:ea typeface="Cambria Math" panose="02040503050406030204" pitchFamily="18" charset="0"/>
                          </a:rPr>
                          <m:t>𝑍</m:t>
                        </m:r>
                      </m:sub>
                    </m:sSub>
                    <m:d>
                      <m:dPr>
                        <m:ctrlPr>
                          <a:rPr lang="en-US" altLang="ja-JP" sz="2400" b="0" i="1" smtClean="0">
                            <a:latin typeface="Cambria Math" panose="02040503050406030204" pitchFamily="18" charset="0"/>
                            <a:ea typeface="Cambria Math" panose="02040503050406030204" pitchFamily="18" charset="0"/>
                          </a:rPr>
                        </m:ctrlPr>
                      </m:dPr>
                      <m:e>
                        <m:r>
                          <a:rPr lang="ja-JP" altLang="en-US" sz="2400" b="0" i="1" smtClean="0">
                            <a:latin typeface="Cambria Math" panose="02040503050406030204" pitchFamily="18" charset="0"/>
                            <a:ea typeface="Cambria Math" panose="02040503050406030204" pitchFamily="18" charset="0"/>
                          </a:rPr>
                          <m:t>𝜃</m:t>
                        </m:r>
                      </m:e>
                    </m:d>
                    <m:r>
                      <a:rPr lang="en-US" altLang="ja-JP" sz="2400" b="0" i="1" smtClean="0">
                        <a:latin typeface="Cambria Math" panose="02040503050406030204" pitchFamily="18" charset="0"/>
                        <a:ea typeface="Cambria Math" panose="02040503050406030204" pitchFamily="18" charset="0"/>
                      </a:rPr>
                      <m:t>𝑑</m:t>
                    </m:r>
                    <m:r>
                      <a:rPr lang="ja-JP" altLang="en-US" sz="2400" b="0" i="1" smtClean="0">
                        <a:latin typeface="Cambria Math" panose="02040503050406030204" pitchFamily="18" charset="0"/>
                        <a:ea typeface="Cambria Math" panose="02040503050406030204" pitchFamily="18" charset="0"/>
                      </a:rPr>
                      <m:t>𝜃</m:t>
                    </m:r>
                    <m:r>
                      <a:rPr lang="en-US" altLang="ja-JP" sz="2400" b="0" i="1" smtClean="0">
                        <a:latin typeface="Cambria Math" panose="02040503050406030204" pitchFamily="18" charset="0"/>
                        <a:ea typeface="Cambria Math" panose="02040503050406030204" pitchFamily="18" charset="0"/>
                      </a:rPr>
                      <m:t>.</m:t>
                    </m:r>
                  </m:oMath>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effectLst/>
                    <a:latin typeface="Cambria Math" panose="02040503050406030204" pitchFamily="18" charset="0"/>
                    <a:ea typeface="Cambria Math" panose="02040503050406030204" pitchFamily="18" charset="0"/>
                  </a:rPr>
                  <a:t>     We assume </a:t>
                </a:r>
                <a14:m>
                  <m:oMath xmlns:m="http://schemas.openxmlformats.org/officeDocument/2006/math">
                    <m:d>
                      <m:dPr>
                        <m:begChr m:val="|"/>
                        <m:endChr m:val="|"/>
                        <m:ctrlPr>
                          <a:rPr lang="en-US" altLang="ja-JP" sz="2400" i="1" smtClean="0">
                            <a:latin typeface="Cambria Math" panose="02040503050406030204" pitchFamily="18" charset="0"/>
                            <a:ea typeface="Cambria Math" panose="02040503050406030204" pitchFamily="18" charset="0"/>
                          </a:rPr>
                        </m:ctrlPr>
                      </m:dPr>
                      <m:e>
                        <m:nary>
                          <m:naryPr>
                            <m:ctrlPr>
                              <a:rPr lang="en-US" altLang="ja-JP" sz="2400" i="1" smtClean="0">
                                <a:latin typeface="Cambria Math" panose="02040503050406030204" pitchFamily="18" charset="0"/>
                                <a:ea typeface="Cambria Math" panose="02040503050406030204" pitchFamily="18" charset="0"/>
                              </a:rPr>
                            </m:ctrlPr>
                          </m:naryPr>
                          <m:sub>
                            <m:r>
                              <m:rPr>
                                <m:brk m:alnAt="23"/>
                              </m:rPr>
                              <a:rPr lang="en-US" altLang="ja-JP" sz="2400" b="0" i="1" smtClean="0">
                                <a:latin typeface="Cambria Math" panose="02040503050406030204" pitchFamily="18" charset="0"/>
                                <a:ea typeface="Cambria Math" panose="02040503050406030204" pitchFamily="18" charset="0"/>
                              </a:rPr>
                              <m:t>−</m:t>
                            </m:r>
                            <m:r>
                              <a:rPr lang="ja-JP" altLang="en-US" sz="2400" b="0" i="1" smtClean="0">
                                <a:latin typeface="Cambria Math" panose="02040503050406030204" pitchFamily="18" charset="0"/>
                                <a:ea typeface="Cambria Math" panose="02040503050406030204" pitchFamily="18" charset="0"/>
                              </a:rPr>
                              <m:t>𝜋</m:t>
                            </m:r>
                          </m:sub>
                          <m:sup>
                            <m:r>
                              <a:rPr lang="ja-JP" altLang="en-US" sz="2400" i="1" smtClean="0">
                                <a:latin typeface="Cambria Math" panose="02040503050406030204" pitchFamily="18" charset="0"/>
                                <a:ea typeface="Cambria Math" panose="02040503050406030204" pitchFamily="18" charset="0"/>
                              </a:rPr>
                              <m:t>𝜋</m:t>
                            </m:r>
                          </m:sup>
                          <m:e>
                            <m:func>
                              <m:funcPr>
                                <m:ctrlPr>
                                  <a:rPr lang="en-US" altLang="ja-JP" sz="2400" b="0" i="1" smtClean="0">
                                    <a:latin typeface="Cambria Math" panose="02040503050406030204" pitchFamily="18" charset="0"/>
                                    <a:ea typeface="Cambria Math" panose="02040503050406030204" pitchFamily="18" charset="0"/>
                                  </a:rPr>
                                </m:ctrlPr>
                              </m:funcPr>
                              <m:fName>
                                <m:r>
                                  <m:rPr>
                                    <m:sty m:val="p"/>
                                  </m:rPr>
                                  <a:rPr lang="en-US" altLang="ja-JP" sz="2400" b="0" i="0" smtClean="0">
                                    <a:latin typeface="Cambria Math" panose="02040503050406030204" pitchFamily="18" charset="0"/>
                                    <a:ea typeface="Cambria Math" panose="02040503050406030204" pitchFamily="18" charset="0"/>
                                  </a:rPr>
                                  <m:t>log</m:t>
                                </m:r>
                              </m:fName>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𝑓</m:t>
                                    </m:r>
                                  </m:e>
                                  <m:sub>
                                    <m:r>
                                      <a:rPr lang="en-US" altLang="ja-JP" sz="2400" b="0" i="1" smtClean="0">
                                        <a:latin typeface="Cambria Math" panose="02040503050406030204" pitchFamily="18" charset="0"/>
                                        <a:ea typeface="Cambria Math" panose="02040503050406030204" pitchFamily="18" charset="0"/>
                                      </a:rPr>
                                      <m:t>𝑍</m:t>
                                    </m:r>
                                  </m:sub>
                                </m:sSub>
                                <m:r>
                                  <a:rPr lang="en-US" altLang="ja-JP" sz="2400" b="0" i="1" smtClean="0">
                                    <a:latin typeface="Cambria Math" panose="02040503050406030204" pitchFamily="18" charset="0"/>
                                    <a:ea typeface="Cambria Math" panose="02040503050406030204" pitchFamily="18" charset="0"/>
                                  </a:rPr>
                                  <m:t> </m:t>
                                </m:r>
                                <m:d>
                                  <m:dPr>
                                    <m:ctrlPr>
                                      <a:rPr lang="en-US" altLang="ja-JP" sz="2400" b="0" i="1" smtClean="0">
                                        <a:latin typeface="Cambria Math" panose="02040503050406030204" pitchFamily="18" charset="0"/>
                                        <a:ea typeface="Cambria Math" panose="02040503050406030204" pitchFamily="18" charset="0"/>
                                      </a:rPr>
                                    </m:ctrlPr>
                                  </m:dPr>
                                  <m:e>
                                    <m:r>
                                      <a:rPr lang="ja-JP" altLang="en-US" sz="2400" b="0" i="1" smtClean="0">
                                        <a:latin typeface="Cambria Math" panose="02040503050406030204" pitchFamily="18" charset="0"/>
                                        <a:ea typeface="Cambria Math" panose="02040503050406030204" pitchFamily="18" charset="0"/>
                                      </a:rPr>
                                      <m:t>𝜃</m:t>
                                    </m:r>
                                  </m:e>
                                </m:d>
                              </m:e>
                            </m:func>
                          </m:e>
                        </m:nary>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𝑑</m:t>
                        </m:r>
                        <m:r>
                          <a:rPr lang="ja-JP" altLang="en-US" sz="2400" b="0" i="1" smtClean="0">
                            <a:latin typeface="Cambria Math" panose="02040503050406030204" pitchFamily="18" charset="0"/>
                            <a:ea typeface="Cambria Math" panose="02040503050406030204" pitchFamily="18" charset="0"/>
                          </a:rPr>
                          <m:t>𝜃</m:t>
                        </m:r>
                      </m:e>
                    </m:d>
                    <m:r>
                      <a:rPr lang="en-US" altLang="ja-JP" sz="2400" b="0" i="1" smtClean="0">
                        <a:latin typeface="Cambria Math" panose="02040503050406030204" pitchFamily="18" charset="0"/>
                        <a:ea typeface="Cambria Math" panose="02040503050406030204" pitchFamily="18" charset="0"/>
                      </a:rPr>
                      <m:t>&lt;∞</m:t>
                    </m:r>
                  </m:oMath>
                </a14:m>
                <a:r>
                  <a:rPr lang="en-US" altLang="ja-JP" sz="2400" dirty="0">
                    <a:latin typeface="Cambria Math" panose="02040503050406030204" pitchFamily="18" charset="0"/>
                    <a:ea typeface="Cambria Math" panose="02040503050406030204" pitchFamily="18" charset="0"/>
                  </a:rPr>
                  <a:t>. </a:t>
                </a:r>
                <a:br>
                  <a:rPr lang="ja-JP" altLang="en-US" sz="2400" dirty="0">
                    <a:effectLst/>
                    <a:latin typeface="Cambria Math" panose="02040503050406030204" pitchFamily="18" charset="0"/>
                  </a:rPr>
                </a:br>
                <a:endParaRPr kumimoji="1" lang="ja-JP" altLang="en-US" sz="2400" dirty="0">
                  <a:latin typeface="Cambria Math" panose="02040503050406030204" pitchFamily="18" charset="0"/>
                </a:endParaRPr>
              </a:p>
            </p:txBody>
          </p:sp>
        </mc:Choice>
        <mc:Fallback xmlns="">
          <p:sp>
            <p:nvSpPr>
              <p:cNvPr id="3" name="コンテンツ プレースホルダー 2">
                <a:extLst>
                  <a:ext uri="{FF2B5EF4-FFF2-40B4-BE49-F238E27FC236}">
                    <a16:creationId xmlns:a16="http://schemas.microsoft.com/office/drawing/2014/main" id="{B6015A08-B1E4-4D92-AFCF-923FE73E2497}"/>
                  </a:ext>
                </a:extLst>
              </p:cNvPr>
              <p:cNvSpPr>
                <a:spLocks noGrp="1" noRot="1" noChangeAspect="1" noMove="1" noResize="1" noEditPoints="1" noAdjustHandles="1" noChangeArrowheads="1" noChangeShapeType="1" noTextEdit="1"/>
              </p:cNvSpPr>
              <p:nvPr>
                <p:ph idx="1"/>
              </p:nvPr>
            </p:nvSpPr>
            <p:spPr>
              <a:xfrm>
                <a:off x="628650" y="1268760"/>
                <a:ext cx="7920000" cy="5200801"/>
              </a:xfrm>
              <a:blipFill>
                <a:blip r:embed="rId3"/>
                <a:stretch>
                  <a:fillRect l="-100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79556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1E4A72-98BE-4F13-B568-1899C0C5BADB}"/>
              </a:ext>
            </a:extLst>
          </p:cNvPr>
          <p:cNvSpPr>
            <a:spLocks noGrp="1"/>
          </p:cNvSpPr>
          <p:nvPr>
            <p:ph type="title"/>
          </p:nvPr>
        </p:nvSpPr>
        <p:spPr>
          <a:xfrm>
            <a:off x="628650" y="476752"/>
            <a:ext cx="7920000" cy="576000"/>
          </a:xfrm>
          <a:ln>
            <a:solidFill>
              <a:srgbClr val="0070C0"/>
            </a:solidFill>
          </a:ln>
        </p:spPr>
        <p:txBody>
          <a:bodyPr/>
          <a:lstStyle/>
          <a:p>
            <a:r>
              <a:rPr kumimoji="1" lang="en-US" altLang="ja-JP" dirty="0"/>
              <a:t> </a:t>
            </a:r>
            <a:r>
              <a:rPr lang="en-US" altLang="ja-JP" sz="2800" b="1" dirty="0">
                <a:solidFill>
                  <a:srgbClr val="00B050"/>
                </a:solidFill>
                <a:latin typeface="Cambria Math" panose="02040503050406030204" pitchFamily="18" charset="0"/>
                <a:ea typeface="Cambria Math" panose="02040503050406030204" pitchFamily="18" charset="0"/>
              </a:rPr>
              <a:t>SK scheme</a:t>
            </a:r>
            <a:endParaRPr kumimoji="1" lang="ja-JP" altLang="en-US" sz="2800" b="1" dirty="0">
              <a:solidFill>
                <a:srgbClr val="00B050"/>
              </a:solidFill>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65F402A-F9F4-4908-9603-285EC8D4E41C}"/>
                  </a:ext>
                </a:extLst>
              </p:cNvPr>
              <p:cNvSpPr>
                <a:spLocks noGrp="1"/>
              </p:cNvSpPr>
              <p:nvPr>
                <p:ph idx="1"/>
              </p:nvPr>
            </p:nvSpPr>
            <p:spPr>
              <a:xfrm>
                <a:off x="628650" y="1449360"/>
                <a:ext cx="7920000" cy="5220000"/>
              </a:xfrm>
            </p:spPr>
            <p:txBody>
              <a:bodyPr>
                <a:noAutofit/>
              </a:bodyPr>
              <a:lstStyle/>
              <a:p>
                <a:pPr marL="0" indent="0">
                  <a:buNone/>
                </a:pPr>
                <a:r>
                  <a:rPr lang="en-US" altLang="ja-JP" sz="2400" dirty="0">
                    <a:latin typeface="Cambria Math" panose="02040503050406030204" pitchFamily="18" charset="0"/>
                    <a:ea typeface="Cambria Math" panose="02040503050406030204" pitchFamily="18" charset="0"/>
                  </a:rPr>
                  <a:t>The following coding scheme</a:t>
                </a:r>
                <a14:m>
                  <m:oMath xmlns:m="http://schemas.openxmlformats.org/officeDocument/2006/math">
                    <m:d>
                      <m:dPr>
                        <m:ctrlPr>
                          <a:rPr lang="en-US" altLang="ja-JP" sz="2400" i="1">
                            <a:latin typeface="Cambria Math" panose="02040503050406030204" pitchFamily="18" charset="0"/>
                            <a:ea typeface="Cambria Math" panose="02040503050406030204" pitchFamily="18" charset="0"/>
                          </a:rPr>
                        </m:ctrlPr>
                      </m:d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𝑉</m:t>
                            </m:r>
                          </m:e>
                        </m:acc>
                        <m:r>
                          <a:rPr lang="en-US" altLang="ja-JP" sz="2400" i="1">
                            <a:latin typeface="Cambria Math" panose="02040503050406030204" pitchFamily="18" charset="0"/>
                            <a:ea typeface="Cambria Math" panose="02040503050406030204" pitchFamily="18" charset="0"/>
                          </a:rPr>
                          <m:t>,</m:t>
                        </m:r>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𝑋</m:t>
                            </m:r>
                          </m:e>
                        </m:acc>
                      </m:e>
                    </m:d>
                  </m:oMath>
                </a14:m>
                <a:r>
                  <a:rPr lang="en-US" altLang="ja-JP" sz="2400" dirty="0">
                    <a:latin typeface="Cambria Math" panose="02040503050406030204" pitchFamily="18" charset="0"/>
                    <a:ea typeface="Cambria Math" panose="02040503050406030204" pitchFamily="18" charset="0"/>
                  </a:rPr>
                  <a:t> plays important roles to discuss on optimal coding schemes. </a:t>
                </a:r>
              </a:p>
              <a:p>
                <a:pPr marL="0" indent="0">
                  <a:buNone/>
                </a:pPr>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The input signal </a:t>
                </a:r>
                <a14:m>
                  <m:oMath xmlns:m="http://schemas.openxmlformats.org/officeDocument/2006/math">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𝑋</m:t>
                        </m:r>
                      </m:e>
                    </m:acc>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smtClean="0">
                                <a:latin typeface="Cambria Math" panose="02040503050406030204" pitchFamily="18" charset="0"/>
                                <a:ea typeface="Cambria Math" panose="02040503050406030204" pitchFamily="18" charset="0"/>
                              </a:rPr>
                            </m:ctrlPr>
                          </m:sSubPr>
                          <m:e>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𝑋</m:t>
                                </m:r>
                              </m:e>
                            </m:acc>
                          </m:e>
                          <m:sub>
                            <m:r>
                              <a:rPr lang="en-US" altLang="ja-JP" sz="2400" b="0" i="1" smtClean="0">
                                <a:latin typeface="Cambria Math" panose="02040503050406030204" pitchFamily="18" charset="0"/>
                                <a:ea typeface="Cambria Math" panose="02040503050406030204" pitchFamily="18" charset="0"/>
                              </a:rPr>
                              <m:t>𝑛</m:t>
                            </m:r>
                          </m:sub>
                        </m:sSub>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given by </a:t>
                </a:r>
              </a:p>
              <a:p>
                <a:pPr marL="0" indent="0">
                  <a:buNone/>
                </a:pPr>
                <a14:m>
                  <m:oMathPara xmlns:m="http://schemas.openxmlformats.org/officeDocument/2006/math">
                    <m:oMathParaPr>
                      <m:jc m:val="centerGroup"/>
                    </m:oMathParaPr>
                    <m:oMath xmlns:m="http://schemas.openxmlformats.org/officeDocument/2006/math">
                      <m:sSub>
                        <m:sSubPr>
                          <m:ctrlPr>
                            <a:rPr lang="en-US" altLang="ja-JP" sz="2400" b="0" i="1" smtClean="0">
                              <a:latin typeface="Cambria Math" panose="02040503050406030204" pitchFamily="18" charset="0"/>
                              <a:ea typeface="Cambria Math" panose="02040503050406030204" pitchFamily="18" charset="0"/>
                            </a:rPr>
                          </m:ctrlPr>
                        </m:sSub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𝑋</m:t>
                              </m:r>
                            </m:e>
                          </m:acc>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𝑐</m:t>
                          </m:r>
                        </m:e>
                        <m:sub>
                          <m:r>
                            <a:rPr lang="en-US" altLang="ja-JP" sz="2400" b="0" i="1" smtClean="0">
                              <a:latin typeface="Cambria Math" panose="02040503050406030204" pitchFamily="18" charset="0"/>
                              <a:ea typeface="Cambria Math" panose="02040503050406030204" pitchFamily="18" charset="0"/>
                            </a:rPr>
                            <m:t>𝑛</m:t>
                          </m:r>
                        </m:sub>
                      </m:sSub>
                      <m:d>
                        <m:dPr>
                          <m:ctrlPr>
                            <a:rPr lang="en-US" altLang="ja-JP" sz="2400" b="0" i="1" smtClean="0">
                              <a:latin typeface="Cambria Math" panose="02040503050406030204" pitchFamily="18" charset="0"/>
                              <a:ea typeface="Cambria Math" panose="02040503050406030204" pitchFamily="18" charset="0"/>
                            </a:rPr>
                          </m:ctrlPr>
                        </m:d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𝑉</m:t>
                              </m:r>
                            </m:e>
                          </m:acc>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𝑉</m:t>
                                  </m:r>
                                </m:e>
                              </m:acc>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𝑌</m:t>
                                      </m:r>
                                    </m:e>
                                  </m:acc>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p>
                              </m:sSubSup>
                            </m:e>
                          </m:d>
                        </m:e>
                      </m:d>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=1,2,…,</m:t>
                      </m:r>
                    </m:oMath>
                  </m:oMathPara>
                </a14:m>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where </a:t>
                </a:r>
                <a14:m>
                  <m:oMath xmlns:m="http://schemas.openxmlformats.org/officeDocument/2006/math">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𝑉</m:t>
                        </m:r>
                      </m:e>
                    </m:acc>
                    <m:r>
                      <a:rPr lang="en-US" altLang="ja-JP" sz="240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𝑁</m:t>
                    </m:r>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0,1</m:t>
                        </m:r>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is the message, </a:t>
                </a:r>
                <a14:m>
                  <m:oMath xmlns:m="http://schemas.openxmlformats.org/officeDocument/2006/math">
                    <m:acc>
                      <m:accPr>
                        <m:chr m:val="̃"/>
                        <m:ctrlPr>
                          <a:rPr lang="en-US" altLang="ja-JP" sz="2400" i="1">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𝑌</m:t>
                        </m:r>
                      </m:e>
                    </m:acc>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𝑌</m:t>
                                </m:r>
                              </m:e>
                            </m:acc>
                          </m:e>
                          <m:sub>
                            <m:r>
                              <a:rPr lang="en-US" altLang="ja-JP" sz="2400" i="1">
                                <a:latin typeface="Cambria Math" panose="02040503050406030204" pitchFamily="18" charset="0"/>
                                <a:ea typeface="Cambria Math" panose="02040503050406030204" pitchFamily="18" charset="0"/>
                              </a:rPr>
                              <m:t>𝑛</m:t>
                            </m:r>
                          </m:sub>
                        </m:sSub>
                      </m:e>
                    </m:d>
                  </m:oMath>
                </a14:m>
                <a:r>
                  <a:rPr lang="en-US" altLang="ja-JP" sz="2400" dirty="0">
                    <a:latin typeface="Cambria Math" panose="02040503050406030204" pitchFamily="18" charset="0"/>
                    <a:ea typeface="Cambria Math" panose="02040503050406030204" pitchFamily="18" charset="0"/>
                  </a:rPr>
                  <a:t> is the output signal, and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𝑐</m:t>
                        </m:r>
                      </m:e>
                      <m:sub>
                        <m:r>
                          <a:rPr lang="en-US" altLang="ja-JP" sz="2400" b="0" i="1" smtClean="0">
                            <a:latin typeface="Cambria Math" panose="02040503050406030204" pitchFamily="18" charset="0"/>
                            <a:ea typeface="Cambria Math" panose="02040503050406030204" pitchFamily="18" charset="0"/>
                          </a:rPr>
                          <m:t>𝑛</m:t>
                        </m:r>
                      </m:sub>
                    </m:sSub>
                  </m:oMath>
                </a14:m>
                <a:r>
                  <a:rPr lang="en-US" altLang="ja-JP" sz="2400" dirty="0">
                    <a:latin typeface="Cambria Math" panose="02040503050406030204" pitchFamily="18" charset="0"/>
                    <a:ea typeface="Cambria Math" panose="02040503050406030204" pitchFamily="18" charset="0"/>
                  </a:rPr>
                  <a:t>is a constant such that </a:t>
                </a:r>
              </a:p>
              <a:p>
                <a:pPr marL="0" indent="0">
                  <a:buNone/>
                </a:pP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Sup>
                      <m:sSubSupPr>
                        <m:ctrlPr>
                          <a:rPr lang="en-US" altLang="ja-JP" sz="240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𝑐</m:t>
                        </m:r>
                      </m:e>
                      <m:sub>
                        <m:r>
                          <a:rPr lang="en-US" altLang="ja-JP" sz="2400" b="0" i="1" smtClean="0">
                            <a:latin typeface="Cambria Math" panose="02040503050406030204" pitchFamily="18" charset="0"/>
                            <a:ea typeface="Cambria Math" panose="02040503050406030204" pitchFamily="18" charset="0"/>
                          </a:rPr>
                          <m:t>𝑛</m:t>
                        </m:r>
                      </m:sub>
                      <m:sup>
                        <m:r>
                          <a:rPr lang="en-US" altLang="ja-JP" sz="2400" b="0" i="1" smtClean="0">
                            <a:latin typeface="Cambria Math" panose="02040503050406030204" pitchFamily="18" charset="0"/>
                            <a:ea typeface="Cambria Math" panose="02040503050406030204" pitchFamily="18" charset="0"/>
                          </a:rPr>
                          <m:t>2</m:t>
                        </m:r>
                      </m:sup>
                    </m:sSubSup>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p>
                          <m:sSupPr>
                            <m:ctrlPr>
                              <a:rPr lang="en-US" altLang="ja-JP" sz="2400" b="0" i="1" smtClean="0">
                                <a:latin typeface="Cambria Math" panose="02040503050406030204" pitchFamily="18" charset="0"/>
                                <a:ea typeface="Cambria Math" panose="02040503050406030204" pitchFamily="18" charset="0"/>
                              </a:rPr>
                            </m:ctrlPr>
                          </m:sSupPr>
                          <m:e>
                            <m:d>
                              <m:dPr>
                                <m:begChr m:val="|"/>
                                <m:endChr m:val="|"/>
                                <m:ctrlPr>
                                  <a:rPr lang="en-US" altLang="ja-JP" sz="2400" b="0" i="1" smtClean="0">
                                    <a:latin typeface="Cambria Math" panose="02040503050406030204" pitchFamily="18" charset="0"/>
                                    <a:ea typeface="Cambria Math" panose="02040503050406030204" pitchFamily="18" charset="0"/>
                                  </a:rPr>
                                </m:ctrlPr>
                              </m:dPr>
                              <m:e>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𝑉</m:t>
                                    </m:r>
                                  </m:e>
                                </m:acc>
                                <m:r>
                                  <a:rPr lang="en-US" altLang="ja-JP" sz="2400" b="0" i="1" smtClean="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𝐸</m:t>
                                </m:r>
                                <m:d>
                                  <m:dPr>
                                    <m:begChr m:val="["/>
                                    <m:endChr m:val="]"/>
                                    <m:ctrlPr>
                                      <a:rPr lang="en-US" altLang="ja-JP" sz="2400" i="1">
                                        <a:latin typeface="Cambria Math" panose="02040503050406030204" pitchFamily="18" charset="0"/>
                                        <a:ea typeface="Cambria Math" panose="02040503050406030204" pitchFamily="18" charset="0"/>
                                      </a:rPr>
                                    </m:ctrlPr>
                                  </m:d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𝑉</m:t>
                                        </m:r>
                                      </m:e>
                                    </m:acc>
                                    <m:r>
                                      <a:rPr lang="en-US" altLang="ja-JP" sz="2400" i="1">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ea typeface="Cambria Math" panose="02040503050406030204" pitchFamily="18" charset="0"/>
                                          </a:rPr>
                                        </m:ctrlPr>
                                      </m:sSubSup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𝑌</m:t>
                                            </m:r>
                                          </m:e>
                                        </m:acc>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−1</m:t>
                                        </m:r>
                                      </m:sup>
                                    </m:sSubSup>
                                  </m:e>
                                </m:d>
                              </m:e>
                            </m:d>
                          </m:e>
                          <m:sup>
                            <m:r>
                              <a:rPr lang="en-US" altLang="ja-JP" sz="2400" b="0" i="1" smtClean="0">
                                <a:latin typeface="Cambria Math" panose="02040503050406030204" pitchFamily="18" charset="0"/>
                                <a:ea typeface="Cambria Math" panose="02040503050406030204" pitchFamily="18" charset="0"/>
                              </a:rPr>
                              <m:t>2</m:t>
                            </m:r>
                          </m:sup>
                        </m:sSup>
                      </m:e>
                    </m:d>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𝑃</m:t>
                    </m:r>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t>
                </a:r>
              </a:p>
              <a:p>
                <a:pPr marL="0" indent="0">
                  <a:buNone/>
                </a:pPr>
                <a:r>
                  <a:rPr lang="en-US" altLang="ja-JP" sz="2400" dirty="0">
                    <a:latin typeface="Cambria Math" panose="02040503050406030204" pitchFamily="18" charset="0"/>
                    <a:ea typeface="Cambria Math" panose="02040503050406030204" pitchFamily="18" charset="0"/>
                  </a:rPr>
                  <a:t>We may call the scheme </a:t>
                </a:r>
                <a14:m>
                  <m:oMath xmlns:m="http://schemas.openxmlformats.org/officeDocument/2006/math">
                    <m:d>
                      <m:dPr>
                        <m:ctrlPr>
                          <a:rPr lang="en-US" altLang="ja-JP" sz="2400" i="1">
                            <a:latin typeface="Cambria Math" panose="02040503050406030204" pitchFamily="18" charset="0"/>
                            <a:ea typeface="Cambria Math" panose="02040503050406030204" pitchFamily="18" charset="0"/>
                          </a:rPr>
                        </m:ctrlPr>
                      </m:dPr>
                      <m:e>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𝑉</m:t>
                            </m:r>
                          </m:e>
                        </m:acc>
                        <m:r>
                          <a:rPr lang="en-US" altLang="ja-JP" sz="2400" i="1">
                            <a:latin typeface="Cambria Math" panose="02040503050406030204" pitchFamily="18" charset="0"/>
                            <a:ea typeface="Cambria Math" panose="02040503050406030204" pitchFamily="18" charset="0"/>
                          </a:rPr>
                          <m:t>,</m:t>
                        </m:r>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𝑋</m:t>
                            </m:r>
                          </m:e>
                        </m:acc>
                      </m:e>
                    </m:d>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the </a:t>
                </a:r>
                <a:r>
                  <a:rPr lang="en-US" altLang="ja-JP" sz="2400" dirty="0">
                    <a:solidFill>
                      <a:srgbClr val="FF0000"/>
                    </a:solidFill>
                    <a:latin typeface="Cambria Math" panose="02040503050406030204" pitchFamily="18" charset="0"/>
                    <a:ea typeface="Cambria Math" panose="02040503050406030204" pitchFamily="18" charset="0"/>
                  </a:rPr>
                  <a:t>SK scheme (</a:t>
                </a:r>
                <a:r>
                  <a:rPr lang="en-US" altLang="ja-JP" sz="2400" dirty="0" err="1">
                    <a:solidFill>
                      <a:srgbClr val="FF0000"/>
                    </a:solidFill>
                    <a:latin typeface="Cambria Math" panose="02040503050406030204" pitchFamily="18" charset="0"/>
                    <a:ea typeface="Cambria Math" panose="02040503050406030204" pitchFamily="18" charset="0"/>
                  </a:rPr>
                  <a:t>Shalkwijk-Kailath</a:t>
                </a:r>
                <a:r>
                  <a:rPr lang="en-US" altLang="ja-JP" sz="2400" dirty="0">
                    <a:solidFill>
                      <a:srgbClr val="FF0000"/>
                    </a:solidFill>
                    <a:latin typeface="Cambria Math" panose="02040503050406030204" pitchFamily="18" charset="0"/>
                    <a:ea typeface="Cambria Math" panose="02040503050406030204" pitchFamily="18" charset="0"/>
                  </a:rPr>
                  <a:t> scheme)</a:t>
                </a:r>
                <a:r>
                  <a:rPr lang="en-US" altLang="ja-JP" sz="2400" dirty="0">
                    <a:latin typeface="Cambria Math" panose="02040503050406030204" pitchFamily="18" charset="0"/>
                    <a:ea typeface="Cambria Math" panose="02040503050406030204" pitchFamily="18" charset="0"/>
                  </a:rPr>
                  <a:t>. </a:t>
                </a:r>
                <a:endParaRPr kumimoji="1" lang="ja-JP" altLang="en-US" sz="2400" dirty="0">
                  <a:latin typeface="Cambria Math" panose="02040503050406030204" pitchFamily="18" charset="0"/>
                </a:endParaRPr>
              </a:p>
            </p:txBody>
          </p:sp>
        </mc:Choice>
        <mc:Fallback xmlns="">
          <p:sp>
            <p:nvSpPr>
              <p:cNvPr id="3" name="コンテンツ プレースホルダー 2">
                <a:extLst>
                  <a:ext uri="{FF2B5EF4-FFF2-40B4-BE49-F238E27FC236}">
                    <a16:creationId xmlns:a16="http://schemas.microsoft.com/office/drawing/2014/main" id="{A65F402A-F9F4-4908-9603-285EC8D4E41C}"/>
                  </a:ext>
                </a:extLst>
              </p:cNvPr>
              <p:cNvSpPr>
                <a:spLocks noGrp="1" noRot="1" noChangeAspect="1" noMove="1" noResize="1" noEditPoints="1" noAdjustHandles="1" noChangeArrowheads="1" noChangeShapeType="1" noTextEdit="1"/>
              </p:cNvSpPr>
              <p:nvPr>
                <p:ph idx="1"/>
              </p:nvPr>
            </p:nvSpPr>
            <p:spPr>
              <a:xfrm>
                <a:off x="628650" y="1449360"/>
                <a:ext cx="7920000" cy="5220000"/>
              </a:xfrm>
              <a:blipFill>
                <a:blip r:embed="rId2"/>
                <a:stretch>
                  <a:fillRect l="-1155" t="-128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38563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0733FE-96AB-430B-AAF5-AE5781CC3160}"/>
              </a:ext>
            </a:extLst>
          </p:cNvPr>
          <p:cNvSpPr>
            <a:spLocks noGrp="1"/>
          </p:cNvSpPr>
          <p:nvPr>
            <p:ph type="title"/>
          </p:nvPr>
        </p:nvSpPr>
        <p:spPr>
          <a:xfrm>
            <a:off x="628650" y="476752"/>
            <a:ext cx="7920000" cy="576000"/>
          </a:xfrm>
          <a:ln>
            <a:solidFill>
              <a:srgbClr val="0070C0"/>
            </a:solidFill>
          </a:ln>
        </p:spPr>
        <p:txBody>
          <a:bodyPr>
            <a:normAutofit/>
          </a:bodyPr>
          <a:lstStyle/>
          <a:p>
            <a:r>
              <a:rPr lang="en-US" altLang="ja-JP" sz="2800" b="1" dirty="0">
                <a:solidFill>
                  <a:srgbClr val="00B050"/>
                </a:solidFill>
                <a:latin typeface="Cambria Math" panose="02040503050406030204" pitchFamily="18" charset="0"/>
                <a:ea typeface="Cambria Math" panose="02040503050406030204" pitchFamily="18" charset="0"/>
              </a:rPr>
              <a:t>Entropy and mutual information</a:t>
            </a:r>
            <a:endParaRPr kumimoji="1" lang="ja-JP" altLang="en-US" sz="2800" b="1" dirty="0">
              <a:solidFill>
                <a:srgbClr val="00B050"/>
              </a:solidFill>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1853AAB-06A7-4352-BD04-E7857A8E3875}"/>
                  </a:ext>
                </a:extLst>
              </p:cNvPr>
              <p:cNvSpPr>
                <a:spLocks noGrp="1"/>
              </p:cNvSpPr>
              <p:nvPr>
                <p:ph idx="1"/>
              </p:nvPr>
            </p:nvSpPr>
            <p:spPr>
              <a:xfrm>
                <a:off x="611560" y="1305344"/>
                <a:ext cx="7920000" cy="5220000"/>
              </a:xfrm>
            </p:spPr>
            <p:txBody>
              <a:bodyPr>
                <a:normAutofit/>
              </a:bodyPr>
              <a:lstStyle/>
              <a:p>
                <a:pPr marL="0" indent="0">
                  <a:buNone/>
                </a:pPr>
                <a:r>
                  <a:rPr lang="en-US" altLang="ja-JP" sz="2800" dirty="0">
                    <a:solidFill>
                      <a:srgbClr val="0070C0"/>
                    </a:solidFill>
                    <a:latin typeface="Cambria Math" panose="02040503050406030204" pitchFamily="18" charset="0"/>
                    <a:ea typeface="Cambria Math" panose="02040503050406030204" pitchFamily="18" charset="0"/>
                  </a:rPr>
                  <a:t>Entropy</a:t>
                </a:r>
                <a:r>
                  <a:rPr lang="en-US" altLang="ja-JP" sz="2400" dirty="0">
                    <a:latin typeface="Cambria Math" panose="02040503050406030204" pitchFamily="18" charset="0"/>
                    <a:ea typeface="Cambria Math" panose="02040503050406030204" pitchFamily="18" charset="0"/>
                  </a:rPr>
                  <a:t> </a:t>
                </a:r>
              </a:p>
              <a:p>
                <a:r>
                  <a:rPr lang="en-US" altLang="ja-JP" sz="2400" b="0" dirty="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h</m:t>
                    </m:r>
                    <m:d>
                      <m:dPr>
                        <m:ctrlPr>
                          <a:rPr lang="en-US" altLang="ja-JP" sz="2400" b="0" i="1" smtClean="0">
                            <a:latin typeface="Cambria Math" panose="02040503050406030204" pitchFamily="18" charset="0"/>
                            <a:ea typeface="Cambria Math" panose="02040503050406030204" pitchFamily="18" charset="0"/>
                          </a:rPr>
                        </m:ctrlPr>
                      </m:dPr>
                      <m:e>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sup>
                        </m:sSubSup>
                      </m:e>
                    </m:d>
                  </m:oMath>
                </a14:m>
                <a:r>
                  <a:rPr lang="en-US" altLang="ja-JP" sz="2400" dirty="0">
                    <a:latin typeface="Cambria Math" panose="02040503050406030204" pitchFamily="18" charset="0"/>
                    <a:ea typeface="Cambria Math" panose="02040503050406030204" pitchFamily="18" charset="0"/>
                  </a:rPr>
                  <a:t> : </a:t>
                </a:r>
                <a:r>
                  <a:rPr lang="en-US" altLang="ja-JP" sz="2400" dirty="0">
                    <a:solidFill>
                      <a:srgbClr val="FF0000"/>
                    </a:solidFill>
                    <a:latin typeface="Cambria Math" panose="02040503050406030204" pitchFamily="18" charset="0"/>
                    <a:ea typeface="Cambria Math" panose="02040503050406030204" pitchFamily="18" charset="0"/>
                  </a:rPr>
                  <a:t>Differential entropy</a:t>
                </a:r>
                <a:r>
                  <a:rPr lang="en-US" altLang="ja-JP" sz="2400" dirty="0">
                    <a:latin typeface="Cambria Math" panose="02040503050406030204" pitchFamily="18" charset="0"/>
                    <a:ea typeface="Cambria Math" panose="02040503050406030204" pitchFamily="18" charset="0"/>
                  </a:rPr>
                  <a:t> of </a:t>
                </a:r>
                <a14:m>
                  <m:oMath xmlns:m="http://schemas.openxmlformats.org/officeDocument/2006/math">
                    <m:sSubSup>
                      <m:sSubSupPr>
                        <m:ctrlPr>
                          <a:rPr lang="en-US" altLang="ja-JP" sz="240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sup>
                    </m:sSubSup>
                  </m:oMath>
                </a14:m>
                <a:r>
                  <a:rPr lang="en-US" altLang="ja-JP" sz="2400" dirty="0">
                    <a:latin typeface="Cambria Math" panose="02040503050406030204" pitchFamily="18" charset="0"/>
                    <a:ea typeface="Cambria Math" panose="02040503050406030204" pitchFamily="18" charset="0"/>
                  </a:rPr>
                  <a:t>.    </a:t>
                </a:r>
              </a:p>
              <a:p>
                <a:r>
                  <a:rPr lang="en-US" altLang="ja-JP" sz="2400" dirty="0">
                    <a:ea typeface="Cambria Math" panose="02040503050406030204" pitchFamily="18" charset="0"/>
                  </a:rPr>
                  <a:t> </a:t>
                </a:r>
                <a14:m>
                  <m:oMath xmlns:m="http://schemas.openxmlformats.org/officeDocument/2006/math">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h</m:t>
                        </m:r>
                      </m:e>
                    </m:acc>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𝑌</m:t>
                        </m:r>
                      </m:e>
                    </m:d>
                    <m:r>
                      <a:rPr lang="en-US" altLang="ja-JP" sz="2400" b="0" i="1" smtClean="0">
                        <a:latin typeface="Cambria Math" panose="02040503050406030204" pitchFamily="18" charset="0"/>
                        <a:ea typeface="Cambria Math" panose="02040503050406030204" pitchFamily="18" charset="0"/>
                      </a:rPr>
                      <m:t>=</m:t>
                    </m:r>
                    <m:sSub>
                      <m:sSubPr>
                        <m:ctrlPr>
                          <a:rPr lang="en-US" altLang="ja-JP" sz="2400" b="0" i="1" smtClean="0">
                            <a:latin typeface="Cambria Math" panose="02040503050406030204" pitchFamily="18" charset="0"/>
                            <a:ea typeface="Cambria Math" panose="02040503050406030204" pitchFamily="18" charset="0"/>
                          </a:rPr>
                        </m:ctrlPr>
                      </m:sSubPr>
                      <m:e>
                        <m:r>
                          <m:rPr>
                            <m:sty m:val="p"/>
                          </m:rPr>
                          <a:rPr lang="en-US" altLang="ja-JP" sz="2400" b="0" i="0" smtClean="0">
                            <a:latin typeface="Cambria Math" panose="02040503050406030204" pitchFamily="18" charset="0"/>
                            <a:ea typeface="Cambria Math" panose="02040503050406030204" pitchFamily="18" charset="0"/>
                          </a:rPr>
                          <m:t>limsup</m:t>
                        </m:r>
                      </m:e>
                      <m:sub>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m:t>
                        </m:r>
                      </m:sub>
                    </m:sSub>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𝑛</m:t>
                        </m:r>
                      </m:den>
                    </m:f>
                    <m:r>
                      <a:rPr lang="en-US" altLang="ja-JP" sz="2400" b="0" i="1" smtClean="0">
                        <a:latin typeface="Cambria Math" panose="02040503050406030204" pitchFamily="18" charset="0"/>
                        <a:ea typeface="Cambria Math" panose="02040503050406030204" pitchFamily="18" charset="0"/>
                      </a:rPr>
                      <m:t>h</m:t>
                    </m:r>
                    <m:d>
                      <m:dPr>
                        <m:ctrlPr>
                          <a:rPr lang="en-US" altLang="ja-JP" sz="2400" b="0" i="1" smtClean="0">
                            <a:latin typeface="Cambria Math" panose="02040503050406030204" pitchFamily="18" charset="0"/>
                            <a:ea typeface="Cambria Math" panose="02040503050406030204" pitchFamily="18" charset="0"/>
                          </a:rPr>
                        </m:ctrlPr>
                      </m:dPr>
                      <m:e>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sup>
                        </m:sSubSup>
                      </m:e>
                    </m:d>
                  </m:oMath>
                </a14:m>
                <a:r>
                  <a:rPr lang="en-US" altLang="ja-JP" sz="2400" dirty="0">
                    <a:latin typeface="Cambria Math" panose="02040503050406030204" pitchFamily="18" charset="0"/>
                    <a:ea typeface="Cambria Math" panose="02040503050406030204" pitchFamily="18" charset="0"/>
                  </a:rPr>
                  <a:t> : Differential entropy per unit    time. </a:t>
                </a:r>
              </a:p>
              <a:p>
                <a:r>
                  <a:rPr lang="en-US" altLang="ja-JP" sz="2400" b="0" dirty="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h</m:t>
                    </m:r>
                    <m:d>
                      <m:dPr>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p>
                        </m:sSubSup>
                      </m:e>
                    </m:d>
                  </m:oMath>
                </a14:m>
                <a:r>
                  <a:rPr lang="en-US" altLang="ja-JP" sz="2400" dirty="0">
                    <a:latin typeface="Cambria Math" panose="02040503050406030204" pitchFamily="18" charset="0"/>
                    <a:ea typeface="Cambria Math" panose="02040503050406030204" pitchFamily="18" charset="0"/>
                  </a:rPr>
                  <a:t> : Conditional differential entropy of </a:t>
                </a:r>
                <a14:m>
                  <m:oMath xmlns:m="http://schemas.openxmlformats.org/officeDocument/2006/math">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given  </a:t>
                </a:r>
                <a14:m>
                  <m:oMath xmlns:m="http://schemas.openxmlformats.org/officeDocument/2006/math">
                    <m:sSubSup>
                      <m:sSubSupPr>
                        <m:ctrlPr>
                          <a:rPr lang="en-US" altLang="ja-JP" sz="240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p>
                    </m:sSubSup>
                  </m:oMath>
                </a14:m>
                <a:r>
                  <a:rPr lang="en-US" altLang="ja-JP" sz="2400" dirty="0">
                    <a:latin typeface="Cambria Math" panose="02040503050406030204" pitchFamily="18" charset="0"/>
                    <a:ea typeface="Cambria Math" panose="02040503050406030204" pitchFamily="18" charset="0"/>
                  </a:rPr>
                  <a:t>.</a:t>
                </a:r>
              </a:p>
              <a:p>
                <a:pPr marL="0" indent="0">
                  <a:buNone/>
                </a:pPr>
                <a:endParaRPr lang="en-US" altLang="ja-JP" sz="2400" dirty="0">
                  <a:latin typeface="Cambria Math" panose="02040503050406030204" pitchFamily="18" charset="0"/>
                  <a:ea typeface="Cambria Math" panose="02040503050406030204" pitchFamily="18" charset="0"/>
                </a:endParaRPr>
              </a:p>
              <a:p>
                <a:pPr marL="0" indent="0">
                  <a:buNone/>
                </a:pPr>
                <a:r>
                  <a:rPr lang="en-US" altLang="ja-JP" sz="2800" dirty="0">
                    <a:solidFill>
                      <a:srgbClr val="0070C0"/>
                    </a:solidFill>
                    <a:latin typeface="Cambria Math" panose="02040503050406030204" pitchFamily="18" charset="0"/>
                    <a:ea typeface="Cambria Math" panose="02040503050406030204" pitchFamily="18" charset="0"/>
                  </a:rPr>
                  <a:t>Mutual information</a:t>
                </a:r>
              </a:p>
              <a:p>
                <a:r>
                  <a:rPr lang="en-US" altLang="ja-JP" sz="2400" b="0" dirty="0">
                    <a:ea typeface="Cambria Math" panose="02040503050406030204" pitchFamily="18" charset="0"/>
                  </a:rPr>
                  <a:t>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𝐼</m:t>
                    </m:r>
                    <m:d>
                      <m:dPr>
                        <m:ctrlPr>
                          <a:rPr lang="en-US" altLang="ja-JP" sz="2400" b="0" i="1" smtClean="0">
                            <a:latin typeface="Cambria Math" panose="02040503050406030204" pitchFamily="18" charset="0"/>
                            <a:ea typeface="Cambria Math" panose="02040503050406030204" pitchFamily="18" charset="0"/>
                          </a:rPr>
                        </m:ctrlPr>
                      </m:dPr>
                      <m:e>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sup>
                        </m:sSubSup>
                        <m:r>
                          <a:rPr lang="en-US" altLang="ja-JP" sz="2400" b="0" i="1" smtClean="0">
                            <a:latin typeface="Cambria Math" panose="02040503050406030204" pitchFamily="18" charset="0"/>
                            <a:ea typeface="Cambria Math" panose="02040503050406030204" pitchFamily="18" charset="0"/>
                          </a:rPr>
                          <m:t> ; </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sup>
                        </m:sSubSup>
                      </m:e>
                    </m:d>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 </a:t>
                </a:r>
                <a:r>
                  <a:rPr lang="en-US" altLang="ja-JP" sz="2400" dirty="0">
                    <a:solidFill>
                      <a:srgbClr val="FF0000"/>
                    </a:solidFill>
                    <a:latin typeface="Cambria Math" panose="02040503050406030204" pitchFamily="18" charset="0"/>
                    <a:ea typeface="Cambria Math" panose="02040503050406030204" pitchFamily="18" charset="0"/>
                  </a:rPr>
                  <a:t>Mutual information</a:t>
                </a:r>
                <a:r>
                  <a:rPr lang="en-US" altLang="ja-JP" sz="2400" dirty="0">
                    <a:latin typeface="Cambria Math" panose="02040503050406030204" pitchFamily="18" charset="0"/>
                    <a:ea typeface="Cambria Math" panose="02040503050406030204" pitchFamily="18" charset="0"/>
                  </a:rPr>
                  <a:t> between </a:t>
                </a:r>
                <a14:m>
                  <m:oMath xmlns:m="http://schemas.openxmlformats.org/officeDocument/2006/math">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sup>
                    </m:sSubSup>
                    <m:r>
                      <a:rPr lang="en-US" altLang="ja-JP" sz="2400" b="0" i="1" smtClean="0">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and </a:t>
                </a:r>
                <a14:m>
                  <m:oMath xmlns:m="http://schemas.openxmlformats.org/officeDocument/2006/math">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sup>
                    </m:sSubSup>
                    <m:r>
                      <a:rPr lang="en-US" altLang="ja-JP" sz="2400" b="0" i="1" smtClean="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 </m:t>
                    </m:r>
                  </m:oMath>
                </a14:m>
                <a:r>
                  <a:rPr lang="en-US" altLang="ja-JP" sz="2400" dirty="0">
                    <a:latin typeface="Cambria Math" panose="02040503050406030204" pitchFamily="18" charset="0"/>
                    <a:ea typeface="Cambria Math" panose="02040503050406030204" pitchFamily="18" charset="0"/>
                  </a:rPr>
                  <a:t> </a:t>
                </a:r>
              </a:p>
              <a:p>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 </m:t>
                    </m:r>
                    <m:acc>
                      <m:accPr>
                        <m:chr m:val="̅"/>
                        <m:ctrlPr>
                          <a:rPr lang="en-US" altLang="ja-JP" sz="240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𝐼</m:t>
                        </m:r>
                      </m:e>
                    </m:acc>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𝑋</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𝑌</m:t>
                        </m:r>
                      </m:e>
                    </m:d>
                    <m:r>
                      <a:rPr lang="en-US" altLang="ja-JP" sz="2400" b="0" i="1" smtClean="0">
                        <a:latin typeface="Cambria Math" panose="02040503050406030204" pitchFamily="18" charset="0"/>
                        <a:ea typeface="Cambria Math" panose="02040503050406030204" pitchFamily="18" charset="0"/>
                      </a:rPr>
                      <m:t>=</m:t>
                    </m:r>
                  </m:oMath>
                </a14:m>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m:rPr>
                            <m:sty m:val="p"/>
                          </m:rPr>
                          <a:rPr lang="en-US" altLang="ja-JP" sz="2400" i="0">
                            <a:latin typeface="Cambria Math" panose="02040503050406030204" pitchFamily="18" charset="0"/>
                            <a:ea typeface="Cambria Math" panose="02040503050406030204" pitchFamily="18" charset="0"/>
                          </a:rPr>
                          <m:t>limsup</m:t>
                        </m:r>
                      </m:e>
                      <m:sub>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m:t>
                        </m:r>
                      </m:sub>
                    </m:sSub>
                    <m:f>
                      <m:fPr>
                        <m:ctrlPr>
                          <a:rPr lang="en-US" altLang="ja-JP" sz="2400" i="1">
                            <a:latin typeface="Cambria Math" panose="02040503050406030204" pitchFamily="18" charset="0"/>
                            <a:ea typeface="Cambria Math" panose="02040503050406030204" pitchFamily="18" charset="0"/>
                          </a:rPr>
                        </m:ctrlPr>
                      </m:fPr>
                      <m:num>
                        <m:r>
                          <a:rPr lang="en-US" altLang="ja-JP" sz="2400" i="1">
                            <a:latin typeface="Cambria Math" panose="02040503050406030204" pitchFamily="18" charset="0"/>
                            <a:ea typeface="Cambria Math" panose="02040503050406030204" pitchFamily="18" charset="0"/>
                          </a:rPr>
                          <m:t>1</m:t>
                        </m:r>
                      </m:num>
                      <m:den>
                        <m:r>
                          <a:rPr lang="en-US" altLang="ja-JP" sz="2400" i="1">
                            <a:latin typeface="Cambria Math" panose="02040503050406030204" pitchFamily="18" charset="0"/>
                            <a:ea typeface="Cambria Math" panose="02040503050406030204" pitchFamily="18" charset="0"/>
                          </a:rPr>
                          <m:t>𝑛</m:t>
                        </m:r>
                      </m:den>
                    </m:f>
                    <m:r>
                      <a:rPr lang="en-US" altLang="ja-JP" sz="2400" b="0" i="1" smtClean="0">
                        <a:latin typeface="Cambria Math" panose="02040503050406030204" pitchFamily="18" charset="0"/>
                        <a:ea typeface="Cambria Math" panose="02040503050406030204" pitchFamily="18" charset="0"/>
                      </a:rPr>
                      <m:t>𝐼</m:t>
                    </m:r>
                    <m:d>
                      <m:dPr>
                        <m:ctrlPr>
                          <a:rPr lang="en-US" altLang="ja-JP" sz="2400" i="1">
                            <a:latin typeface="Cambria Math" panose="02040503050406030204" pitchFamily="18" charset="0"/>
                            <a:ea typeface="Cambria Math" panose="02040503050406030204" pitchFamily="18" charset="0"/>
                          </a:rPr>
                        </m:ctrlPr>
                      </m:dPr>
                      <m:e>
                        <m:sSubSup>
                          <m:sSubSupPr>
                            <m:ctrlPr>
                              <a:rPr lang="en-US" altLang="ja-JP" sz="240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sup>
                        </m:sSubSup>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sup>
                        </m:sSubSup>
                      </m:e>
                    </m:d>
                  </m:oMath>
                </a14:m>
                <a:r>
                  <a:rPr lang="en-US" altLang="ja-JP" sz="2400" dirty="0">
                    <a:latin typeface="Cambria Math" panose="02040503050406030204" pitchFamily="18" charset="0"/>
                    <a:ea typeface="Cambria Math" panose="02040503050406030204" pitchFamily="18" charset="0"/>
                  </a:rPr>
                  <a:t> : Mutual information (per unit time) between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𝑋</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𝑛</m:t>
                            </m:r>
                          </m:sub>
                        </m:sSub>
                      </m:e>
                    </m:d>
                  </m:oMath>
                </a14:m>
                <a:r>
                  <a:rPr lang="en-US" altLang="ja-JP" sz="2400" dirty="0">
                    <a:latin typeface="Cambria Math" panose="02040503050406030204" pitchFamily="18" charset="0"/>
                    <a:ea typeface="Cambria Math" panose="02040503050406030204" pitchFamily="18" charset="0"/>
                  </a:rPr>
                  <a:t> and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𝑌</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𝑛</m:t>
                            </m:r>
                          </m:sub>
                        </m:sSub>
                      </m:e>
                    </m:d>
                  </m:oMath>
                </a14:m>
                <a:r>
                  <a:rPr lang="en-US" altLang="ja-JP" sz="2400" dirty="0">
                    <a:latin typeface="Cambria Math" panose="02040503050406030204" pitchFamily="18" charset="0"/>
                    <a:ea typeface="Cambria Math" panose="02040503050406030204" pitchFamily="18" charset="0"/>
                  </a:rPr>
                  <a:t>.  </a:t>
                </a:r>
              </a:p>
            </p:txBody>
          </p:sp>
        </mc:Choice>
        <mc:Fallback xmlns="">
          <p:sp>
            <p:nvSpPr>
              <p:cNvPr id="3" name="コンテンツ プレースホルダー 2">
                <a:extLst>
                  <a:ext uri="{FF2B5EF4-FFF2-40B4-BE49-F238E27FC236}">
                    <a16:creationId xmlns:a16="http://schemas.microsoft.com/office/drawing/2014/main" id="{21853AAB-06A7-4352-BD04-E7857A8E3875}"/>
                  </a:ext>
                </a:extLst>
              </p:cNvPr>
              <p:cNvSpPr>
                <a:spLocks noGrp="1" noRot="1" noChangeAspect="1" noMove="1" noResize="1" noEditPoints="1" noAdjustHandles="1" noChangeArrowheads="1" noChangeShapeType="1" noTextEdit="1"/>
              </p:cNvSpPr>
              <p:nvPr>
                <p:ph idx="1"/>
              </p:nvPr>
            </p:nvSpPr>
            <p:spPr>
              <a:xfrm>
                <a:off x="611560" y="1305344"/>
                <a:ext cx="7920000" cy="5220000"/>
              </a:xfrm>
              <a:blipFill>
                <a:blip r:embed="rId2"/>
                <a:stretch>
                  <a:fillRect l="-1538" t="-1986" r="-238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6444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E1F201-6398-469B-9B90-5AC2C0754A8E}"/>
              </a:ext>
            </a:extLst>
          </p:cNvPr>
          <p:cNvSpPr>
            <a:spLocks noGrp="1"/>
          </p:cNvSpPr>
          <p:nvPr>
            <p:ph type="title"/>
          </p:nvPr>
        </p:nvSpPr>
        <p:spPr>
          <a:xfrm>
            <a:off x="628650" y="404744"/>
            <a:ext cx="7920000" cy="576000"/>
          </a:xfrm>
          <a:ln>
            <a:solidFill>
              <a:srgbClr val="0070C0"/>
            </a:solidFill>
          </a:ln>
        </p:spPr>
        <p:txBody>
          <a:bodyPr>
            <a:normAutofit/>
          </a:bodyPr>
          <a:lstStyle/>
          <a:p>
            <a:r>
              <a:rPr kumimoji="1" lang="en-US" altLang="ja-JP" sz="2800" b="1" dirty="0">
                <a:solidFill>
                  <a:srgbClr val="00B050"/>
                </a:solidFill>
                <a:latin typeface="Cambria Math" panose="02040503050406030204" pitchFamily="18" charset="0"/>
                <a:ea typeface="Cambria Math" panose="02040503050406030204" pitchFamily="18" charset="0"/>
              </a:rPr>
              <a:t>Properties of entropy and mutual information </a:t>
            </a:r>
            <a:endParaRPr kumimoji="1" lang="ja-JP" altLang="en-US" sz="2800" b="1" dirty="0">
              <a:solidFill>
                <a:srgbClr val="00B050"/>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EC60ABE-D854-4997-AC64-05D719FB3AE1}"/>
                  </a:ext>
                </a:extLst>
              </p:cNvPr>
              <p:cNvSpPr>
                <a:spLocks noGrp="1"/>
              </p:cNvSpPr>
              <p:nvPr>
                <p:ph idx="1"/>
              </p:nvPr>
            </p:nvSpPr>
            <p:spPr>
              <a:xfrm>
                <a:off x="628650" y="1340768"/>
                <a:ext cx="7920000" cy="5220000"/>
              </a:xfrm>
            </p:spPr>
            <p:txBody>
              <a:bodyPr>
                <a:normAutofit/>
              </a:bodyPr>
              <a:lstStyle/>
              <a:p>
                <a:pPr marL="0" indent="0">
                  <a:buNone/>
                </a:pPr>
                <a:r>
                  <a:rPr kumimoji="1" lang="en-US" altLang="ja-JP" sz="2400" dirty="0">
                    <a:latin typeface="Cambria Math" panose="02040503050406030204" pitchFamily="18" charset="0"/>
                    <a:ea typeface="Cambria Math" panose="02040503050406030204" pitchFamily="18" charset="0"/>
                  </a:rPr>
                  <a:t>The following lemma is well known. </a:t>
                </a:r>
              </a:p>
              <a:p>
                <a:pPr marL="0" indent="0">
                  <a:buNone/>
                </a:pPr>
                <a:r>
                  <a:rPr lang="en-US" altLang="ja-JP" sz="2400" dirty="0">
                    <a:solidFill>
                      <a:srgbClr val="0070C0"/>
                    </a:solidFill>
                    <a:latin typeface="Cambria Math" panose="02040503050406030204" pitchFamily="18" charset="0"/>
                    <a:ea typeface="Cambria Math" panose="02040503050406030204" pitchFamily="18" charset="0"/>
                  </a:rPr>
                  <a:t>Lemma 1</a:t>
                </a:r>
                <a:r>
                  <a:rPr lang="en-US" altLang="ja-JP" sz="2400" dirty="0">
                    <a:latin typeface="Cambria Math" panose="02040503050406030204" pitchFamily="18" charset="0"/>
                    <a:ea typeface="Cambria Math" panose="02040503050406030204" pitchFamily="18" charset="0"/>
                  </a:rPr>
                  <a:t>. Let </a:t>
                </a:r>
                <a14:m>
                  <m:oMath xmlns:m="http://schemas.openxmlformats.org/officeDocument/2006/math">
                    <m:r>
                      <m:rPr>
                        <m:sty m:val="p"/>
                      </m:rPr>
                      <a:rPr lang="en-US" altLang="ja-JP" sz="2400" b="0" i="0" smtClean="0">
                        <a:latin typeface="Cambria Math" panose="02040503050406030204" pitchFamily="18" charset="0"/>
                        <a:ea typeface="Cambria Math" panose="02040503050406030204" pitchFamily="18" charset="0"/>
                      </a:rPr>
                      <m:t>V</m:t>
                    </m:r>
                    <m:r>
                      <a:rPr lang="en-US" altLang="ja-JP" sz="2400" b="0" i="0" smtClean="0">
                        <a:latin typeface="Cambria Math" panose="02040503050406030204" pitchFamily="18" charset="0"/>
                        <a:ea typeface="Cambria Math" panose="02040503050406030204" pitchFamily="18" charset="0"/>
                      </a:rPr>
                      <m:t>, </m:t>
                    </m:r>
                    <m:r>
                      <a:rPr lang="en-US" altLang="ja-JP" sz="2400" i="1">
                        <a:latin typeface="Cambria Math" panose="02040503050406030204" pitchFamily="18" charset="0"/>
                        <a:ea typeface="Cambria Math" panose="02040503050406030204" pitchFamily="18" charset="0"/>
                      </a:rPr>
                      <m:t>𝑋</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𝑛</m:t>
                            </m:r>
                          </m:sub>
                        </m:sSub>
                      </m:e>
                    </m:d>
                  </m:oMath>
                </a14:m>
                <a:r>
                  <a:rPr kumimoji="1" lang="ja-JP" altLang="en-US" sz="2400" dirty="0">
                    <a:latin typeface="Cambria Math" panose="02040503050406030204" pitchFamily="18" charset="0"/>
                  </a:rPr>
                  <a:t> </a:t>
                </a:r>
                <a:r>
                  <a:rPr kumimoji="1" lang="en-US" altLang="ja-JP" sz="2400" dirty="0">
                    <a:latin typeface="Cambria Math" panose="02040503050406030204" pitchFamily="18" charset="0"/>
                    <a:ea typeface="Cambria Math" panose="02040503050406030204" pitchFamily="18" charset="0"/>
                  </a:rPr>
                  <a:t>and </a:t>
                </a: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𝑌</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𝑛</m:t>
                            </m:r>
                          </m:sub>
                        </m:sSub>
                      </m:e>
                    </m:d>
                  </m:oMath>
                </a14:m>
                <a:r>
                  <a:rPr kumimoji="1" lang="ja-JP" altLang="en-US" sz="2400" dirty="0">
                    <a:latin typeface="Cambria Math" panose="02040503050406030204" pitchFamily="18" charset="0"/>
                  </a:rPr>
                  <a:t> </a:t>
                </a:r>
                <a:r>
                  <a:rPr kumimoji="1" lang="en-US" altLang="ja-JP" sz="2400" dirty="0">
                    <a:latin typeface="Cambria Math" panose="02040503050406030204" pitchFamily="18" charset="0"/>
                    <a:ea typeface="Cambria Math" panose="02040503050406030204" pitchFamily="18" charset="0"/>
                  </a:rPr>
                  <a:t>be a message, an input signal and output signal. Then </a:t>
                </a:r>
              </a:p>
              <a:p>
                <a:pPr marL="0" indent="0">
                  <a:buNone/>
                </a:pPr>
                <a:r>
                  <a:rPr kumimoji="1" lang="en-US" altLang="ja-JP" sz="2400" b="0" dirty="0">
                    <a:ea typeface="Cambria Math" panose="02040503050406030204" pitchFamily="18" charset="0"/>
                  </a:rPr>
                  <a:t>     </a:t>
                </a:r>
                <a14:m>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𝐼</m:t>
                    </m:r>
                    <m:d>
                      <m:dPr>
                        <m:ctrlPr>
                          <a:rPr kumimoji="1" lang="en-US" altLang="ja-JP" sz="2400" b="0" i="1" smtClean="0">
                            <a:latin typeface="Cambria Math" panose="02040503050406030204" pitchFamily="18" charset="0"/>
                            <a:ea typeface="Cambria Math" panose="02040503050406030204" pitchFamily="18" charset="0"/>
                          </a:rPr>
                        </m:ctrlPr>
                      </m:dPr>
                      <m:e>
                        <m:r>
                          <a:rPr kumimoji="1" lang="en-US" altLang="ja-JP" sz="2400" b="0" i="1" smtClean="0">
                            <a:latin typeface="Cambria Math" panose="02040503050406030204" pitchFamily="18" charset="0"/>
                            <a:ea typeface="Cambria Math" panose="02040503050406030204" pitchFamily="18" charset="0"/>
                          </a:rPr>
                          <m:t>𝑉</m:t>
                        </m:r>
                        <m:r>
                          <a:rPr kumimoji="1" lang="en-US" altLang="ja-JP" sz="2400" b="0" i="1" smtClean="0">
                            <a:latin typeface="Cambria Math" panose="02040503050406030204" pitchFamily="18" charset="0"/>
                            <a:ea typeface="Cambria Math" panose="02040503050406030204" pitchFamily="18" charset="0"/>
                          </a:rPr>
                          <m:t>;</m:t>
                        </m:r>
                        <m:sSubSup>
                          <m:sSubSupPr>
                            <m:ctrlPr>
                              <a:rPr kumimoji="1" lang="en-US" altLang="ja-JP" sz="2400" b="0" i="1" smtClean="0">
                                <a:latin typeface="Cambria Math" panose="02040503050406030204" pitchFamily="18" charset="0"/>
                                <a:ea typeface="Cambria Math" panose="02040503050406030204" pitchFamily="18" charset="0"/>
                              </a:rPr>
                            </m:ctrlPr>
                          </m:sSubSupPr>
                          <m:e>
                            <m:r>
                              <a:rPr kumimoji="1" lang="en-US" altLang="ja-JP" sz="2400" b="0" i="1" smtClean="0">
                                <a:latin typeface="Cambria Math" panose="02040503050406030204" pitchFamily="18" charset="0"/>
                                <a:ea typeface="Cambria Math" panose="02040503050406030204" pitchFamily="18" charset="0"/>
                              </a:rPr>
                              <m:t>𝑌</m:t>
                            </m:r>
                          </m:e>
                          <m:sub>
                            <m:r>
                              <a:rPr kumimoji="1" lang="en-US" altLang="ja-JP" sz="2400" b="0" i="1" smtClean="0">
                                <a:latin typeface="Cambria Math" panose="02040503050406030204" pitchFamily="18" charset="0"/>
                                <a:ea typeface="Cambria Math" panose="02040503050406030204" pitchFamily="18" charset="0"/>
                              </a:rPr>
                              <m:t>1</m:t>
                            </m:r>
                          </m:sub>
                          <m:sup>
                            <m:r>
                              <a:rPr kumimoji="1" lang="en-US" altLang="ja-JP" sz="2400" b="0" i="1" smtClean="0">
                                <a:latin typeface="Cambria Math" panose="02040503050406030204" pitchFamily="18" charset="0"/>
                                <a:ea typeface="Cambria Math" panose="02040503050406030204" pitchFamily="18" charset="0"/>
                              </a:rPr>
                              <m:t>𝑛</m:t>
                            </m:r>
                          </m:sup>
                        </m:sSubSup>
                      </m:e>
                    </m:d>
                    <m:r>
                      <a:rPr kumimoji="1" lang="en-US" altLang="ja-JP" sz="2400" b="0" i="1" smtClean="0">
                        <a:latin typeface="Cambria Math" panose="02040503050406030204" pitchFamily="18" charset="0"/>
                        <a:ea typeface="Cambria Math" panose="02040503050406030204" pitchFamily="18" charset="0"/>
                      </a:rPr>
                      <m:t>=</m:t>
                    </m:r>
                  </m:oMath>
                </a14:m>
                <a:r>
                  <a:rPr kumimoji="1"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i="1">
                        <a:latin typeface="Cambria Math" panose="02040503050406030204" pitchFamily="18" charset="0"/>
                        <a:ea typeface="Cambria Math" panose="02040503050406030204" pitchFamily="18" charset="0"/>
                      </a:rPr>
                      <m:t>h</m:t>
                    </m:r>
                    <m:d>
                      <m:dPr>
                        <m:ctrlPr>
                          <a:rPr lang="en-US" altLang="ja-JP" sz="2400" i="1">
                            <a:latin typeface="Cambria Math" panose="02040503050406030204" pitchFamily="18" charset="0"/>
                            <a:ea typeface="Cambria Math" panose="02040503050406030204" pitchFamily="18" charset="0"/>
                          </a:rPr>
                        </m:ctrlPr>
                      </m:dPr>
                      <m:e>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sup>
                        </m:sSubSup>
                      </m:e>
                    </m:d>
                    <m:r>
                      <a:rPr lang="en-US" altLang="ja-JP" sz="2400" b="0" i="1" smtClean="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h</m:t>
                    </m:r>
                    <m:d>
                      <m:dPr>
                        <m:ctrlPr>
                          <a:rPr lang="en-US" altLang="ja-JP" sz="2400" i="1">
                            <a:latin typeface="Cambria Math" panose="02040503050406030204" pitchFamily="18" charset="0"/>
                            <a:ea typeface="Cambria Math" panose="02040503050406030204" pitchFamily="18" charset="0"/>
                          </a:rPr>
                        </m:ctrlPr>
                      </m:dPr>
                      <m:e>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𝑍</m:t>
                            </m:r>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sup>
                        </m:sSubSup>
                      </m:e>
                    </m:d>
                  </m:oMath>
                </a14:m>
                <a:r>
                  <a:rPr kumimoji="1" lang="en-US" altLang="ja-JP" sz="2400" dirty="0">
                    <a:latin typeface="Cambria Math" panose="02040503050406030204" pitchFamily="18" charset="0"/>
                    <a:ea typeface="Cambria Math" panose="02040503050406030204" pitchFamily="18" charset="0"/>
                  </a:rPr>
                  <a:t>=</a:t>
                </a:r>
                <a:r>
                  <a:rPr lang="en-US" altLang="ja-JP" sz="2400" dirty="0">
                    <a:latin typeface="Cambria Math" panose="02040503050406030204" pitchFamily="18" charset="0"/>
                    <a:ea typeface="Cambria Math" panose="02040503050406030204" pitchFamily="18" charset="0"/>
                  </a:rPr>
                  <a:t> </a:t>
                </a:r>
                <a14:m>
                  <m:oMath xmlns:m="http://schemas.openxmlformats.org/officeDocument/2006/math">
                    <m:nary>
                      <m:naryPr>
                        <m:chr m:val="∑"/>
                        <m:ctrlPr>
                          <a:rPr lang="en-US" altLang="ja-JP" sz="2400" i="1" smtClean="0">
                            <a:latin typeface="Cambria Math" panose="02040503050406030204" pitchFamily="18" charset="0"/>
                            <a:ea typeface="Cambria Math" panose="02040503050406030204" pitchFamily="18" charset="0"/>
                          </a:rPr>
                        </m:ctrlPr>
                      </m:naryPr>
                      <m:sub>
                        <m:r>
                          <m:rPr>
                            <m:brk m:alnAt="23"/>
                          </m:rPr>
                          <a:rPr lang="en-US" altLang="ja-JP" sz="2400" b="0" i="1" smtClean="0">
                            <a:latin typeface="Cambria Math" panose="02040503050406030204" pitchFamily="18" charset="0"/>
                            <a:ea typeface="Cambria Math" panose="02040503050406030204" pitchFamily="18" charset="0"/>
                          </a:rPr>
                          <m:t>𝑗</m:t>
                        </m:r>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sup>
                      <m:e>
                        <m:r>
                          <a:rPr lang="en-US" altLang="ja-JP" sz="2400" i="1">
                            <a:latin typeface="Cambria Math" panose="02040503050406030204" pitchFamily="18" charset="0"/>
                            <a:ea typeface="Cambria Math" panose="02040503050406030204" pitchFamily="18" charset="0"/>
                          </a:rPr>
                          <m:t>h</m:t>
                        </m:r>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𝑗</m:t>
                                </m:r>
                              </m:sub>
                            </m:sSub>
                            <m:r>
                              <a:rPr lang="en-US" altLang="ja-JP" sz="2400" i="1">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𝑗</m:t>
                                </m:r>
                                <m:r>
                                  <a:rPr lang="en-US" altLang="ja-JP" sz="2400" i="1">
                                    <a:latin typeface="Cambria Math" panose="02040503050406030204" pitchFamily="18" charset="0"/>
                                    <a:ea typeface="Cambria Math" panose="02040503050406030204" pitchFamily="18" charset="0"/>
                                  </a:rPr>
                                  <m:t>−1</m:t>
                                </m:r>
                              </m:sup>
                            </m:sSubSup>
                          </m:e>
                        </m:d>
                      </m:e>
                    </m:nary>
                    <m:r>
                      <a:rPr lang="en-US" altLang="ja-JP" sz="2400" b="0" i="1" smtClean="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h</m:t>
                    </m:r>
                    <m:d>
                      <m:dPr>
                        <m:ctrlPr>
                          <a:rPr lang="en-US" altLang="ja-JP" sz="2400" i="1">
                            <a:latin typeface="Cambria Math" panose="02040503050406030204" pitchFamily="18" charset="0"/>
                            <a:ea typeface="Cambria Math" panose="02040503050406030204" pitchFamily="18" charset="0"/>
                          </a:rPr>
                        </m:ctrlPr>
                      </m:dPr>
                      <m:e>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𝑍</m:t>
                            </m:r>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sup>
                        </m:sSubSup>
                      </m:e>
                    </m:d>
                  </m:oMath>
                </a14:m>
                <a:r>
                  <a:rPr kumimoji="1" lang="en-US" altLang="ja-JP" sz="2400" dirty="0">
                    <a:latin typeface="Cambria Math" panose="02040503050406030204" pitchFamily="18" charset="0"/>
                  </a:rPr>
                  <a:t>.</a:t>
                </a:r>
                <a:r>
                  <a:rPr kumimoji="1" lang="ja-JP" altLang="en-US" sz="2400" dirty="0">
                    <a:latin typeface="Cambria Math" panose="02040503050406030204" pitchFamily="18" charset="0"/>
                  </a:rPr>
                  <a:t> </a:t>
                </a:r>
                <a:endParaRPr kumimoji="1"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If the limit </a:t>
                </a:r>
                <a14:m>
                  <m:oMath xmlns:m="http://schemas.openxmlformats.org/officeDocument/2006/math">
                    <m:func>
                      <m:funcPr>
                        <m:ctrlPr>
                          <a:rPr lang="en-US" altLang="ja-JP" sz="2400" i="1" smtClean="0">
                            <a:latin typeface="Cambria Math" panose="02040503050406030204" pitchFamily="18" charset="0"/>
                            <a:ea typeface="Cambria Math" panose="02040503050406030204" pitchFamily="18" charset="0"/>
                          </a:rPr>
                        </m:ctrlPr>
                      </m:funcPr>
                      <m:fName>
                        <m:limLow>
                          <m:limLowPr>
                            <m:ctrlPr>
                              <a:rPr lang="en-US" altLang="ja-JP" sz="2400" i="1" smtClean="0">
                                <a:latin typeface="Cambria Math" panose="02040503050406030204" pitchFamily="18" charset="0"/>
                                <a:ea typeface="Cambria Math" panose="02040503050406030204" pitchFamily="18" charset="0"/>
                              </a:rPr>
                            </m:ctrlPr>
                          </m:limLowPr>
                          <m:e>
                            <m:r>
                              <m:rPr>
                                <m:sty m:val="p"/>
                              </m:rPr>
                              <a:rPr lang="en-US" altLang="ja-JP" sz="2400" i="0" smtClean="0">
                                <a:latin typeface="Cambria Math" panose="02040503050406030204" pitchFamily="18" charset="0"/>
                                <a:ea typeface="Cambria Math" panose="02040503050406030204" pitchFamily="18" charset="0"/>
                              </a:rPr>
                              <m:t>lim</m:t>
                            </m:r>
                          </m:e>
                          <m:lim>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m:t>
                            </m:r>
                          </m:lim>
                        </m:limLow>
                      </m:fName>
                      <m:e>
                        <m:r>
                          <a:rPr lang="en-US" altLang="ja-JP" sz="2400" i="1">
                            <a:latin typeface="Cambria Math" panose="02040503050406030204" pitchFamily="18" charset="0"/>
                            <a:ea typeface="Cambria Math" panose="02040503050406030204" pitchFamily="18" charset="0"/>
                          </a:rPr>
                          <m:t>h</m:t>
                        </m:r>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−1</m:t>
                                </m:r>
                              </m:sup>
                            </m:sSubSup>
                          </m:e>
                        </m:d>
                      </m:e>
                    </m:func>
                  </m:oMath>
                </a14:m>
                <a:r>
                  <a:rPr kumimoji="1" lang="ja-JP" altLang="en-US" sz="2400" dirty="0">
                    <a:latin typeface="Cambria Math" panose="02040503050406030204" pitchFamily="18" charset="0"/>
                  </a:rPr>
                  <a:t> </a:t>
                </a:r>
                <a:r>
                  <a:rPr kumimoji="1" lang="en-US" altLang="ja-JP" sz="2400" dirty="0">
                    <a:latin typeface="Cambria Math" panose="02040503050406030204" pitchFamily="18" charset="0"/>
                    <a:ea typeface="Cambria Math" panose="02040503050406030204" pitchFamily="18" charset="0"/>
                  </a:rPr>
                  <a:t>exists, then </a:t>
                </a:r>
              </a:p>
              <a:p>
                <a:pPr marL="0" indent="0">
                  <a:buNone/>
                </a:pPr>
                <a14:m>
                  <m:oMath xmlns:m="http://schemas.openxmlformats.org/officeDocument/2006/math">
                    <m:r>
                      <a:rPr lang="en-US" altLang="ja-JP" sz="2400" b="0" i="1" smtClean="0">
                        <a:latin typeface="Cambria Math" panose="02040503050406030204" pitchFamily="18" charset="0"/>
                        <a:ea typeface="Cambria Math" panose="02040503050406030204" pitchFamily="18" charset="0"/>
                      </a:rPr>
                      <m:t>      </m:t>
                    </m:r>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h</m:t>
                        </m:r>
                      </m:e>
                    </m:acc>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𝑌</m:t>
                        </m:r>
                      </m:e>
                    </m:d>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m:rPr>
                            <m:sty m:val="p"/>
                          </m:rPr>
                          <a:rPr lang="en-US" altLang="ja-JP" sz="2400" i="0">
                            <a:latin typeface="Cambria Math" panose="02040503050406030204" pitchFamily="18" charset="0"/>
                            <a:ea typeface="Cambria Math" panose="02040503050406030204" pitchFamily="18" charset="0"/>
                          </a:rPr>
                          <m:t>lim</m:t>
                        </m:r>
                      </m:e>
                      <m:sub>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m:t>
                        </m:r>
                      </m:sub>
                    </m:sSub>
                    <m:f>
                      <m:fPr>
                        <m:ctrlPr>
                          <a:rPr lang="en-US" altLang="ja-JP" sz="2400" i="1">
                            <a:latin typeface="Cambria Math" panose="02040503050406030204" pitchFamily="18" charset="0"/>
                            <a:ea typeface="Cambria Math" panose="02040503050406030204" pitchFamily="18" charset="0"/>
                          </a:rPr>
                        </m:ctrlPr>
                      </m:fPr>
                      <m:num>
                        <m:r>
                          <a:rPr lang="en-US" altLang="ja-JP" sz="2400" i="1">
                            <a:latin typeface="Cambria Math" panose="02040503050406030204" pitchFamily="18" charset="0"/>
                            <a:ea typeface="Cambria Math" panose="02040503050406030204" pitchFamily="18" charset="0"/>
                          </a:rPr>
                          <m:t>1</m:t>
                        </m:r>
                      </m:num>
                      <m:den>
                        <m:r>
                          <a:rPr lang="en-US" altLang="ja-JP" sz="2400" i="1">
                            <a:latin typeface="Cambria Math" panose="02040503050406030204" pitchFamily="18" charset="0"/>
                            <a:ea typeface="Cambria Math" panose="02040503050406030204" pitchFamily="18" charset="0"/>
                          </a:rPr>
                          <m:t>𝑛</m:t>
                        </m:r>
                      </m:den>
                    </m:f>
                    <m:r>
                      <a:rPr lang="en-US" altLang="ja-JP" sz="2400" i="1">
                        <a:latin typeface="Cambria Math" panose="02040503050406030204" pitchFamily="18" charset="0"/>
                        <a:ea typeface="Cambria Math" panose="02040503050406030204" pitchFamily="18" charset="0"/>
                      </a:rPr>
                      <m:t>h</m:t>
                    </m:r>
                    <m:d>
                      <m:dPr>
                        <m:ctrlPr>
                          <a:rPr lang="en-US" altLang="ja-JP" sz="2400" i="1">
                            <a:latin typeface="Cambria Math" panose="02040503050406030204" pitchFamily="18" charset="0"/>
                            <a:ea typeface="Cambria Math" panose="02040503050406030204" pitchFamily="18" charset="0"/>
                          </a:rPr>
                        </m:ctrlPr>
                      </m:dPr>
                      <m:e>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sup>
                        </m:sSubSup>
                      </m:e>
                    </m:d>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m:rPr>
                            <m:sty m:val="p"/>
                          </m:rPr>
                          <a:rPr lang="en-US" altLang="ja-JP" sz="2400" i="0">
                            <a:latin typeface="Cambria Math" panose="02040503050406030204" pitchFamily="18" charset="0"/>
                            <a:ea typeface="Cambria Math" panose="02040503050406030204" pitchFamily="18" charset="0"/>
                          </a:rPr>
                          <m:t>lim</m:t>
                        </m:r>
                      </m:e>
                      <m:sub>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m:t>
                        </m:r>
                      </m:sub>
                    </m:sSub>
                    <m:r>
                      <a:rPr lang="en-US" altLang="ja-JP" sz="2400" i="1">
                        <a:latin typeface="Cambria Math" panose="02040503050406030204" pitchFamily="18" charset="0"/>
                        <a:ea typeface="Cambria Math" panose="02040503050406030204" pitchFamily="18" charset="0"/>
                      </a:rPr>
                      <m:t>h</m:t>
                    </m:r>
                    <m:d>
                      <m:dPr>
                        <m:ctrlPr>
                          <a:rPr lang="en-US" altLang="ja-JP" sz="2400" i="1" smtClean="0">
                            <a:latin typeface="Cambria Math" panose="02040503050406030204" pitchFamily="18" charset="0"/>
                            <a:ea typeface="Cambria Math" panose="02040503050406030204" pitchFamily="18" charset="0"/>
                          </a:rPr>
                        </m:ctrlPr>
                      </m:dPr>
                      <m:e>
                        <m:sSub>
                          <m:sSubPr>
                            <m:ctrlPr>
                              <a:rPr lang="en-US" altLang="ja-JP" sz="240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p>
                        </m:sSubSup>
                      </m:e>
                    </m:d>
                  </m:oMath>
                </a14:m>
                <a:r>
                  <a:rPr kumimoji="1" lang="en-US" altLang="ja-JP" sz="2400" i="1" dirty="0">
                    <a:latin typeface="Cambria Math" panose="02040503050406030204" pitchFamily="18" charset="0"/>
                    <a:ea typeface="Cambria Math" panose="02040503050406030204" pitchFamily="18" charset="0"/>
                  </a:rPr>
                  <a:t>, </a:t>
                </a:r>
              </a:p>
              <a:p>
                <a:pPr marL="0" indent="0">
                  <a:buNone/>
                </a:pPr>
                <a:r>
                  <a:rPr lang="en-US" altLang="ja-JP" sz="2400" dirty="0">
                    <a:ea typeface="Cambria Math" panose="02040503050406030204" pitchFamily="18" charset="0"/>
                  </a:rPr>
                  <a:t>     </a:t>
                </a:r>
                <a14:m>
                  <m:oMath xmlns:m="http://schemas.openxmlformats.org/officeDocument/2006/math">
                    <m:acc>
                      <m:accPr>
                        <m:chr m:val="̅"/>
                        <m:ctrlPr>
                          <a:rPr lang="en-US" altLang="ja-JP" sz="2400" i="1">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𝐼</m:t>
                        </m:r>
                      </m:e>
                    </m:acc>
                    <m:d>
                      <m:dPr>
                        <m:ctrlPr>
                          <a:rPr lang="en-US" altLang="ja-JP" sz="2400" i="1">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𝑌</m:t>
                        </m:r>
                      </m:e>
                    </m:d>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m:rPr>
                            <m:sty m:val="p"/>
                          </m:rPr>
                          <a:rPr lang="en-US" altLang="ja-JP" sz="2400">
                            <a:latin typeface="Cambria Math" panose="02040503050406030204" pitchFamily="18" charset="0"/>
                            <a:ea typeface="Cambria Math" panose="02040503050406030204" pitchFamily="18" charset="0"/>
                          </a:rPr>
                          <m:t>lim</m:t>
                        </m:r>
                      </m:e>
                      <m:sub>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m:t>
                        </m:r>
                      </m:sub>
                    </m:sSub>
                    <m:f>
                      <m:fPr>
                        <m:ctrlPr>
                          <a:rPr lang="en-US" altLang="ja-JP" sz="2400" i="1">
                            <a:latin typeface="Cambria Math" panose="02040503050406030204" pitchFamily="18" charset="0"/>
                            <a:ea typeface="Cambria Math" panose="02040503050406030204" pitchFamily="18" charset="0"/>
                          </a:rPr>
                        </m:ctrlPr>
                      </m:fPr>
                      <m:num>
                        <m:r>
                          <a:rPr lang="en-US" altLang="ja-JP" sz="2400" i="1">
                            <a:latin typeface="Cambria Math" panose="02040503050406030204" pitchFamily="18" charset="0"/>
                            <a:ea typeface="Cambria Math" panose="02040503050406030204" pitchFamily="18" charset="0"/>
                          </a:rPr>
                          <m:t>1</m:t>
                        </m:r>
                      </m:num>
                      <m:den>
                        <m:r>
                          <a:rPr lang="en-US" altLang="ja-JP" sz="2400" i="1">
                            <a:latin typeface="Cambria Math" panose="02040503050406030204" pitchFamily="18" charset="0"/>
                            <a:ea typeface="Cambria Math" panose="02040503050406030204" pitchFamily="18" charset="0"/>
                          </a:rPr>
                          <m:t>𝑛</m:t>
                        </m:r>
                      </m:den>
                    </m:f>
                    <m:r>
                      <a:rPr lang="en-US" altLang="ja-JP" sz="2400" b="0" i="1" smtClean="0">
                        <a:latin typeface="Cambria Math" panose="02040503050406030204" pitchFamily="18" charset="0"/>
                        <a:ea typeface="Cambria Math" panose="02040503050406030204" pitchFamily="18" charset="0"/>
                      </a:rPr>
                      <m:t>𝐼</m:t>
                    </m:r>
                    <m:d>
                      <m:dPr>
                        <m:ctrlPr>
                          <a:rPr lang="en-US" altLang="ja-JP" sz="2400" i="1">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𝑉</m:t>
                        </m:r>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sup>
                        </m:sSubSup>
                      </m:e>
                    </m:d>
                    <m:r>
                      <a:rPr lang="en-US" altLang="ja-JP" sz="2400" i="1">
                        <a:latin typeface="Cambria Math" panose="02040503050406030204" pitchFamily="18" charset="0"/>
                        <a:ea typeface="Cambria Math" panose="02040503050406030204" pitchFamily="18" charset="0"/>
                      </a:rPr>
                      <m:t>=</m:t>
                    </m:r>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h</m:t>
                        </m:r>
                      </m:e>
                    </m:acc>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𝑌</m:t>
                        </m:r>
                      </m:e>
                    </m:d>
                    <m:r>
                      <a:rPr lang="en-US" altLang="ja-JP" sz="2400" b="0" i="1" smtClean="0">
                        <a:latin typeface="Cambria Math" panose="02040503050406030204" pitchFamily="18" charset="0"/>
                        <a:ea typeface="Cambria Math" panose="02040503050406030204" pitchFamily="18" charset="0"/>
                      </a:rPr>
                      <m:t>−</m:t>
                    </m:r>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b="0" i="1" smtClean="0">
                            <a:latin typeface="Cambria Math" panose="02040503050406030204" pitchFamily="18" charset="0"/>
                            <a:ea typeface="Cambria Math" panose="02040503050406030204" pitchFamily="18" charset="0"/>
                          </a:rPr>
                          <m:t>h</m:t>
                        </m:r>
                      </m:e>
                    </m:acc>
                    <m:d>
                      <m:dPr>
                        <m:ctrlPr>
                          <a:rPr lang="en-US" altLang="ja-JP" sz="240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𝑍</m:t>
                        </m:r>
                      </m:e>
                    </m:d>
                    <m:r>
                      <a:rPr lang="en-US" altLang="ja-JP" sz="2400" b="0" i="1" smtClean="0">
                        <a:latin typeface="Cambria Math" panose="02040503050406030204" pitchFamily="18" charset="0"/>
                        <a:ea typeface="Cambria Math" panose="02040503050406030204" pitchFamily="18" charset="0"/>
                      </a:rPr>
                      <m:t>.</m:t>
                    </m:r>
                  </m:oMath>
                </a14:m>
                <a:r>
                  <a:rPr kumimoji="1" lang="ja-JP" altLang="en-US" sz="2400" dirty="0">
                    <a:latin typeface="Cambria Math" panose="02040503050406030204" pitchFamily="18" charset="0"/>
                  </a:rPr>
                  <a:t> </a:t>
                </a:r>
                <a:endParaRPr kumimoji="1" lang="en-US" altLang="ja-JP" sz="2400" dirty="0">
                  <a:latin typeface="Cambria Math" panose="02040503050406030204" pitchFamily="18" charset="0"/>
                  <a:ea typeface="Cambria Math" panose="02040503050406030204" pitchFamily="18" charset="0"/>
                </a:endParaRPr>
              </a:p>
              <a:p>
                <a:pPr marL="0" indent="0">
                  <a:buNone/>
                </a:pPr>
                <a:r>
                  <a:rPr lang="en-US" altLang="ja-JP" sz="2400" dirty="0">
                    <a:latin typeface="Cambria Math" panose="02040503050406030204" pitchFamily="18" charset="0"/>
                    <a:ea typeface="Cambria Math" panose="02040503050406030204" pitchFamily="18" charset="0"/>
                  </a:rPr>
                  <a:t>If </a:t>
                </a:r>
                <a14:m>
                  <m:oMath xmlns:m="http://schemas.openxmlformats.org/officeDocument/2006/math">
                    <m:r>
                      <a:rPr lang="en-US" altLang="ja-JP" sz="2400" i="1">
                        <a:latin typeface="Cambria Math" panose="02040503050406030204" pitchFamily="18" charset="0"/>
                        <a:ea typeface="Cambria Math" panose="02040503050406030204" pitchFamily="18" charset="0"/>
                      </a:rPr>
                      <m:t>𝑌</m:t>
                    </m:r>
                    <m:r>
                      <a:rPr lang="en-US" altLang="ja-JP" sz="2400" i="1">
                        <a:latin typeface="Cambria Math" panose="02040503050406030204" pitchFamily="18" charset="0"/>
                        <a:ea typeface="Cambria Math" panose="02040503050406030204" pitchFamily="18" charset="0"/>
                      </a:rPr>
                      <m:t>=</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𝑛</m:t>
                            </m:r>
                          </m:sub>
                        </m:sSub>
                      </m:e>
                    </m:d>
                  </m:oMath>
                </a14:m>
                <a:r>
                  <a:rPr kumimoji="1" lang="en-US" altLang="ja-JP" sz="2400" dirty="0">
                    <a:latin typeface="Cambria Math" panose="02040503050406030204" pitchFamily="18" charset="0"/>
                    <a:ea typeface="Cambria Math" panose="02040503050406030204" pitchFamily="18" charset="0"/>
                  </a:rPr>
                  <a:t> is Gaussian, then   </a:t>
                </a:r>
              </a:p>
              <a:p>
                <a:pPr marL="0" indent="0">
                  <a:buNone/>
                </a:pPr>
                <a:r>
                  <a:rPr kumimoji="1" lang="en-US" altLang="ja-JP" sz="2400" dirty="0">
                    <a:latin typeface="Cambria Math" panose="02040503050406030204" pitchFamily="18" charset="0"/>
                    <a:ea typeface="Cambria Math" panose="02040503050406030204" pitchFamily="18" charset="0"/>
                  </a:rPr>
                  <a:t>      </a:t>
                </a:r>
                <a14:m>
                  <m:oMath xmlns:m="http://schemas.openxmlformats.org/officeDocument/2006/math">
                    <m:r>
                      <a:rPr lang="en-US" altLang="ja-JP" sz="2400" i="1">
                        <a:latin typeface="Cambria Math" panose="02040503050406030204" pitchFamily="18" charset="0"/>
                        <a:ea typeface="Cambria Math" panose="02040503050406030204" pitchFamily="18" charset="0"/>
                      </a:rPr>
                      <m:t>h</m:t>
                    </m:r>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𝑛</m:t>
                            </m:r>
                          </m:sub>
                        </m:sSub>
                        <m:r>
                          <a:rPr lang="en-US" altLang="ja-JP" sz="2400" i="1">
                            <a:latin typeface="Cambria Math" panose="02040503050406030204" pitchFamily="18" charset="0"/>
                            <a:ea typeface="Cambria Math" panose="02040503050406030204" pitchFamily="18" charset="0"/>
                          </a:rPr>
                          <m:t>|</m:t>
                        </m:r>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𝑌</m:t>
                            </m:r>
                          </m:e>
                          <m:sub>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r>
                              <a:rPr lang="en-US" altLang="ja-JP" sz="2400" i="1">
                                <a:latin typeface="Cambria Math" panose="02040503050406030204" pitchFamily="18" charset="0"/>
                                <a:ea typeface="Cambria Math" panose="02040503050406030204" pitchFamily="18" charset="0"/>
                              </a:rPr>
                              <m:t>−1</m:t>
                            </m:r>
                          </m:sup>
                        </m:sSubSup>
                      </m:e>
                    </m:d>
                    <m:r>
                      <a:rPr lang="en-US" altLang="ja-JP" sz="2400" b="0" i="1" smtClean="0">
                        <a:latin typeface="Cambria Math" panose="02040503050406030204" pitchFamily="18" charset="0"/>
                        <a:ea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1</m:t>
                        </m:r>
                      </m:num>
                      <m:den>
                        <m:r>
                          <a:rPr lang="en-US" altLang="ja-JP" sz="2400" b="0" i="1" smtClean="0">
                            <a:latin typeface="Cambria Math" panose="02040503050406030204" pitchFamily="18" charset="0"/>
                            <a:ea typeface="Cambria Math" panose="02040503050406030204" pitchFamily="18" charset="0"/>
                          </a:rPr>
                          <m:t>2</m:t>
                        </m:r>
                      </m:den>
                    </m:f>
                    <m:r>
                      <m:rPr>
                        <m:sty m:val="p"/>
                      </m:rPr>
                      <a:rPr lang="en-US" altLang="ja-JP" sz="2400" b="0" i="0" smtClean="0">
                        <a:latin typeface="Cambria Math" panose="02040503050406030204" pitchFamily="18" charset="0"/>
                        <a:ea typeface="Cambria Math" panose="02040503050406030204" pitchFamily="18" charset="0"/>
                      </a:rPr>
                      <m:t>log</m:t>
                    </m:r>
                    <m:d>
                      <m:dPr>
                        <m:begChr m:val="{"/>
                        <m:endChr m:val="}"/>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2</m:t>
                        </m:r>
                        <m:r>
                          <a:rPr lang="ja-JP" altLang="en-US" sz="2400" b="0" i="1" smtClean="0">
                            <a:latin typeface="Cambria Math" panose="02040503050406030204" pitchFamily="18" charset="0"/>
                            <a:ea typeface="Cambria Math" panose="02040503050406030204" pitchFamily="18" charset="0"/>
                          </a:rPr>
                          <m:t>𝜋</m:t>
                        </m:r>
                        <m:r>
                          <a:rPr lang="en-US" altLang="ja-JP" sz="2400" b="0" i="1" smtClean="0">
                            <a:latin typeface="Cambria Math" panose="02040503050406030204" pitchFamily="18" charset="0"/>
                            <a:ea typeface="Cambria Math" panose="02040503050406030204" pitchFamily="18" charset="0"/>
                          </a:rPr>
                          <m:t>𝑒</m:t>
                        </m:r>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p>
                              <m:sSupPr>
                                <m:ctrlPr>
                                  <a:rPr lang="en-US" altLang="ja-JP" sz="2400" b="0" i="1" smtClean="0">
                                    <a:latin typeface="Cambria Math" panose="02040503050406030204" pitchFamily="18" charset="0"/>
                                    <a:ea typeface="Cambria Math" panose="02040503050406030204" pitchFamily="18" charset="0"/>
                                  </a:rPr>
                                </m:ctrlPr>
                              </m:sSupPr>
                              <m:e>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𝐸</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𝑛</m:t>
                                            </m:r>
                                          </m:sub>
                                        </m:sSub>
                                        <m:r>
                                          <a:rPr lang="en-US" altLang="ja-JP" sz="2400" b="0" i="1" smtClean="0">
                                            <a:latin typeface="Cambria Math" panose="02040503050406030204" pitchFamily="18" charset="0"/>
                                            <a:ea typeface="Cambria Math" panose="02040503050406030204" pitchFamily="18" charset="0"/>
                                          </a:rPr>
                                          <m:t>|</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𝑌</m:t>
                                            </m:r>
                                          </m:e>
                                          <m:sub>
                                            <m:r>
                                              <a:rPr lang="en-US" altLang="ja-JP" sz="2400" b="0" i="1" smtClean="0">
                                                <a:latin typeface="Cambria Math" panose="02040503050406030204" pitchFamily="18" charset="0"/>
                                                <a:ea typeface="Cambria Math" panose="02040503050406030204" pitchFamily="18" charset="0"/>
                                              </a:rPr>
                                              <m:t>1</m:t>
                                            </m:r>
                                          </m:sub>
                                          <m:sup>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p>
                                        </m:sSubSup>
                                      </m:e>
                                    </m:d>
                                  </m:e>
                                </m:d>
                              </m:e>
                              <m:sup>
                                <m:r>
                                  <a:rPr lang="en-US" altLang="ja-JP" sz="2400" b="0" i="1" smtClean="0">
                                    <a:latin typeface="Cambria Math" panose="02040503050406030204" pitchFamily="18" charset="0"/>
                                    <a:ea typeface="Cambria Math" panose="02040503050406030204" pitchFamily="18" charset="0"/>
                                  </a:rPr>
                                  <m:t>2</m:t>
                                </m:r>
                              </m:sup>
                            </m:sSup>
                          </m:e>
                        </m:d>
                      </m:e>
                    </m:d>
                  </m:oMath>
                </a14:m>
                <a:r>
                  <a:rPr kumimoji="1" lang="en-US" altLang="ja-JP" sz="2400" dirty="0">
                    <a:latin typeface="Cambria Math" panose="02040503050406030204" pitchFamily="18" charset="0"/>
                  </a:rPr>
                  <a:t>.</a:t>
                </a:r>
                <a:endParaRPr kumimoji="1" lang="ja-JP" altLang="en-US" sz="2400" dirty="0">
                  <a:latin typeface="Cambria Math" panose="02040503050406030204" pitchFamily="18" charset="0"/>
                </a:endParaRPr>
              </a:p>
            </p:txBody>
          </p:sp>
        </mc:Choice>
        <mc:Fallback xmlns="">
          <p:sp>
            <p:nvSpPr>
              <p:cNvPr id="3" name="コンテンツ プレースホルダー 2">
                <a:extLst>
                  <a:ext uri="{FF2B5EF4-FFF2-40B4-BE49-F238E27FC236}">
                    <a16:creationId xmlns:a16="http://schemas.microsoft.com/office/drawing/2014/main" id="{8EC60ABE-D854-4997-AC64-05D719FB3AE1}"/>
                  </a:ext>
                </a:extLst>
              </p:cNvPr>
              <p:cNvSpPr>
                <a:spLocks noGrp="1" noRot="1" noChangeAspect="1" noMove="1" noResize="1" noEditPoints="1" noAdjustHandles="1" noChangeArrowheads="1" noChangeShapeType="1" noTextEdit="1"/>
              </p:cNvSpPr>
              <p:nvPr>
                <p:ph idx="1"/>
              </p:nvPr>
            </p:nvSpPr>
            <p:spPr>
              <a:xfrm>
                <a:off x="628650" y="1340768"/>
                <a:ext cx="7920000" cy="5220000"/>
              </a:xfrm>
              <a:blipFill>
                <a:blip r:embed="rId2"/>
                <a:stretch>
                  <a:fillRect l="-1155" t="-1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918764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7612</TotalTime>
  <Words>3333</Words>
  <Application>Microsoft Office PowerPoint</Application>
  <PresentationFormat>画面に合わせる (4:3)</PresentationFormat>
  <Paragraphs>400</Paragraphs>
  <Slides>45</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45</vt:i4>
      </vt:variant>
    </vt:vector>
  </HeadingPairs>
  <TitlesOfParts>
    <vt:vector size="56" baseType="lpstr">
      <vt:lpstr>ＭＳ Ｐゴシック</vt:lpstr>
      <vt:lpstr>ＭＳ ゴシック</vt:lpstr>
      <vt:lpstr>游ゴシック</vt:lpstr>
      <vt:lpstr>游ゴシック Light</vt:lpstr>
      <vt:lpstr>Arial</vt:lpstr>
      <vt:lpstr>Berlin Sans FB</vt:lpstr>
      <vt:lpstr>Calibri</vt:lpstr>
      <vt:lpstr>Cambria Math</vt:lpstr>
      <vt:lpstr>Kunstler Script</vt:lpstr>
      <vt:lpstr>Lucida Calligraphy</vt:lpstr>
      <vt:lpstr>Office テーマ</vt:lpstr>
      <vt:lpstr>Gaussian Channels  with Feedback  </vt:lpstr>
      <vt:lpstr>Contents</vt:lpstr>
      <vt:lpstr>Preface</vt:lpstr>
      <vt:lpstr>1. Gaussian channel</vt:lpstr>
      <vt:lpstr>Average power constraint</vt:lpstr>
      <vt:lpstr>Assumptions on the noise Z={Z_n }</vt:lpstr>
      <vt:lpstr> SK scheme</vt:lpstr>
      <vt:lpstr>Entropy and mutual information</vt:lpstr>
      <vt:lpstr>Properties of entropy and mutual information </vt:lpstr>
      <vt:lpstr>2. Feedback capacity      Acceptable scheme</vt:lpstr>
      <vt:lpstr>Capacity</vt:lpstr>
      <vt:lpstr>Classes of acceptable schemes</vt:lpstr>
      <vt:lpstr>Theorem 1</vt:lpstr>
      <vt:lpstr>Proposition 1</vt:lpstr>
      <vt:lpstr>Theorem 2</vt:lpstr>
      <vt:lpstr>Theorem 3 (well known) </vt:lpstr>
      <vt:lpstr>Theorem 4 (well known) </vt:lpstr>
      <vt:lpstr>3 ARMA noise channel        ARMA (l,m) process</vt:lpstr>
      <vt:lpstr>Theorem 5 (Kim, 2010)</vt:lpstr>
      <vt:lpstr>4 MA(1) noise channel       MA(1) process</vt:lpstr>
      <vt:lpstr>Theorem 6 (Kim, 2006, 2010)</vt:lpstr>
      <vt:lpstr>Theorem 7</vt:lpstr>
      <vt:lpstr>Proof of theorem 7 (Part 1)</vt:lpstr>
      <vt:lpstr>Proof of theorem 7 (Part 2)</vt:lpstr>
      <vt:lpstr>Proof of theorem 7 (Part 3)</vt:lpstr>
      <vt:lpstr>5 Asymptotic behavior of error probability         Error probability</vt:lpstr>
      <vt:lpstr>Notation</vt:lpstr>
      <vt:lpstr>Multiple-exponential decay</vt:lpstr>
      <vt:lpstr>SK scheme and error probability </vt:lpstr>
      <vt:lpstr>SK scheme and error probability</vt:lpstr>
      <vt:lpstr>Proof of Theorem 8 (Part 1)</vt:lpstr>
      <vt:lpstr>Proof of Theorem 8 (Part 2)</vt:lpstr>
      <vt:lpstr>Proof of Theorem 8 (Part 3)</vt:lpstr>
      <vt:lpstr>6 Continuous-time GC with feedback </vt:lpstr>
      <vt:lpstr>Error probability</vt:lpstr>
      <vt:lpstr>Minimum error probability</vt:lpstr>
      <vt:lpstr>Proof of Theorem 9 (Part 1)</vt:lpstr>
      <vt:lpstr>Proof of Theorem 9 (Part 2)</vt:lpstr>
      <vt:lpstr>Proof of Theorem 9 (Part 3)</vt:lpstr>
      <vt:lpstr>Proof of Theorem 9 (Part 4)</vt:lpstr>
      <vt:lpstr>References</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データの分析あれこれ</dc:title>
  <dc:creator>Ihara</dc:creator>
  <cp:lastModifiedBy>俊輔 井原</cp:lastModifiedBy>
  <cp:revision>786</cp:revision>
  <cp:lastPrinted>2019-08-15T10:55:43Z</cp:lastPrinted>
  <dcterms:created xsi:type="dcterms:W3CDTF">2013-04-19T11:14:59Z</dcterms:created>
  <dcterms:modified xsi:type="dcterms:W3CDTF">2019-08-18T13:53:23Z</dcterms:modified>
</cp:coreProperties>
</file>