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4"/>
  </p:notesMasterIdLst>
  <p:sldIdLst>
    <p:sldId id="256" r:id="rId2"/>
    <p:sldId id="412" r:id="rId3"/>
    <p:sldId id="414" r:id="rId4"/>
    <p:sldId id="338" r:id="rId5"/>
    <p:sldId id="375" r:id="rId6"/>
    <p:sldId id="374" r:id="rId7"/>
    <p:sldId id="379" r:id="rId8"/>
    <p:sldId id="407" r:id="rId9"/>
    <p:sldId id="405" r:id="rId10"/>
    <p:sldId id="404" r:id="rId11"/>
    <p:sldId id="408" r:id="rId12"/>
    <p:sldId id="410" r:id="rId13"/>
    <p:sldId id="376" r:id="rId14"/>
    <p:sldId id="409" r:id="rId15"/>
    <p:sldId id="377" r:id="rId16"/>
    <p:sldId id="380" r:id="rId17"/>
    <p:sldId id="411" r:id="rId18"/>
    <p:sldId id="381" r:id="rId19"/>
    <p:sldId id="401" r:id="rId20"/>
    <p:sldId id="383" r:id="rId21"/>
    <p:sldId id="397" r:id="rId22"/>
    <p:sldId id="385" r:id="rId23"/>
    <p:sldId id="387" r:id="rId24"/>
    <p:sldId id="388" r:id="rId25"/>
    <p:sldId id="400" r:id="rId26"/>
    <p:sldId id="399" r:id="rId27"/>
    <p:sldId id="398" r:id="rId28"/>
    <p:sldId id="389" r:id="rId29"/>
    <p:sldId id="390" r:id="rId30"/>
    <p:sldId id="402" r:id="rId31"/>
    <p:sldId id="391" r:id="rId32"/>
    <p:sldId id="392" r:id="rId33"/>
    <p:sldId id="393" r:id="rId34"/>
    <p:sldId id="394" r:id="rId35"/>
    <p:sldId id="395" r:id="rId36"/>
    <p:sldId id="417" r:id="rId37"/>
    <p:sldId id="418" r:id="rId38"/>
    <p:sldId id="419" r:id="rId39"/>
    <p:sldId id="420" r:id="rId40"/>
    <p:sldId id="421" r:id="rId41"/>
    <p:sldId id="368" r:id="rId42"/>
    <p:sldId id="413" r:id="rId4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093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03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8" autoAdjust="0"/>
  </p:normalViewPr>
  <p:slideViewPr>
    <p:cSldViewPr snapToGrid="0">
      <p:cViewPr>
        <p:scale>
          <a:sx n="100" d="100"/>
          <a:sy n="100" d="100"/>
        </p:scale>
        <p:origin x="1308" y="378"/>
      </p:cViewPr>
      <p:guideLst>
        <p:guide orient="horz" pos="2093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2262-26A0-4EEB-B849-071DF995E2DA}" type="datetimeFigureOut">
              <a:rPr lang="en-US" smtClean="0"/>
              <a:pPr/>
              <a:t>08/26/2016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4131-B1D8-46BB-9F84-FC9404A11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80881-4F15-AF4E-852A-CD86D418238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9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3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2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</a:t>
            </a:r>
            <a:r>
              <a:rPr lang="en-US" dirty="0" smtClean="0"/>
              <a:t> superscript not visible.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48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8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43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1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4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9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2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nice to have an actual adversary who looks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4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5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8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8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demonstrating two </a:t>
            </a:r>
            <a:r>
              <a:rPr lang="en-US" dirty="0" err="1" smtClean="0"/>
              <a:t>codewordscoherence</a:t>
            </a:r>
            <a:r>
              <a:rPr lang="en-US" dirty="0" smtClean="0"/>
              <a:t> over ${\cal T}$ for two base </a:t>
            </a:r>
            <a:r>
              <a:rPr lang="en-US" dirty="0" err="1" smtClean="0"/>
              <a:t>codewords</a:t>
            </a:r>
            <a:r>
              <a:rPr lang="en-US" dirty="0" smtClean="0"/>
              <a:t> $\</a:t>
            </a:r>
            <a:r>
              <a:rPr lang="en-US" dirty="0" err="1" smtClean="0"/>
              <a:t>bu(m</a:t>
            </a:r>
            <a:r>
              <a:rPr lang="en-US" dirty="0" smtClean="0"/>
              <a:t>)$ and $\</a:t>
            </a:r>
            <a:r>
              <a:rPr lang="en-US" dirty="0" err="1" smtClean="0"/>
              <a:t>bu(m</a:t>
            </a:r>
            <a:r>
              <a:rPr lang="en-US" dirty="0" smtClean="0"/>
              <a:t>’)$.</a:t>
            </a:r>
            <a:r>
              <a:rPr lang="en-US" baseline="0" dirty="0" smtClean="0"/>
              <a:t> Let </a:t>
            </a:r>
            <a:r>
              <a:rPr lang="en-US" dirty="0" smtClean="0"/>
              <a:t>${\cal T} = [25]$, {\it i.e.}, it comprises of the first $25$ locations of each codeword, and let there be $K=5$ noise-levels $q_1,\ldots,q_5$ for each codeword, in the sets of locations $S(m,1),\ldots,S(m,5)$ and $S(m’,1),\ldots,S(m’,5)$ respectively. The expected size of each $</a:t>
            </a:r>
            <a:r>
              <a:rPr lang="en-US" dirty="0" err="1" smtClean="0"/>
              <a:t>V(m,m’,k,k</a:t>
            </a:r>
            <a:r>
              <a:rPr lang="en-US" dirty="0" smtClean="0"/>
              <a:t>’)$ is therefore $|{\cal T}|/K^2 = 1$. It can be verified</a:t>
            </a:r>
            <a:r>
              <a:rPr lang="en-US" baseline="0" dirty="0" smtClean="0"/>
              <a:t> that the largest size of $</a:t>
            </a:r>
            <a:r>
              <a:rPr lang="en-US" baseline="0" dirty="0" err="1" smtClean="0"/>
              <a:t>V(m,m’,k,k</a:t>
            </a:r>
            <a:r>
              <a:rPr lang="en-US" baseline="0" dirty="0" smtClean="0"/>
              <a:t>)$ is $2$ (only for $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= 3$ -- all other sets of size at least $2$ have $</a:t>
            </a:r>
            <a:r>
              <a:rPr lang="en-US" baseline="0" dirty="0" err="1" smtClean="0"/>
              <a:t>k\neq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’$), and hence </a:t>
            </a:r>
            <a:r>
              <a:rPr lang="en-US" dirty="0" smtClean="0"/>
              <a:t>$\</a:t>
            </a:r>
            <a:r>
              <a:rPr lang="en-US" dirty="0" err="1" smtClean="0"/>
              <a:t>bu(m</a:t>
            </a:r>
            <a:r>
              <a:rPr lang="en-US" dirty="0" smtClean="0"/>
              <a:t>)$ and $\</a:t>
            </a:r>
            <a:r>
              <a:rPr lang="en-US" dirty="0" err="1" smtClean="0"/>
              <a:t>bu(m</a:t>
            </a:r>
            <a:r>
              <a:rPr lang="en-US" dirty="0" smtClean="0"/>
              <a:t>’)$ are at most $2$-coherent over ${\cal T}$.</a:t>
            </a:r>
            <a:r>
              <a:rPr lang="en-US" baseline="0" dirty="0" smtClean="0"/>
              <a:t> Further, there are exactly $4$ locations in which  </a:t>
            </a:r>
            <a:r>
              <a:rPr lang="en-US" dirty="0" smtClean="0"/>
              <a:t>$\</a:t>
            </a:r>
            <a:r>
              <a:rPr lang="en-US" dirty="0" err="1" smtClean="0"/>
              <a:t>bu(m</a:t>
            </a:r>
            <a:r>
              <a:rPr lang="en-US" dirty="0" smtClean="0"/>
              <a:t>)$ and $\</a:t>
            </a:r>
            <a:r>
              <a:rPr lang="en-US" dirty="0" err="1" smtClean="0"/>
              <a:t>bu(m</a:t>
            </a:r>
            <a:r>
              <a:rPr lang="en-US" dirty="0" smtClean="0"/>
              <a:t>’)$ are coherent (the $8$th, $12$th, $16$th and $18$th locations, as highlighted in this figure), so the remaining $21$ </a:t>
            </a:r>
            <a:r>
              <a:rPr lang="en-US" dirty="0" err="1" smtClean="0"/>
              <a:t>decoherent</a:t>
            </a:r>
            <a:r>
              <a:rPr lang="en-US" dirty="0" smtClean="0"/>
              <a:t> locations are potentially usable by the decoder Bob, to disambiguate</a:t>
            </a:r>
            <a:r>
              <a:rPr lang="en-US" baseline="0" dirty="0" smtClean="0"/>
              <a:t> between $</a:t>
            </a:r>
            <a:r>
              <a:rPr lang="en-US" baseline="0" dirty="0" err="1" smtClean="0"/>
              <a:t>m</a:t>
            </a:r>
            <a:r>
              <a:rPr lang="en-US" baseline="0" dirty="0" smtClean="0"/>
              <a:t>$ and $</a:t>
            </a:r>
            <a:r>
              <a:rPr lang="en-US" baseline="0" dirty="0" err="1" smtClean="0"/>
              <a:t>m</a:t>
            </a:r>
            <a:r>
              <a:rPr lang="en-US" baseline="0" dirty="0" smtClean="0"/>
              <a:t>’$</a:t>
            </a:r>
            <a:r>
              <a:rPr lang="en-US" dirty="0" smtClean="0"/>
              <a:t>.</a:t>
            </a:r>
            <a:r>
              <a:rPr lang="en-US" baseline="0" dirty="0" smtClean="0"/>
              <a:t> In this example, </a:t>
            </a:r>
            <a:r>
              <a:rPr lang="en-US" dirty="0" smtClean="0"/>
              <a:t>$V(m,m’,1,2)$ comprising of the two locations $\{1,20\}$ is a possible choice for the disambiguation set</a:t>
            </a:r>
            <a:r>
              <a:rPr lang="en-US" baseline="0" dirty="0" smtClean="0"/>
              <a:t>, being of ``reasonable size’’, and being the lexicographically first set with $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\</a:t>
            </a:r>
            <a:r>
              <a:rPr lang="en-US" baseline="0" dirty="0" err="1" smtClean="0"/>
              <a:t>neq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’$.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B925F-29D0-B044-B7E5-E832153DC4B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B925F-29D0-B044-B7E5-E832153DC4B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C5A6D-B159-2440-884F-1C2B7FBA1A41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Intermediate </a:t>
            </a:r>
            <a:r>
              <a:rPr lang="en-US" dirty="0" err="1" smtClean="0"/>
              <a:t>q</a:t>
            </a:r>
            <a:r>
              <a:rPr lang="en-US" dirty="0" smtClean="0"/>
              <a:t> – AG codes achievability,/</a:t>
            </a:r>
            <a:r>
              <a:rPr lang="en-US" dirty="0" err="1" smtClean="0"/>
              <a:t>McERRW</a:t>
            </a:r>
            <a:r>
              <a:rPr lang="en-US" baseline="0" dirty="0" smtClean="0"/>
              <a:t> outer bound, still a gap. Show both curves.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Intermediate </a:t>
            </a:r>
            <a:r>
              <a:rPr lang="en-US" dirty="0" err="1" smtClean="0"/>
              <a:t>q</a:t>
            </a:r>
            <a:r>
              <a:rPr lang="en-US" dirty="0" smtClean="0"/>
              <a:t> – AG codes achievability,/</a:t>
            </a:r>
            <a:r>
              <a:rPr lang="en-US" dirty="0" err="1" smtClean="0"/>
              <a:t>McERRW</a:t>
            </a:r>
            <a:r>
              <a:rPr lang="en-US" baseline="0" dirty="0" smtClean="0"/>
              <a:t> outer bound, still a gap. Show both curves.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nice to have an actual adversary who looks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nice to have an actual adversary who looks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nice to have an actual adversary who looks blind.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4131-B1D8-46BB-9F84-FC9404A111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9DF31-254B-43F6-BC64-206BED0825FE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E3571-2D01-43F1-9D9F-411E0999CE1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0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DF6D5-C916-4C80-9CEA-503439EA9814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F336-827B-444E-8DFF-D350255D87C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6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2BFC5-DD15-4C8F-BCB4-8AB66D594638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1A232-5B1B-49A1-B779-F2A5DC3F27E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2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94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4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4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4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D4561ED1-A001-7341-AFC9-67F47E8CE4C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2ED87-4F29-4693-B781-E3030172A9B8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24EC2-950C-4FD1-9DD6-5BEFBA2CF41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7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A2A9F-7141-45B2-91F7-EC7491825F7C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08BE6-00A4-46CB-BAC8-5EA9B8D6D26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02327-25E3-499B-A5D9-7E4DC9509882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89F03-E797-42A3-98D3-BB3EF85B3E8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45C6E-1601-468B-8322-B40B48C2B673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7835-22FD-4A78-83CA-8748D65E11D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7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D19D3-C811-4E96-9078-74209F790943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D1D2A-9C7F-4D27-9E7C-DE703B8A42A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1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CEE1C-22E0-4009-A856-005A2B63F9C0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891F0-C34B-4B62-8689-B888E5BA7EC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4912A-72AD-4E4D-A6F5-50A08F9DF68F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16EF2-BC66-4676-8732-7D3F1FA8678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54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F1AE7-3808-4585-898C-E9D0486F9627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8F6B-159A-492C-8D98-7F6CDEFBD4D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DCE014-22A6-4177-8292-8AD9FA09D4D2}" type="datetimeFigureOut">
              <a:rPr lang="zh-CN" altLang="en-US" smtClean="0"/>
              <a:pPr>
                <a:defRPr/>
              </a:pPr>
              <a:t>2016/8/26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92C3B6-58DF-481F-BBFA-6537868909D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8.pd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56.pdf"/><Relationship Id="rId5" Type="http://schemas.openxmlformats.org/officeDocument/2006/relationships/image" Target="../media/image33.png"/><Relationship Id="rId1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56.pdf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60.pd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df"/><Relationship Id="rId11" Type="http://schemas.openxmlformats.org/officeDocument/2006/relationships/image" Target="../media/image68.pdf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66.pd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df"/><Relationship Id="rId11" Type="http://schemas.openxmlformats.org/officeDocument/2006/relationships/image" Target="../media/image68.pdf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66.pd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2.png"/><Relationship Id="rId5" Type="http://schemas.openxmlformats.org/officeDocument/2006/relationships/image" Target="../media/image36.png"/><Relationship Id="rId10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3.pdf"/><Relationship Id="rId3" Type="http://schemas.openxmlformats.org/officeDocument/2006/relationships/image" Target="../media/image83.pdf"/><Relationship Id="rId7" Type="http://schemas.openxmlformats.org/officeDocument/2006/relationships/image" Target="../media/image87.pdf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91.pdf"/><Relationship Id="rId5" Type="http://schemas.openxmlformats.org/officeDocument/2006/relationships/image" Target="../media/image85.pdf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89.pdf"/><Relationship Id="rId1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7.png"/><Relationship Id="rId7" Type="http://schemas.openxmlformats.org/officeDocument/2006/relationships/image" Target="../media/image101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99.pdf"/><Relationship Id="rId10" Type="http://schemas.openxmlformats.org/officeDocument/2006/relationships/image" Target="../media/image63.png"/><Relationship Id="rId4" Type="http://schemas.openxmlformats.org/officeDocument/2006/relationships/image" Target="../media/image98.png"/><Relationship Id="rId9" Type="http://schemas.openxmlformats.org/officeDocument/2006/relationships/image" Target="../media/image103.pd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df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df"/><Relationship Id="rId5" Type="http://schemas.openxmlformats.org/officeDocument/2006/relationships/image" Target="../media/image63.png"/><Relationship Id="rId4" Type="http://schemas.openxmlformats.org/officeDocument/2006/relationships/image" Target="../media/image103.pdf"/><Relationship Id="rId9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133.pd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31.pdf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135.pd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df"/><Relationship Id="rId13" Type="http://schemas.openxmlformats.org/officeDocument/2006/relationships/image" Target="../media/image83.png"/><Relationship Id="rId18" Type="http://schemas.openxmlformats.org/officeDocument/2006/relationships/image" Target="../media/image145.pdf"/><Relationship Id="rId26" Type="http://schemas.openxmlformats.org/officeDocument/2006/relationships/image" Target="../media/image149.pdf"/><Relationship Id="rId39" Type="http://schemas.openxmlformats.org/officeDocument/2006/relationships/image" Target="../media/image99.png"/><Relationship Id="rId3" Type="http://schemas.openxmlformats.org/officeDocument/2006/relationships/image" Target="../media/image73.png"/><Relationship Id="rId21" Type="http://schemas.openxmlformats.org/officeDocument/2006/relationships/image" Target="../media/image87.png"/><Relationship Id="rId34" Type="http://schemas.openxmlformats.org/officeDocument/2006/relationships/image" Target="../media/image153.pdf"/><Relationship Id="rId42" Type="http://schemas.openxmlformats.org/officeDocument/2006/relationships/image" Target="../media/image157.pdf"/><Relationship Id="rId47" Type="http://schemas.openxmlformats.org/officeDocument/2006/relationships/image" Target="../media/image160.pdf"/><Relationship Id="rId7" Type="http://schemas.openxmlformats.org/officeDocument/2006/relationships/image" Target="../media/image75.png"/><Relationship Id="rId12" Type="http://schemas.openxmlformats.org/officeDocument/2006/relationships/image" Target="../media/image142.pdf"/><Relationship Id="rId17" Type="http://schemas.openxmlformats.org/officeDocument/2006/relationships/image" Target="../media/image85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image" Target="../media/image155.pdf"/><Relationship Id="rId46" Type="http://schemas.openxmlformats.org/officeDocument/2006/relationships/image" Target="../media/image103.jpeg"/><Relationship Id="rId2" Type="http://schemas.openxmlformats.org/officeDocument/2006/relationships/image" Target="../media/image137.pdf"/><Relationship Id="rId16" Type="http://schemas.openxmlformats.org/officeDocument/2006/relationships/image" Target="../media/image144.pdf"/><Relationship Id="rId20" Type="http://schemas.openxmlformats.org/officeDocument/2006/relationships/image" Target="../media/image146.pdf"/><Relationship Id="rId29" Type="http://schemas.openxmlformats.org/officeDocument/2006/relationships/image" Target="../media/image91.png"/><Relationship Id="rId41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df"/><Relationship Id="rId11" Type="http://schemas.openxmlformats.org/officeDocument/2006/relationships/image" Target="../media/image77.png"/><Relationship Id="rId24" Type="http://schemas.openxmlformats.org/officeDocument/2006/relationships/image" Target="../media/image148.pdf"/><Relationship Id="rId32" Type="http://schemas.openxmlformats.org/officeDocument/2006/relationships/image" Target="../media/image152.pdf"/><Relationship Id="rId37" Type="http://schemas.openxmlformats.org/officeDocument/2006/relationships/image" Target="../media/image96.png"/><Relationship Id="rId40" Type="http://schemas.openxmlformats.org/officeDocument/2006/relationships/image" Target="../media/image156.pdf"/><Relationship Id="rId45" Type="http://schemas.openxmlformats.org/officeDocument/2006/relationships/image" Target="../media/image102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88.png"/><Relationship Id="rId28" Type="http://schemas.openxmlformats.org/officeDocument/2006/relationships/image" Target="../media/image150.pdf"/><Relationship Id="rId36" Type="http://schemas.openxmlformats.org/officeDocument/2006/relationships/image" Target="../media/image154.pdf"/><Relationship Id="rId10" Type="http://schemas.openxmlformats.org/officeDocument/2006/relationships/image" Target="../media/image141.pdf"/><Relationship Id="rId19" Type="http://schemas.openxmlformats.org/officeDocument/2006/relationships/image" Target="../media/image86.png"/><Relationship Id="rId31" Type="http://schemas.openxmlformats.org/officeDocument/2006/relationships/image" Target="../media/image92.png"/><Relationship Id="rId44" Type="http://schemas.openxmlformats.org/officeDocument/2006/relationships/image" Target="../media/image158.pdf"/><Relationship Id="rId4" Type="http://schemas.openxmlformats.org/officeDocument/2006/relationships/image" Target="../media/image138.pdf"/><Relationship Id="rId9" Type="http://schemas.openxmlformats.org/officeDocument/2006/relationships/image" Target="../media/image76.png"/><Relationship Id="rId14" Type="http://schemas.openxmlformats.org/officeDocument/2006/relationships/image" Target="../media/image143.pdf"/><Relationship Id="rId22" Type="http://schemas.openxmlformats.org/officeDocument/2006/relationships/image" Target="../media/image147.pdf"/><Relationship Id="rId27" Type="http://schemas.openxmlformats.org/officeDocument/2006/relationships/image" Target="../media/image90.png"/><Relationship Id="rId30" Type="http://schemas.openxmlformats.org/officeDocument/2006/relationships/image" Target="../media/image151.pdf"/><Relationship Id="rId35" Type="http://schemas.openxmlformats.org/officeDocument/2006/relationships/image" Target="../media/image94.png"/><Relationship Id="rId43" Type="http://schemas.openxmlformats.org/officeDocument/2006/relationships/image" Target="../media/image101.png"/><Relationship Id="rId48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66.pdf"/><Relationship Id="rId3" Type="http://schemas.openxmlformats.org/officeDocument/2006/relationships/image" Target="../media/image161.pdf"/><Relationship Id="rId7" Type="http://schemas.openxmlformats.org/officeDocument/2006/relationships/image" Target="../media/image163.pdf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165.pdf"/><Relationship Id="rId5" Type="http://schemas.openxmlformats.org/officeDocument/2006/relationships/image" Target="../media/image162.pdf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164.pdf"/><Relationship Id="rId1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70.pdf"/><Relationship Id="rId18" Type="http://schemas.openxmlformats.org/officeDocument/2006/relationships/image" Target="../media/image85.png"/><Relationship Id="rId26" Type="http://schemas.openxmlformats.org/officeDocument/2006/relationships/image" Target="../media/image127.png"/><Relationship Id="rId39" Type="http://schemas.openxmlformats.org/officeDocument/2006/relationships/image" Target="../media/image183.pdf"/><Relationship Id="rId3" Type="http://schemas.openxmlformats.org/officeDocument/2006/relationships/image" Target="../media/image167.pdf"/><Relationship Id="rId21" Type="http://schemas.openxmlformats.org/officeDocument/2006/relationships/image" Target="../media/image174.pdf"/><Relationship Id="rId34" Type="http://schemas.openxmlformats.org/officeDocument/2006/relationships/image" Target="../media/image93.png"/><Relationship Id="rId47" Type="http://schemas.openxmlformats.org/officeDocument/2006/relationships/image" Target="../media/image186.pdf"/><Relationship Id="rId50" Type="http://schemas.openxmlformats.org/officeDocument/2006/relationships/image" Target="../media/image89.png"/><Relationship Id="rId7" Type="http://schemas.openxmlformats.org/officeDocument/2006/relationships/image" Target="../media/image168.pdf"/><Relationship Id="rId17" Type="http://schemas.openxmlformats.org/officeDocument/2006/relationships/image" Target="../media/image172.pdf"/><Relationship Id="rId25" Type="http://schemas.openxmlformats.org/officeDocument/2006/relationships/image" Target="../media/image176.pdf"/><Relationship Id="rId33" Type="http://schemas.openxmlformats.org/officeDocument/2006/relationships/image" Target="../media/image180.pdf"/><Relationship Id="rId38" Type="http://schemas.openxmlformats.org/officeDocument/2006/relationships/image" Target="../media/image96.png"/><Relationship Id="rId46" Type="http://schemas.openxmlformats.org/officeDocument/2006/relationships/image" Target="../media/image87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84.png"/><Relationship Id="rId20" Type="http://schemas.openxmlformats.org/officeDocument/2006/relationships/image" Target="../media/image86.png"/><Relationship Id="rId29" Type="http://schemas.openxmlformats.org/officeDocument/2006/relationships/image" Target="../media/image178.pdf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26.png"/><Relationship Id="rId32" Type="http://schemas.openxmlformats.org/officeDocument/2006/relationships/image" Target="../media/image92.png"/><Relationship Id="rId37" Type="http://schemas.openxmlformats.org/officeDocument/2006/relationships/image" Target="../media/image182.pdf"/><Relationship Id="rId40" Type="http://schemas.openxmlformats.org/officeDocument/2006/relationships/image" Target="../media/image100.png"/><Relationship Id="rId45" Type="http://schemas.openxmlformats.org/officeDocument/2006/relationships/image" Target="../media/image185.pdf"/><Relationship Id="rId15" Type="http://schemas.openxmlformats.org/officeDocument/2006/relationships/image" Target="../media/image171.pdf"/><Relationship Id="rId23" Type="http://schemas.openxmlformats.org/officeDocument/2006/relationships/image" Target="../media/image175.pdf"/><Relationship Id="rId28" Type="http://schemas.openxmlformats.org/officeDocument/2006/relationships/image" Target="../media/image90.png"/><Relationship Id="rId36" Type="http://schemas.openxmlformats.org/officeDocument/2006/relationships/image" Target="../media/image94.png"/><Relationship Id="rId49" Type="http://schemas.openxmlformats.org/officeDocument/2006/relationships/image" Target="../media/image187.pdf"/><Relationship Id="rId10" Type="http://schemas.openxmlformats.org/officeDocument/2006/relationships/image" Target="../media/image77.png"/><Relationship Id="rId19" Type="http://schemas.openxmlformats.org/officeDocument/2006/relationships/image" Target="../media/image173.pdf"/><Relationship Id="rId31" Type="http://schemas.openxmlformats.org/officeDocument/2006/relationships/image" Target="../media/image179.pdf"/><Relationship Id="rId44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169.pdf"/><Relationship Id="rId14" Type="http://schemas.openxmlformats.org/officeDocument/2006/relationships/image" Target="../media/image83.png"/><Relationship Id="rId22" Type="http://schemas.openxmlformats.org/officeDocument/2006/relationships/image" Target="../media/image125.png"/><Relationship Id="rId27" Type="http://schemas.openxmlformats.org/officeDocument/2006/relationships/image" Target="../media/image177.pdf"/><Relationship Id="rId30" Type="http://schemas.openxmlformats.org/officeDocument/2006/relationships/image" Target="../media/image91.png"/><Relationship Id="rId35" Type="http://schemas.openxmlformats.org/officeDocument/2006/relationships/image" Target="../media/image181.pdf"/><Relationship Id="rId43" Type="http://schemas.openxmlformats.org/officeDocument/2006/relationships/image" Target="../media/image184.pdf"/><Relationship Id="rId48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88.pd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df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png"/><Relationship Id="rId5" Type="http://schemas.openxmlformats.org/officeDocument/2006/relationships/image" Target="../media/image33.png"/><Relationship Id="rId1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d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6.pdf"/><Relationship Id="rId7" Type="http://schemas.openxmlformats.org/officeDocument/2006/relationships/image" Target="../media/image50.pd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8.pdf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43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df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54.pd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df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43.pdf"/><Relationship Id="rId4" Type="http://schemas.openxmlformats.org/officeDocument/2006/relationships/image" Target="../media/image46.pd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14"/>
          <p:cNvSpPr txBox="1">
            <a:spLocks noChangeArrowheads="1"/>
          </p:cNvSpPr>
          <p:nvPr/>
        </p:nvSpPr>
        <p:spPr bwMode="auto">
          <a:xfrm>
            <a:off x="1812925" y="1601788"/>
            <a:ext cx="8794750" cy="9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36195" rIns="90170" bIns="3619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zh-CN" sz="5400" dirty="0" smtClean="0">
                <a:ea typeface="Microsoft YaHei" pitchFamily="34" charset="-122"/>
                <a:cs typeface="Calibri" pitchFamily="34" charset="0"/>
              </a:rPr>
              <a:t>RELIABLE COMMUNICATION</a:t>
            </a:r>
          </a:p>
        </p:txBody>
      </p:sp>
      <p:sp>
        <p:nvSpPr>
          <p:cNvPr id="2053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24C08FAD-E7F3-475F-9DDA-1A0CE312C812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</a:t>
            </a:fld>
            <a:endParaRPr lang="en-US" altLang="zh-CN" sz="14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6963" y="2490983"/>
            <a:ext cx="36517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/>
            <a:r>
              <a:rPr lang="en-HK" altLang="zh-CN" sz="3200" dirty="0">
                <a:solidFill>
                  <a:prstClr val="black"/>
                </a:solidFill>
                <a:ea typeface="Microsoft YaHei" pitchFamily="34" charset="-122"/>
                <a:cs typeface="Calibri" pitchFamily="34" charset="0"/>
              </a:rPr>
              <a:t>IN</a:t>
            </a:r>
            <a:r>
              <a:rPr lang="en-HK" altLang="zh-CN" sz="3200" dirty="0" smtClean="0">
                <a:solidFill>
                  <a:prstClr val="black"/>
                </a:solidFill>
                <a:ea typeface="Microsoft YaHei" pitchFamily="34" charset="-122"/>
                <a:cs typeface="Calibri" pitchFamily="34" charset="0"/>
              </a:rPr>
              <a:t> THE PRESENCE OF</a:t>
            </a:r>
            <a:endParaRPr lang="zh-CN" altLang="en-US" sz="3200" dirty="0">
              <a:solidFill>
                <a:prstClr val="black"/>
              </a:solidFill>
              <a:ea typeface="Microsoft YaHei" pitchFamily="34" charset="-122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4886" y="2490982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CN" sz="3200" b="1" dirty="0" smtClean="0">
                <a:ea typeface="Microsoft YaHei" pitchFamily="34" charset="-122"/>
                <a:cs typeface="Calibri" pitchFamily="34" charset="0"/>
              </a:rPr>
              <a:t>LIMITED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90570" y="2490982"/>
            <a:ext cx="24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zh-CN" sz="3200" dirty="0" smtClean="0">
                <a:solidFill>
                  <a:prstClr val="black"/>
                </a:solidFill>
                <a:ea typeface="Microsoft YaHei" pitchFamily="34" charset="-122"/>
                <a:cs typeface="Calibri" pitchFamily="34" charset="0"/>
              </a:rPr>
              <a:t>ADVERSARIES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3600" y="4127500"/>
            <a:ext cx="503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Sidharth</a:t>
            </a:r>
            <a:r>
              <a:rPr lang="en-US" dirty="0" smtClean="0"/>
              <a:t> </a:t>
            </a:r>
            <a:r>
              <a:rPr lang="en-US" dirty="0" err="1" smtClean="0"/>
              <a:t>Jaggi</a:t>
            </a:r>
            <a:r>
              <a:rPr lang="en-US" dirty="0" smtClean="0"/>
              <a:t>, The Chinese University of Hong Kong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10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47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“Benchmark” </a:t>
            </a:r>
            <a:r>
              <a:rPr lang="en-HK" altLang="en-US" sz="2800" b="1" dirty="0"/>
              <a:t>channel </a:t>
            </a:r>
            <a:r>
              <a:rPr lang="en-HK" altLang="en-US" sz="2800" b="1" dirty="0" smtClean="0"/>
              <a:t>models</a:t>
            </a:r>
            <a:endParaRPr lang="en-HK" altLang="en-US" sz="2800" b="1" dirty="0"/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148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One</a:t>
            </a:r>
            <a:r>
              <a:rPr lang="en-HK" altLang="en-US" dirty="0" smtClean="0"/>
              <a:t> intermediate model: </a:t>
            </a:r>
            <a:r>
              <a:rPr lang="en-HK" altLang="en-US" b="1" dirty="0">
                <a:solidFill>
                  <a:srgbClr val="7030A0"/>
                </a:solidFill>
              </a:rPr>
              <a:t>oblivious</a:t>
            </a:r>
            <a:r>
              <a:rPr lang="en-HK" altLang="en-US" dirty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adversary</a:t>
            </a:r>
            <a:endParaRPr lang="en-HK" altLang="en-US" sz="2400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48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 Box 59"/>
              <p:cNvSpPr txBox="1">
                <a:spLocks noChangeArrowheads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HK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errors</a:t>
                </a:r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54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82"/>
              <p:cNvSpPr txBox="1">
                <a:spLocks noChangeArrowheads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HK" altLang="zh-TW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HK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66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 Box 109"/>
              <p:cNvSpPr txBox="1">
                <a:spLocks noChangeArrowheads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 smtClean="0"/>
                  <a:t>Alphabet </a:t>
                </a:r>
                <a14:m>
                  <m:oMath xmlns:m="http://schemas.openxmlformats.org/officeDocument/2006/math">
                    <m:r>
                      <a:rPr lang="en-HK" altLang="zh-TW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179" name="Text 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56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Line 110"/>
          <p:cNvSpPr>
            <a:spLocks noChangeShapeType="1"/>
          </p:cNvSpPr>
          <p:nvPr/>
        </p:nvSpPr>
        <p:spPr bwMode="auto">
          <a:xfrm>
            <a:off x="4302353" y="27792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129"/>
          <p:cNvSpPr>
            <a:spLocks noChangeArrowheads="1"/>
          </p:cNvSpPr>
          <p:nvPr/>
        </p:nvSpPr>
        <p:spPr bwMode="auto">
          <a:xfrm>
            <a:off x="5128646" y="3249389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Oval 130"/>
          <p:cNvSpPr>
            <a:spLocks noChangeArrowheads="1"/>
          </p:cNvSpPr>
          <p:nvPr/>
        </p:nvSpPr>
        <p:spPr bwMode="auto">
          <a:xfrm>
            <a:off x="4302353" y="3547683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Oval 131"/>
          <p:cNvSpPr>
            <a:spLocks noChangeArrowheads="1"/>
          </p:cNvSpPr>
          <p:nvPr/>
        </p:nvSpPr>
        <p:spPr bwMode="auto">
          <a:xfrm>
            <a:off x="7335981" y="3544960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9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192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6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97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00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201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203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06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07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0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1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Text Box 176"/>
          <p:cNvSpPr txBox="1">
            <a:spLocks noChangeArrowheads="1"/>
          </p:cNvSpPr>
          <p:nvPr/>
        </p:nvSpPr>
        <p:spPr bwMode="auto">
          <a:xfrm>
            <a:off x="3958122" y="4604394"/>
            <a:ext cx="11085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(AVC capacity)</a:t>
            </a:r>
            <a:endParaRPr lang="en-US" altLang="zh-TW" sz="1000" b="1" dirty="0"/>
          </a:p>
        </p:txBody>
      </p:sp>
      <p:sp>
        <p:nvSpPr>
          <p:cNvPr id="107" name="Text Box 176"/>
          <p:cNvSpPr txBox="1">
            <a:spLocks noChangeArrowheads="1"/>
          </p:cNvSpPr>
          <p:nvPr/>
        </p:nvSpPr>
        <p:spPr bwMode="auto">
          <a:xfrm>
            <a:off x="8415154" y="4623110"/>
            <a:ext cx="19453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(AVC capacity/folklore)</a:t>
            </a:r>
            <a:endParaRPr lang="en-US" altLang="zh-TW" sz="1000" b="1" dirty="0"/>
          </a:p>
        </p:txBody>
      </p:sp>
      <p:grpSp>
        <p:nvGrpSpPr>
          <p:cNvPr id="106" name="Group 71"/>
          <p:cNvGrpSpPr>
            <a:grpSpLocks/>
          </p:cNvGrpSpPr>
          <p:nvPr/>
        </p:nvGrpSpPr>
        <p:grpSpPr bwMode="auto">
          <a:xfrm>
            <a:off x="2891471" y="2865086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08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71"/>
          <p:cNvGrpSpPr>
            <a:grpSpLocks/>
          </p:cNvGrpSpPr>
          <p:nvPr/>
        </p:nvGrpSpPr>
        <p:grpSpPr bwMode="auto">
          <a:xfrm>
            <a:off x="2890355" y="3101228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29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16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431 1.85185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34245 0.0009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4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71 0.00047 L 0.3431 0.1083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4" grpId="0" animBg="1"/>
      <p:bldP spid="166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/>
      <p:bldP spid="192" grpId="0" animBg="1"/>
      <p:bldP spid="193" grpId="0" animBg="1"/>
      <p:bldP spid="194" grpId="0" animBg="1"/>
      <p:bldP spid="195" grpId="0"/>
      <p:bldP spid="196" grpId="0"/>
      <p:bldP spid="197" grpId="0" animBg="1"/>
      <p:bldP spid="198" grpId="0" animBg="1"/>
      <p:bldP spid="199" grpId="0"/>
      <p:bldP spid="200" grpId="0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 animBg="1"/>
      <p:bldP spid="208" grpId="0" animBg="1"/>
      <p:bldP spid="209" grpId="0"/>
      <p:bldP spid="210" grpId="0"/>
      <p:bldP spid="211" grpId="0" animBg="1"/>
      <p:bldP spid="212" grpId="0" animBg="1"/>
      <p:bldP spid="213" grpId="0" animBg="1"/>
      <p:bldP spid="222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11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47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“Benchmark” </a:t>
            </a:r>
            <a:r>
              <a:rPr lang="en-HK" altLang="en-US" sz="2800" b="1" dirty="0"/>
              <a:t>channel </a:t>
            </a:r>
            <a:r>
              <a:rPr lang="en-HK" altLang="en-US" sz="2800" b="1" dirty="0" smtClean="0"/>
              <a:t>models</a:t>
            </a:r>
            <a:endParaRPr lang="en-HK" altLang="en-US" sz="2800" b="1" dirty="0"/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148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One</a:t>
            </a:r>
            <a:r>
              <a:rPr lang="en-HK" altLang="en-US" dirty="0" smtClean="0"/>
              <a:t> intermediate model: </a:t>
            </a:r>
            <a:r>
              <a:rPr lang="en-HK" altLang="en-US" b="1" dirty="0">
                <a:solidFill>
                  <a:srgbClr val="7030A0"/>
                </a:solidFill>
              </a:rPr>
              <a:t>oblivious</a:t>
            </a:r>
            <a:r>
              <a:rPr lang="en-HK" altLang="en-US" dirty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adversary</a:t>
            </a:r>
            <a:endParaRPr lang="en-HK" altLang="en-US" sz="2400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48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 Box 59"/>
              <p:cNvSpPr txBox="1">
                <a:spLocks noChangeArrowheads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HK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errors</a:t>
                </a:r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54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82"/>
              <p:cNvSpPr txBox="1">
                <a:spLocks noChangeArrowheads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HK" altLang="zh-TW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HK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66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 Box 109"/>
              <p:cNvSpPr txBox="1">
                <a:spLocks noChangeArrowheads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 smtClean="0"/>
                  <a:t>Alphabet </a:t>
                </a:r>
                <a14:m>
                  <m:oMath xmlns:m="http://schemas.openxmlformats.org/officeDocument/2006/math">
                    <m:r>
                      <a:rPr lang="en-HK" altLang="zh-TW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179" name="Text 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56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Line 110"/>
          <p:cNvSpPr>
            <a:spLocks noChangeShapeType="1"/>
          </p:cNvSpPr>
          <p:nvPr/>
        </p:nvSpPr>
        <p:spPr bwMode="auto">
          <a:xfrm>
            <a:off x="4302353" y="27792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129"/>
          <p:cNvSpPr>
            <a:spLocks noChangeArrowheads="1"/>
          </p:cNvSpPr>
          <p:nvPr/>
        </p:nvSpPr>
        <p:spPr bwMode="auto">
          <a:xfrm>
            <a:off x="5128646" y="3249389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Oval 130"/>
          <p:cNvSpPr>
            <a:spLocks noChangeArrowheads="1"/>
          </p:cNvSpPr>
          <p:nvPr/>
        </p:nvSpPr>
        <p:spPr bwMode="auto">
          <a:xfrm>
            <a:off x="4302353" y="3547683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Oval 131"/>
          <p:cNvSpPr>
            <a:spLocks noChangeArrowheads="1"/>
          </p:cNvSpPr>
          <p:nvPr/>
        </p:nvSpPr>
        <p:spPr bwMode="auto">
          <a:xfrm>
            <a:off x="7335981" y="3544960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9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192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6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97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00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201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203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06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07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0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1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Text Box 176"/>
          <p:cNvSpPr txBox="1">
            <a:spLocks noChangeArrowheads="1"/>
          </p:cNvSpPr>
          <p:nvPr/>
        </p:nvSpPr>
        <p:spPr bwMode="auto">
          <a:xfrm>
            <a:off x="3958122" y="4604394"/>
            <a:ext cx="11085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(AVC capacity)</a:t>
            </a:r>
            <a:endParaRPr lang="en-US" altLang="zh-TW" sz="1000" b="1" dirty="0"/>
          </a:p>
        </p:txBody>
      </p:sp>
      <p:sp>
        <p:nvSpPr>
          <p:cNvPr id="107" name="Text Box 176"/>
          <p:cNvSpPr txBox="1">
            <a:spLocks noChangeArrowheads="1"/>
          </p:cNvSpPr>
          <p:nvPr/>
        </p:nvSpPr>
        <p:spPr bwMode="auto">
          <a:xfrm>
            <a:off x="8415154" y="4623110"/>
            <a:ext cx="19453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(AVC capacity/folklore)</a:t>
            </a:r>
            <a:endParaRPr lang="en-US" altLang="zh-TW" sz="1000" b="1" dirty="0"/>
          </a:p>
        </p:txBody>
      </p: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2891471" y="2865086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08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2890355" y="3101228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29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7" name="Group 49"/>
          <p:cNvGrpSpPr>
            <a:grpSpLocks/>
          </p:cNvGrpSpPr>
          <p:nvPr/>
        </p:nvGrpSpPr>
        <p:grpSpPr bwMode="auto">
          <a:xfrm>
            <a:off x="1904670" y="2984913"/>
            <a:ext cx="433388" cy="142875"/>
            <a:chOff x="884" y="2841"/>
            <a:chExt cx="273" cy="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4" name="Picture 23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4180" y="3293098"/>
            <a:ext cx="1741791" cy="294981"/>
          </a:xfrm>
          <a:prstGeom prst="rect">
            <a:avLst/>
          </a:prstGeom>
        </p:spPr>
      </p:pic>
      <p:sp>
        <p:nvSpPr>
          <p:cNvPr id="235" name="TextBox 234"/>
          <p:cNvSpPr txBox="1"/>
          <p:nvPr/>
        </p:nvSpPr>
        <p:spPr>
          <a:xfrm>
            <a:off x="1939846" y="2637819"/>
            <a:ext cx="3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74489" y="3558966"/>
            <a:ext cx="301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</a:t>
            </a:r>
            <a:r>
              <a:rPr lang="en-US" dirty="0" smtClean="0"/>
              <a:t>: Secret key known</a:t>
            </a:r>
          </a:p>
          <a:p>
            <a:r>
              <a:rPr lang="en-US" i="1" dirty="0" smtClean="0"/>
              <a:t>only</a:t>
            </a:r>
            <a:r>
              <a:rPr lang="en-US" dirty="0" smtClean="0"/>
              <a:t> to Alice (NOT Bob/Calvin)</a:t>
            </a:r>
            <a:endParaRPr lang="en-US" dirty="0"/>
          </a:p>
        </p:txBody>
      </p:sp>
      <p:pic>
        <p:nvPicPr>
          <p:cNvPr id="237" name="Picture 23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579723" y="3103587"/>
            <a:ext cx="1356690" cy="261381"/>
          </a:xfrm>
          <a:prstGeom prst="rect">
            <a:avLst/>
          </a:prstGeom>
        </p:spPr>
      </p:pic>
      <p:sp>
        <p:nvSpPr>
          <p:cNvPr id="238" name="TextBox 237"/>
          <p:cNvSpPr txBox="1"/>
          <p:nvPr/>
        </p:nvSpPr>
        <p:spPr>
          <a:xfrm>
            <a:off x="8665344" y="3390361"/>
            <a:ext cx="340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i="1" baseline="30000" dirty="0" smtClean="0"/>
              <a:t>n</a:t>
            </a:r>
            <a:r>
              <a:rPr lang="en-US" dirty="0" smtClean="0"/>
              <a:t>: Error function of codebook,</a:t>
            </a:r>
          </a:p>
          <a:p>
            <a:r>
              <a:rPr lang="en-US" dirty="0" smtClean="0"/>
              <a:t>message </a:t>
            </a:r>
            <a:r>
              <a:rPr lang="en-US" i="1" dirty="0" err="1" smtClean="0"/>
              <a:t>u</a:t>
            </a:r>
            <a:r>
              <a:rPr lang="en-US" i="1" baseline="30000" dirty="0" err="1" smtClean="0"/>
              <a:t>k</a:t>
            </a:r>
            <a:r>
              <a:rPr lang="en-US" dirty="0" smtClean="0"/>
              <a:t>, but NOT codeword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endParaRPr lang="en-US" i="1" baseline="30000" dirty="0"/>
          </a:p>
        </p:txBody>
      </p:sp>
      <p:pic>
        <p:nvPicPr>
          <p:cNvPr id="240" name="Picture 2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26799"/>
            <a:ext cx="1339742" cy="1441563"/>
          </a:xfrm>
          <a:prstGeom prst="rect">
            <a:avLst/>
          </a:prstGeom>
        </p:spPr>
      </p:pic>
      <p:sp>
        <p:nvSpPr>
          <p:cNvPr id="241" name="TextBox 240"/>
          <p:cNvSpPr txBox="1"/>
          <p:nvPr/>
        </p:nvSpPr>
        <p:spPr>
          <a:xfrm>
            <a:off x="2985338" y="6338005"/>
            <a:ext cx="7806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</a:rPr>
              <a:t>“Good, computationally efficient” codes recently constructed for </a:t>
            </a:r>
            <a:r>
              <a:rPr lang="en-US" sz="1600" dirty="0" err="1" smtClean="0">
                <a:latin typeface="Times New Roman"/>
              </a:rPr>
              <a:t>q</a:t>
            </a:r>
            <a:r>
              <a:rPr lang="en-US" sz="1600" dirty="0" smtClean="0">
                <a:latin typeface="Times New Roman"/>
              </a:rPr>
              <a:t>=2 [Guruswami-Smith-10]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516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/>
      <p:bldP spid="192" grpId="0" animBg="1"/>
      <p:bldP spid="193" grpId="0" animBg="1"/>
      <p:bldP spid="194" grpId="0" animBg="1"/>
      <p:bldP spid="195" grpId="0"/>
      <p:bldP spid="196" grpId="0"/>
      <p:bldP spid="197" grpId="0" animBg="1"/>
      <p:bldP spid="198" grpId="0" animBg="1"/>
      <p:bldP spid="199" grpId="0"/>
      <p:bldP spid="200" grpId="0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 animBg="1"/>
      <p:bldP spid="208" grpId="0" animBg="1"/>
      <p:bldP spid="209" grpId="0"/>
      <p:bldP spid="210" grpId="0"/>
      <p:bldP spid="211" grpId="0" animBg="1"/>
      <p:bldP spid="212" grpId="0" animBg="1"/>
      <p:bldP spid="213" grpId="0" animBg="1"/>
      <p:bldP spid="222" grpId="0"/>
      <p:bldP spid="107" grpId="0"/>
      <p:bldP spid="236" grpId="0"/>
      <p:bldP spid="238" grpId="0"/>
      <p:bldP spid="2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12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47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“Benchmark” </a:t>
            </a:r>
            <a:r>
              <a:rPr lang="en-HK" altLang="en-US" sz="2800" b="1" dirty="0"/>
              <a:t>channel </a:t>
            </a:r>
            <a:r>
              <a:rPr lang="en-HK" altLang="en-US" sz="2800" b="1" dirty="0" smtClean="0"/>
              <a:t>models</a:t>
            </a:r>
            <a:endParaRPr lang="en-HK" altLang="en-US" sz="2800" b="1" dirty="0"/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11149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 smtClean="0"/>
              <a:t>Another intermediate model: </a:t>
            </a:r>
            <a:r>
              <a:rPr lang="en-HK" altLang="en-US" b="1" dirty="0" smtClean="0">
                <a:solidFill>
                  <a:srgbClr val="7030A0"/>
                </a:solidFill>
              </a:rPr>
              <a:t>common-randomness</a:t>
            </a:r>
            <a:r>
              <a:rPr lang="en-HK" altLang="en-US" dirty="0" smtClean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between Alice/Bob</a:t>
            </a:r>
            <a:endParaRPr lang="en-HK" altLang="en-US" sz="2400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48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 Box 59"/>
              <p:cNvSpPr txBox="1">
                <a:spLocks noChangeArrowheads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HK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errors</a:t>
                </a:r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54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82"/>
              <p:cNvSpPr txBox="1">
                <a:spLocks noChangeArrowheads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HK" altLang="zh-TW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HK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66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 Box 109"/>
              <p:cNvSpPr txBox="1">
                <a:spLocks noChangeArrowheads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 smtClean="0"/>
                  <a:t>Alphabet </a:t>
                </a:r>
                <a14:m>
                  <m:oMath xmlns:m="http://schemas.openxmlformats.org/officeDocument/2006/math">
                    <m:r>
                      <a:rPr lang="en-HK" altLang="zh-TW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179" name="Text 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56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Line 110"/>
          <p:cNvSpPr>
            <a:spLocks noChangeShapeType="1"/>
          </p:cNvSpPr>
          <p:nvPr/>
        </p:nvSpPr>
        <p:spPr bwMode="auto">
          <a:xfrm>
            <a:off x="4302353" y="27792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129"/>
          <p:cNvSpPr>
            <a:spLocks noChangeArrowheads="1"/>
          </p:cNvSpPr>
          <p:nvPr/>
        </p:nvSpPr>
        <p:spPr bwMode="auto">
          <a:xfrm>
            <a:off x="5128646" y="3249389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Oval 130"/>
          <p:cNvSpPr>
            <a:spLocks noChangeArrowheads="1"/>
          </p:cNvSpPr>
          <p:nvPr/>
        </p:nvSpPr>
        <p:spPr bwMode="auto">
          <a:xfrm>
            <a:off x="4302353" y="3547683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Oval 131"/>
          <p:cNvSpPr>
            <a:spLocks noChangeArrowheads="1"/>
          </p:cNvSpPr>
          <p:nvPr/>
        </p:nvSpPr>
        <p:spPr bwMode="auto">
          <a:xfrm>
            <a:off x="7335981" y="3544960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9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192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6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97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00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201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203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06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07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0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1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Text Box 176"/>
          <p:cNvSpPr txBox="1">
            <a:spLocks noChangeArrowheads="1"/>
          </p:cNvSpPr>
          <p:nvPr/>
        </p:nvSpPr>
        <p:spPr bwMode="auto">
          <a:xfrm>
            <a:off x="3958122" y="4604394"/>
            <a:ext cx="11085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(AVC capacity)</a:t>
            </a:r>
            <a:endParaRPr lang="en-US" altLang="zh-TW" sz="1000" b="1" dirty="0"/>
          </a:p>
        </p:txBody>
      </p:sp>
      <p:sp>
        <p:nvSpPr>
          <p:cNvPr id="107" name="Text Box 176"/>
          <p:cNvSpPr txBox="1">
            <a:spLocks noChangeArrowheads="1"/>
          </p:cNvSpPr>
          <p:nvPr/>
        </p:nvSpPr>
        <p:spPr bwMode="auto">
          <a:xfrm>
            <a:off x="8415154" y="4623110"/>
            <a:ext cx="19453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(AVC capacity/folklore)</a:t>
            </a:r>
            <a:endParaRPr lang="en-US" altLang="zh-TW" sz="1000" b="1" dirty="0"/>
          </a:p>
        </p:txBody>
      </p: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2891471" y="2865086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08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2890355" y="3101228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29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1904670" y="2984913"/>
            <a:ext cx="433388" cy="142875"/>
            <a:chOff x="884" y="2841"/>
            <a:chExt cx="273" cy="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4" name="Picture 23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4180" y="3293098"/>
            <a:ext cx="1741791" cy="294981"/>
          </a:xfrm>
          <a:prstGeom prst="rect">
            <a:avLst/>
          </a:prstGeom>
        </p:spPr>
      </p:pic>
      <p:sp>
        <p:nvSpPr>
          <p:cNvPr id="235" name="TextBox 234"/>
          <p:cNvSpPr txBox="1"/>
          <p:nvPr/>
        </p:nvSpPr>
        <p:spPr>
          <a:xfrm>
            <a:off x="1939846" y="2637819"/>
            <a:ext cx="3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74489" y="3558966"/>
            <a:ext cx="294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</a:t>
            </a:r>
            <a:r>
              <a:rPr lang="en-US" dirty="0" smtClean="0"/>
              <a:t>: Secret key known</a:t>
            </a:r>
          </a:p>
          <a:p>
            <a:r>
              <a:rPr lang="en-US" dirty="0" smtClean="0"/>
              <a:t>to Alice and Bob (NOT Calvin)</a:t>
            </a:r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8665344" y="3390361"/>
            <a:ext cx="3522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i="1" baseline="30000" dirty="0" smtClean="0"/>
              <a:t>n</a:t>
            </a:r>
            <a:r>
              <a:rPr lang="en-US" dirty="0" smtClean="0"/>
              <a:t>: Error function of codebook,</a:t>
            </a:r>
          </a:p>
          <a:p>
            <a:r>
              <a:rPr lang="en-US" dirty="0" smtClean="0"/>
              <a:t>codeword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,</a:t>
            </a:r>
            <a:r>
              <a:rPr lang="en-US" dirty="0" smtClean="0"/>
              <a:t> but NOT </a:t>
            </a:r>
            <a:r>
              <a:rPr lang="en-US" dirty="0" err="1" smtClean="0"/>
              <a:t>u</a:t>
            </a:r>
            <a:r>
              <a:rPr lang="en-US" baseline="30000" dirty="0" err="1" smtClean="0"/>
              <a:t>k</a:t>
            </a:r>
            <a:endParaRPr lang="en-US" baseline="30000" dirty="0" smtClean="0"/>
          </a:p>
          <a:p>
            <a:r>
              <a:rPr lang="en-US" dirty="0" err="1" smtClean="0"/>
              <a:t>û</a:t>
            </a:r>
            <a:r>
              <a:rPr lang="en-US" baseline="30000" dirty="0" err="1" smtClean="0"/>
              <a:t>k</a:t>
            </a:r>
            <a:r>
              <a:rPr lang="en-US" dirty="0" smtClean="0"/>
              <a:t>: decoded codeword function of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0" name="Picture 2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426799"/>
            <a:ext cx="1339742" cy="1441563"/>
          </a:xfrm>
          <a:prstGeom prst="rect">
            <a:avLst/>
          </a:prstGeom>
        </p:spPr>
      </p:pic>
      <p:sp>
        <p:nvSpPr>
          <p:cNvPr id="241" name="TextBox 240"/>
          <p:cNvSpPr txBox="1"/>
          <p:nvPr/>
        </p:nvSpPr>
        <p:spPr>
          <a:xfrm>
            <a:off x="4039438" y="6338005"/>
            <a:ext cx="6448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</a:rPr>
              <a:t>“Good, computationally efficient” codes (</a:t>
            </a:r>
            <a:r>
              <a:rPr lang="en-US" sz="1600" dirty="0" err="1" smtClean="0">
                <a:latin typeface="Times New Roman"/>
              </a:rPr>
              <a:t>Eg</a:t>
            </a:r>
            <a:r>
              <a:rPr lang="en-US" sz="1600" dirty="0" smtClean="0">
                <a:latin typeface="Times New Roman"/>
              </a:rPr>
              <a:t>: </a:t>
            </a:r>
            <a:r>
              <a:rPr lang="en-US" sz="1600" dirty="0" err="1" smtClean="0">
                <a:latin typeface="Times New Roman"/>
              </a:rPr>
              <a:t>Ahlswede’s</a:t>
            </a:r>
            <a:r>
              <a:rPr lang="en-US" sz="1600" dirty="0" smtClean="0">
                <a:latin typeface="Times New Roman"/>
              </a:rPr>
              <a:t> permutation trick.)</a:t>
            </a:r>
            <a:endParaRPr lang="en-US" sz="1600" dirty="0">
              <a:latin typeface="Times New Roman"/>
            </a:endParaRPr>
          </a:p>
        </p:txBody>
      </p:sp>
      <p:pic>
        <p:nvPicPr>
          <p:cNvPr id="218" name="Picture 2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8741816" y="3154227"/>
            <a:ext cx="1392610" cy="235281"/>
          </a:xfrm>
          <a:prstGeom prst="rect">
            <a:avLst/>
          </a:prstGeom>
        </p:spPr>
      </p:pic>
      <p:pic>
        <p:nvPicPr>
          <p:cNvPr id="219" name="Picture 21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0544058" y="3100058"/>
            <a:ext cx="927482" cy="292889"/>
          </a:xfrm>
          <a:prstGeom prst="rect">
            <a:avLst/>
          </a:prstGeom>
        </p:spPr>
      </p:pic>
      <p:sp>
        <p:nvSpPr>
          <p:cNvPr id="220" name="TextBox 219"/>
          <p:cNvSpPr txBox="1"/>
          <p:nvPr/>
        </p:nvSpPr>
        <p:spPr>
          <a:xfrm>
            <a:off x="10145749" y="3084439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grpSp>
        <p:nvGrpSpPr>
          <p:cNvPr id="226" name="Group 49"/>
          <p:cNvGrpSpPr>
            <a:grpSpLocks/>
          </p:cNvGrpSpPr>
          <p:nvPr/>
        </p:nvGrpSpPr>
        <p:grpSpPr bwMode="auto">
          <a:xfrm>
            <a:off x="10890993" y="2886091"/>
            <a:ext cx="433388" cy="142875"/>
            <a:chOff x="884" y="2841"/>
            <a:chExt cx="273" cy="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7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10926169" y="2538997"/>
            <a:ext cx="3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6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/>
      <p:bldP spid="192" grpId="0" animBg="1"/>
      <p:bldP spid="193" grpId="0" animBg="1"/>
      <p:bldP spid="194" grpId="0" animBg="1"/>
      <p:bldP spid="195" grpId="0"/>
      <p:bldP spid="196" grpId="0"/>
      <p:bldP spid="197" grpId="0" animBg="1"/>
      <p:bldP spid="198" grpId="0" animBg="1"/>
      <p:bldP spid="199" grpId="0"/>
      <p:bldP spid="200" grpId="0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 animBg="1"/>
      <p:bldP spid="208" grpId="0" animBg="1"/>
      <p:bldP spid="209" grpId="0"/>
      <p:bldP spid="210" grpId="0"/>
      <p:bldP spid="211" grpId="0" animBg="1"/>
      <p:bldP spid="212" grpId="0" animBg="1"/>
      <p:bldP spid="213" grpId="0" animBg="1"/>
      <p:bldP spid="222" grpId="0"/>
      <p:bldP spid="107" grpId="0"/>
      <p:bldP spid="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13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75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>
                <a:solidFill>
                  <a:srgbClr val="FF0000"/>
                </a:solidFill>
              </a:rPr>
              <a:t>Weaker </a:t>
            </a:r>
            <a:r>
              <a:rPr lang="en-HK" altLang="en-US" sz="2800" b="1" dirty="0"/>
              <a:t>channel models</a:t>
            </a:r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228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List-decoding </a:t>
            </a:r>
            <a:r>
              <a:rPr lang="en-HK" altLang="en-US" dirty="0" smtClean="0"/>
              <a:t>- weakened </a:t>
            </a:r>
            <a:r>
              <a:rPr lang="en-HK" altLang="en-US" i="1" dirty="0">
                <a:solidFill>
                  <a:srgbClr val="7030A0"/>
                </a:solidFill>
              </a:rPr>
              <a:t>reconstruction </a:t>
            </a:r>
            <a:r>
              <a:rPr lang="en-HK" altLang="en-US" i="1" dirty="0" smtClean="0">
                <a:solidFill>
                  <a:srgbClr val="7030A0"/>
                </a:solidFill>
              </a:rPr>
              <a:t>goal</a:t>
            </a:r>
            <a:endParaRPr lang="en-HK" altLang="en-US" sz="2400" dirty="0">
              <a:solidFill>
                <a:srgbClr val="7030A0"/>
              </a:solidFill>
            </a:endParaRPr>
          </a:p>
        </p:txBody>
      </p: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192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6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97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00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201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203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06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07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0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1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Text Box 176"/>
          <p:cNvSpPr txBox="1">
            <a:spLocks noChangeArrowheads="1"/>
          </p:cNvSpPr>
          <p:nvPr/>
        </p:nvSpPr>
        <p:spPr bwMode="auto">
          <a:xfrm>
            <a:off x="3958122" y="4604394"/>
            <a:ext cx="14845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[</a:t>
            </a:r>
            <a:r>
              <a:rPr lang="en-US" altLang="zh-TW" sz="1000" dirty="0" err="1" smtClean="0"/>
              <a:t>Elias,Wozencfraft</a:t>
            </a:r>
            <a:r>
              <a:rPr lang="en-US" altLang="zh-TW" sz="1000" dirty="0" smtClean="0"/>
              <a:t>]</a:t>
            </a:r>
            <a:endParaRPr lang="en-US" altLang="zh-TW" sz="1000" b="1" dirty="0"/>
          </a:p>
        </p:txBody>
      </p:sp>
      <p:grpSp>
        <p:nvGrpSpPr>
          <p:cNvPr id="107" name="Group 71"/>
          <p:cNvGrpSpPr>
            <a:grpSpLocks/>
          </p:cNvGrpSpPr>
          <p:nvPr/>
        </p:nvGrpSpPr>
        <p:grpSpPr bwMode="auto">
          <a:xfrm>
            <a:off x="8674662" y="2070107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108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" name="Group 71"/>
          <p:cNvGrpSpPr>
            <a:grpSpLocks/>
          </p:cNvGrpSpPr>
          <p:nvPr/>
        </p:nvGrpSpPr>
        <p:grpSpPr bwMode="auto">
          <a:xfrm>
            <a:off x="8667516" y="2333576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14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" name="Group 71"/>
          <p:cNvGrpSpPr>
            <a:grpSpLocks/>
          </p:cNvGrpSpPr>
          <p:nvPr/>
        </p:nvGrpSpPr>
        <p:grpSpPr bwMode="auto">
          <a:xfrm>
            <a:off x="8678631" y="2591182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" name="Group 71"/>
          <p:cNvGrpSpPr>
            <a:grpSpLocks/>
          </p:cNvGrpSpPr>
          <p:nvPr/>
        </p:nvGrpSpPr>
        <p:grpSpPr bwMode="auto">
          <a:xfrm>
            <a:off x="8674662" y="2850035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37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7" name="Group 71"/>
          <p:cNvGrpSpPr>
            <a:grpSpLocks/>
          </p:cNvGrpSpPr>
          <p:nvPr/>
        </p:nvGrpSpPr>
        <p:grpSpPr bwMode="auto">
          <a:xfrm>
            <a:off x="8678734" y="3106514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48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" name="Picture 15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924602" y="1619259"/>
            <a:ext cx="258212" cy="250618"/>
          </a:xfrm>
          <a:prstGeom prst="rect">
            <a:avLst/>
          </a:prstGeom>
        </p:spPr>
      </p:pic>
      <p:sp>
        <p:nvSpPr>
          <p:cNvPr id="154" name="Text Box 176"/>
          <p:cNvSpPr txBox="1">
            <a:spLocks noChangeArrowheads="1"/>
          </p:cNvSpPr>
          <p:nvPr/>
        </p:nvSpPr>
        <p:spPr bwMode="auto">
          <a:xfrm>
            <a:off x="8339096" y="4603267"/>
            <a:ext cx="14845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[</a:t>
            </a:r>
            <a:r>
              <a:rPr lang="en-US" altLang="zh-TW" sz="1000" dirty="0" err="1" smtClean="0"/>
              <a:t>Elias,Wozencfraft</a:t>
            </a:r>
            <a:r>
              <a:rPr lang="en-US" altLang="zh-TW" sz="1000" dirty="0" smtClean="0"/>
              <a:t>]</a:t>
            </a:r>
            <a:endParaRPr lang="en-US" altLang="zh-TW" sz="1000" b="1" dirty="0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26799"/>
            <a:ext cx="1339742" cy="1441563"/>
          </a:xfrm>
          <a:prstGeom prst="rect">
            <a:avLst/>
          </a:prstGeom>
        </p:spPr>
      </p:pic>
      <p:pic>
        <p:nvPicPr>
          <p:cNvPr id="179" name="Picture 17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943391" y="2149340"/>
            <a:ext cx="1649223" cy="189839"/>
          </a:xfrm>
          <a:prstGeom prst="rect">
            <a:avLst/>
          </a:prstGeom>
        </p:spPr>
      </p:pic>
      <p:pic>
        <p:nvPicPr>
          <p:cNvPr id="180" name="Picture 17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865261" y="2603126"/>
            <a:ext cx="1983080" cy="2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431 1.85185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34245 0.000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5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5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85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35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84" grpId="0" animBg="1"/>
      <p:bldP spid="185" grpId="0" animBg="1"/>
      <p:bldP spid="186" grpId="0" animBg="1"/>
      <p:bldP spid="187" grpId="0" animBg="1"/>
      <p:bldP spid="190" grpId="0" animBg="1"/>
      <p:bldP spid="191" grpId="0"/>
      <p:bldP spid="192" grpId="0" animBg="1"/>
      <p:bldP spid="193" grpId="0" animBg="1"/>
      <p:bldP spid="194" grpId="0" animBg="1"/>
      <p:bldP spid="195" grpId="0"/>
      <p:bldP spid="196" grpId="0"/>
      <p:bldP spid="197" grpId="0" animBg="1"/>
      <p:bldP spid="198" grpId="0" animBg="1"/>
      <p:bldP spid="199" grpId="0"/>
      <p:bldP spid="200" grpId="0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 animBg="1"/>
      <p:bldP spid="208" grpId="0" animBg="1"/>
      <p:bldP spid="209" grpId="0"/>
      <p:bldP spid="210" grpId="0"/>
      <p:bldP spid="211" grpId="0" animBg="1"/>
      <p:bldP spid="212" grpId="0" animBg="1"/>
      <p:bldP spid="213" grpId="0" animBg="1"/>
      <p:bldP spid="222" grpId="0"/>
      <p:bldP spid="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14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75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>
                <a:solidFill>
                  <a:srgbClr val="FF0000"/>
                </a:solidFill>
              </a:rPr>
              <a:t>Weaker </a:t>
            </a:r>
            <a:r>
              <a:rPr lang="en-HK" altLang="en-US" sz="2800" b="1" dirty="0"/>
              <a:t>channel models</a:t>
            </a:r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228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List-decoding </a:t>
            </a:r>
            <a:r>
              <a:rPr lang="en-HK" altLang="en-US" dirty="0" smtClean="0"/>
              <a:t>- weakened </a:t>
            </a:r>
            <a:r>
              <a:rPr lang="en-HK" altLang="en-US" i="1" dirty="0">
                <a:solidFill>
                  <a:srgbClr val="7030A0"/>
                </a:solidFill>
              </a:rPr>
              <a:t>reconstruction </a:t>
            </a:r>
            <a:r>
              <a:rPr lang="en-HK" altLang="en-US" i="1" dirty="0" smtClean="0">
                <a:solidFill>
                  <a:srgbClr val="7030A0"/>
                </a:solidFill>
              </a:rPr>
              <a:t>goal</a:t>
            </a:r>
            <a:endParaRPr lang="en-HK" altLang="en-US" sz="2400" dirty="0">
              <a:solidFill>
                <a:srgbClr val="7030A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192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6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97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00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201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203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06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07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0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1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Text Box 176"/>
          <p:cNvSpPr txBox="1">
            <a:spLocks noChangeArrowheads="1"/>
          </p:cNvSpPr>
          <p:nvPr/>
        </p:nvSpPr>
        <p:spPr bwMode="auto">
          <a:xfrm>
            <a:off x="3958122" y="4604394"/>
            <a:ext cx="14845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[</a:t>
            </a:r>
            <a:r>
              <a:rPr lang="en-US" altLang="zh-TW" sz="1000" dirty="0" err="1" smtClean="0"/>
              <a:t>Elias,Wozencfraft</a:t>
            </a:r>
            <a:r>
              <a:rPr lang="en-US" altLang="zh-TW" sz="1000" dirty="0" smtClean="0"/>
              <a:t>]</a:t>
            </a:r>
            <a:endParaRPr lang="en-US" altLang="zh-TW" sz="1000" b="1" dirty="0"/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8674662" y="2070107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108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8667516" y="2333576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14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8678631" y="2591182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8674662" y="2850035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37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8678734" y="3106514"/>
            <a:ext cx="869950" cy="142875"/>
            <a:chOff x="884" y="2478"/>
            <a:chExt cx="548" cy="90"/>
          </a:xfrm>
          <a:solidFill>
            <a:schemeClr val="accent6"/>
          </a:solidFill>
        </p:grpSpPr>
        <p:sp>
          <p:nvSpPr>
            <p:cNvPr id="248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" name="Picture 15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924602" y="1619259"/>
            <a:ext cx="258212" cy="250618"/>
          </a:xfrm>
          <a:prstGeom prst="rect">
            <a:avLst/>
          </a:prstGeom>
        </p:spPr>
      </p:pic>
      <p:sp>
        <p:nvSpPr>
          <p:cNvPr id="154" name="Text Box 176"/>
          <p:cNvSpPr txBox="1">
            <a:spLocks noChangeArrowheads="1"/>
          </p:cNvSpPr>
          <p:nvPr/>
        </p:nvSpPr>
        <p:spPr bwMode="auto">
          <a:xfrm>
            <a:off x="8339096" y="4603267"/>
            <a:ext cx="14845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[</a:t>
            </a:r>
            <a:r>
              <a:rPr lang="en-US" altLang="zh-TW" sz="1000" dirty="0" err="1" smtClean="0"/>
              <a:t>Elias,Wozencfraft</a:t>
            </a:r>
            <a:r>
              <a:rPr lang="en-US" altLang="zh-TW" sz="1000" dirty="0" smtClean="0"/>
              <a:t>]</a:t>
            </a:r>
            <a:endParaRPr lang="en-US" altLang="zh-TW" sz="1000" b="1" dirty="0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26799"/>
            <a:ext cx="1339742" cy="1441563"/>
          </a:xfrm>
          <a:prstGeom prst="rect">
            <a:avLst/>
          </a:prstGeom>
        </p:spPr>
      </p:pic>
      <p:pic>
        <p:nvPicPr>
          <p:cNvPr id="179" name="Picture 17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943391" y="2149340"/>
            <a:ext cx="1649223" cy="189839"/>
          </a:xfrm>
          <a:prstGeom prst="rect">
            <a:avLst/>
          </a:prstGeom>
        </p:spPr>
      </p:pic>
      <p:pic>
        <p:nvPicPr>
          <p:cNvPr id="180" name="Picture 17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865261" y="2603126"/>
            <a:ext cx="1983080" cy="238435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2636438" y="6198435"/>
            <a:ext cx="8913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</a:rPr>
              <a:t>“Good, computationally efficient” codes recently constructed for large </a:t>
            </a:r>
            <a:r>
              <a:rPr lang="en-US" sz="1600" dirty="0" err="1" smtClean="0">
                <a:latin typeface="Times New Roman"/>
              </a:rPr>
              <a:t>q</a:t>
            </a:r>
            <a:r>
              <a:rPr lang="en-US" sz="1600" dirty="0" smtClean="0">
                <a:latin typeface="Times New Roman"/>
              </a:rPr>
              <a:t> [Guruswami-Rudra06], </a:t>
            </a:r>
            <a:r>
              <a:rPr lang="en-US" sz="1600" dirty="0" err="1" smtClean="0">
                <a:latin typeface="Times New Roman"/>
              </a:rPr>
              <a:t>q</a:t>
            </a:r>
            <a:r>
              <a:rPr lang="en-US" sz="1600" dirty="0" smtClean="0">
                <a:latin typeface="Times New Roman"/>
              </a:rPr>
              <a:t>=2 open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37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/>
      <p:bldP spid="192" grpId="0" animBg="1"/>
      <p:bldP spid="193" grpId="0" animBg="1"/>
      <p:bldP spid="194" grpId="0" animBg="1"/>
      <p:bldP spid="195" grpId="0"/>
      <p:bldP spid="196" grpId="0"/>
      <p:bldP spid="197" grpId="0" animBg="1"/>
      <p:bldP spid="198" grpId="0" animBg="1"/>
      <p:bldP spid="199" grpId="0"/>
      <p:bldP spid="200" grpId="0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 animBg="1"/>
      <p:bldP spid="208" grpId="0" animBg="1"/>
      <p:bldP spid="209" grpId="0"/>
      <p:bldP spid="210" grpId="0"/>
      <p:bldP spid="211" grpId="0" animBg="1"/>
      <p:bldP spid="212" grpId="0" animBg="1"/>
      <p:bldP spid="213" grpId="0" animBg="1"/>
      <p:bldP spid="222" grpId="0"/>
      <p:bldP spid="154" grpId="0"/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15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75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>
                <a:solidFill>
                  <a:srgbClr val="FF0000"/>
                </a:solidFill>
              </a:rPr>
              <a:t>Weaker </a:t>
            </a:r>
            <a:r>
              <a:rPr lang="en-HK" altLang="en-US" sz="2800" b="1" dirty="0"/>
              <a:t>channel models</a:t>
            </a:r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228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List-decoding </a:t>
            </a:r>
            <a:r>
              <a:rPr lang="en-HK" altLang="en-US" dirty="0" smtClean="0"/>
              <a:t>- weakened </a:t>
            </a:r>
            <a:r>
              <a:rPr lang="en-HK" altLang="en-US" i="1" dirty="0">
                <a:solidFill>
                  <a:srgbClr val="7030A0"/>
                </a:solidFill>
              </a:rPr>
              <a:t>reconstruction </a:t>
            </a:r>
            <a:r>
              <a:rPr lang="en-HK" altLang="en-US" i="1" dirty="0" smtClean="0">
                <a:solidFill>
                  <a:srgbClr val="7030A0"/>
                </a:solidFill>
              </a:rPr>
              <a:t>goal</a:t>
            </a:r>
            <a:endParaRPr lang="en-HK" altLang="en-US" sz="2400" dirty="0">
              <a:solidFill>
                <a:srgbClr val="7030A0"/>
              </a:solidFill>
            </a:endParaRPr>
          </a:p>
        </p:txBody>
      </p: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 list-decoding)</a:t>
            </a:r>
            <a:endParaRPr lang="en-US" altLang="zh-TW" sz="1400" dirty="0"/>
          </a:p>
        </p:txBody>
      </p:sp>
      <p:sp>
        <p:nvSpPr>
          <p:cNvPr id="192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6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97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00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201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203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06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07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0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1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Text Box 176"/>
          <p:cNvSpPr txBox="1">
            <a:spLocks noChangeArrowheads="1"/>
          </p:cNvSpPr>
          <p:nvPr/>
        </p:nvSpPr>
        <p:spPr bwMode="auto">
          <a:xfrm>
            <a:off x="3958121" y="4832994"/>
            <a:ext cx="16699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Smith-</a:t>
            </a:r>
            <a:r>
              <a:rPr lang="en-US" altLang="zh-TW" sz="1000" dirty="0" err="1" smtClean="0"/>
              <a:t>Guruswami</a:t>
            </a:r>
            <a:endParaRPr lang="en-US" altLang="zh-TW" sz="1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19667" y="3411006"/>
            <a:ext cx="525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Computationally efficient</a:t>
            </a:r>
            <a:r>
              <a:rPr lang="en-US" altLang="en-US" dirty="0" smtClean="0">
                <a:solidFill>
                  <a:srgbClr val="FF0000"/>
                </a:solidFill>
              </a:rPr>
              <a:t> encoding/decoding </a:t>
            </a:r>
            <a:r>
              <a:rPr lang="en-US" altLang="en-US" dirty="0">
                <a:solidFill>
                  <a:srgbClr val="FF0000"/>
                </a:solidFill>
              </a:rPr>
              <a:t>schemes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08373" y="3737919"/>
            <a:ext cx="265670" cy="444843"/>
          </a:xfrm>
          <a:custGeom>
            <a:avLst/>
            <a:gdLst>
              <a:gd name="connsiteX0" fmla="*/ 265670 w 265670"/>
              <a:gd name="connsiteY0" fmla="*/ 0 h 444843"/>
              <a:gd name="connsiteX1" fmla="*/ 0 w 265670"/>
              <a:gd name="connsiteY1" fmla="*/ 444843 h 44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670" h="444843">
                <a:moveTo>
                  <a:pt x="265670" y="0"/>
                </a:moveTo>
                <a:lnTo>
                  <a:pt x="0" y="444843"/>
                </a:lnTo>
              </a:path>
            </a:pathLst>
          </a:custGeom>
          <a:noFill/>
          <a:ln w="19050"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192530" y="3731741"/>
            <a:ext cx="271848" cy="494270"/>
          </a:xfrm>
          <a:custGeom>
            <a:avLst/>
            <a:gdLst>
              <a:gd name="connsiteX0" fmla="*/ 0 w 271848"/>
              <a:gd name="connsiteY0" fmla="*/ 0 h 494270"/>
              <a:gd name="connsiteX1" fmla="*/ 271848 w 271848"/>
              <a:gd name="connsiteY1" fmla="*/ 494270 h 49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848" h="494270">
                <a:moveTo>
                  <a:pt x="0" y="0"/>
                </a:moveTo>
                <a:lnTo>
                  <a:pt x="271848" y="494270"/>
                </a:lnTo>
              </a:path>
            </a:pathLst>
          </a:custGeom>
          <a:noFill/>
          <a:ln w="1905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10346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Computationally bounded adversaries</a:t>
            </a:r>
            <a:r>
              <a:rPr lang="en-HK" altLang="en-US" dirty="0" smtClean="0"/>
              <a:t> - weakened </a:t>
            </a:r>
            <a:r>
              <a:rPr lang="en-HK" altLang="en-US" i="1" dirty="0">
                <a:solidFill>
                  <a:srgbClr val="7030A0"/>
                </a:solidFill>
              </a:rPr>
              <a:t>adversary power</a:t>
            </a:r>
            <a:endParaRPr lang="en-HK" altLang="en-US" sz="2400" dirty="0">
              <a:solidFill>
                <a:srgbClr val="7030A0"/>
              </a:solidFill>
            </a:endParaRPr>
          </a:p>
        </p:txBody>
      </p:sp>
      <p:grpSp>
        <p:nvGrpSpPr>
          <p:cNvPr id="152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53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Group 182"/>
          <p:cNvGrpSpPr>
            <a:grpSpLocks noChangeAspect="1"/>
          </p:cNvGrpSpPr>
          <p:nvPr/>
        </p:nvGrpSpPr>
        <p:grpSpPr>
          <a:xfrm>
            <a:off x="5398180" y="2275942"/>
            <a:ext cx="774926" cy="1044000"/>
            <a:chOff x="5340350" y="1844675"/>
            <a:chExt cx="914400" cy="1231900"/>
          </a:xfrm>
        </p:grpSpPr>
        <p:grpSp>
          <p:nvGrpSpPr>
            <p:cNvPr id="188" name="Group 23"/>
            <p:cNvGrpSpPr>
              <a:grpSpLocks/>
            </p:cNvGrpSpPr>
            <p:nvPr/>
          </p:nvGrpSpPr>
          <p:grpSpPr bwMode="auto">
            <a:xfrm>
              <a:off x="5340350" y="1844675"/>
              <a:ext cx="914400" cy="1231900"/>
              <a:chOff x="2447365" y="1999128"/>
              <a:chExt cx="914400" cy="1231922"/>
            </a:xfrm>
          </p:grpSpPr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2447365" y="1999128"/>
                <a:ext cx="914400" cy="914400"/>
              </a:xfrm>
              <a:prstGeom prst="ellipse">
                <a:avLst/>
              </a:prstGeom>
              <a:solidFill>
                <a:srgbClr val="0D0D0D"/>
              </a:solidFill>
              <a:ln w="9525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36195" tIns="36195" rIns="36195" bIns="36195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en-US" sz="1800" dirty="0">
                    <a:solidFill>
                      <a:schemeClr val="bg1"/>
                    </a:solidFill>
                    <a:latin typeface="Comic Sans MS" pitchFamily="66" charset="0"/>
                  </a:rPr>
                  <a:t>Calvin</a:t>
                </a:r>
              </a:p>
            </p:txBody>
          </p:sp>
          <p:cxnSp>
            <p:nvCxnSpPr>
              <p:cNvPr id="260" name="Straight Connector 25"/>
              <p:cNvCxnSpPr>
                <a:cxnSpLocks noChangeShapeType="1"/>
              </p:cNvCxnSpPr>
              <p:nvPr/>
            </p:nvCxnSpPr>
            <p:spPr bwMode="auto">
              <a:xfrm flipH="1">
                <a:off x="2895600" y="2913528"/>
                <a:ext cx="8966" cy="215154"/>
              </a:xfrm>
              <a:prstGeom prst="line">
                <a:avLst/>
              </a:prstGeom>
              <a:noFill/>
              <a:ln w="635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1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2913529" y="3020570"/>
                <a:ext cx="95617" cy="44747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2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2814917" y="3158258"/>
                <a:ext cx="71718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3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04563" y="3158258"/>
                <a:ext cx="89647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9" name="Freeform 188"/>
            <p:cNvSpPr/>
            <p:nvPr/>
          </p:nvSpPr>
          <p:spPr bwMode="auto">
            <a:xfrm>
              <a:off x="5674710" y="2886420"/>
              <a:ext cx="107697" cy="35556"/>
            </a:xfrm>
            <a:custGeom>
              <a:avLst/>
              <a:gdLst>
                <a:gd name="connsiteX0" fmla="*/ 181708 w 181708"/>
                <a:gd name="connsiteY0" fmla="*/ 23446 h 52754"/>
                <a:gd name="connsiteX1" fmla="*/ 167054 w 181708"/>
                <a:gd name="connsiteY1" fmla="*/ 29308 h 52754"/>
                <a:gd name="connsiteX2" fmla="*/ 155331 w 181708"/>
                <a:gd name="connsiteY2" fmla="*/ 32239 h 52754"/>
                <a:gd name="connsiteX3" fmla="*/ 126023 w 181708"/>
                <a:gd name="connsiteY3" fmla="*/ 43962 h 52754"/>
                <a:gd name="connsiteX4" fmla="*/ 111369 w 181708"/>
                <a:gd name="connsiteY4" fmla="*/ 46892 h 52754"/>
                <a:gd name="connsiteX5" fmla="*/ 93785 w 181708"/>
                <a:gd name="connsiteY5" fmla="*/ 52754 h 52754"/>
                <a:gd name="connsiteX6" fmla="*/ 67408 w 181708"/>
                <a:gd name="connsiteY6" fmla="*/ 49823 h 52754"/>
                <a:gd name="connsiteX7" fmla="*/ 58615 w 181708"/>
                <a:gd name="connsiteY7" fmla="*/ 41031 h 52754"/>
                <a:gd name="connsiteX8" fmla="*/ 49823 w 181708"/>
                <a:gd name="connsiteY8" fmla="*/ 38100 h 52754"/>
                <a:gd name="connsiteX9" fmla="*/ 32238 w 181708"/>
                <a:gd name="connsiteY9" fmla="*/ 23446 h 52754"/>
                <a:gd name="connsiteX10" fmla="*/ 23446 w 181708"/>
                <a:gd name="connsiteY10" fmla="*/ 20515 h 52754"/>
                <a:gd name="connsiteX11" fmla="*/ 14654 w 181708"/>
                <a:gd name="connsiteY11" fmla="*/ 11723 h 52754"/>
                <a:gd name="connsiteX12" fmla="*/ 0 w 181708"/>
                <a:gd name="connsiteY12" fmla="*/ 0 h 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708" h="52754">
                  <a:moveTo>
                    <a:pt x="181708" y="23446"/>
                  </a:moveTo>
                  <a:cubicBezTo>
                    <a:pt x="176823" y="25400"/>
                    <a:pt x="172045" y="27644"/>
                    <a:pt x="167054" y="29308"/>
                  </a:cubicBezTo>
                  <a:cubicBezTo>
                    <a:pt x="163233" y="30582"/>
                    <a:pt x="159124" y="30884"/>
                    <a:pt x="155331" y="32239"/>
                  </a:cubicBezTo>
                  <a:cubicBezTo>
                    <a:pt x="145422" y="35778"/>
                    <a:pt x="136005" y="40635"/>
                    <a:pt x="126023" y="43962"/>
                  </a:cubicBezTo>
                  <a:cubicBezTo>
                    <a:pt x="121297" y="45537"/>
                    <a:pt x="116175" y="45581"/>
                    <a:pt x="111369" y="46892"/>
                  </a:cubicBezTo>
                  <a:cubicBezTo>
                    <a:pt x="105408" y="48518"/>
                    <a:pt x="99646" y="50800"/>
                    <a:pt x="93785" y="52754"/>
                  </a:cubicBezTo>
                  <a:cubicBezTo>
                    <a:pt x="84993" y="51777"/>
                    <a:pt x="75801" y="52620"/>
                    <a:pt x="67408" y="49823"/>
                  </a:cubicBezTo>
                  <a:cubicBezTo>
                    <a:pt x="63476" y="48512"/>
                    <a:pt x="62064" y="43330"/>
                    <a:pt x="58615" y="41031"/>
                  </a:cubicBezTo>
                  <a:cubicBezTo>
                    <a:pt x="56045" y="39317"/>
                    <a:pt x="52586" y="39482"/>
                    <a:pt x="49823" y="38100"/>
                  </a:cubicBezTo>
                  <a:cubicBezTo>
                    <a:pt x="30648" y="28513"/>
                    <a:pt x="51682" y="36409"/>
                    <a:pt x="32238" y="23446"/>
                  </a:cubicBezTo>
                  <a:cubicBezTo>
                    <a:pt x="29668" y="21732"/>
                    <a:pt x="26377" y="21492"/>
                    <a:pt x="23446" y="20515"/>
                  </a:cubicBezTo>
                  <a:cubicBezTo>
                    <a:pt x="20515" y="17584"/>
                    <a:pt x="17801" y="14420"/>
                    <a:pt x="14654" y="11723"/>
                  </a:cubicBezTo>
                  <a:cubicBezTo>
                    <a:pt x="-7795" y="-7519"/>
                    <a:pt x="9106" y="9106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6" r="67240" b="50244"/>
          <a:stretch/>
        </p:blipFill>
        <p:spPr>
          <a:xfrm>
            <a:off x="5377794" y="2302414"/>
            <a:ext cx="804551" cy="757738"/>
          </a:xfrm>
          <a:prstGeom prst="rect">
            <a:avLst/>
          </a:prstGeom>
        </p:spPr>
      </p:pic>
      <p:sp>
        <p:nvSpPr>
          <p:cNvPr id="115" name="Text Box 176"/>
          <p:cNvSpPr txBox="1">
            <a:spLocks noChangeArrowheads="1"/>
          </p:cNvSpPr>
          <p:nvPr/>
        </p:nvSpPr>
        <p:spPr bwMode="auto">
          <a:xfrm>
            <a:off x="8401785" y="4596373"/>
            <a:ext cx="166998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err="1" smtClean="0"/>
              <a:t>Micali</a:t>
            </a:r>
            <a:r>
              <a:rPr lang="en-US" altLang="zh-TW" sz="1000" dirty="0" smtClean="0"/>
              <a:t>-Sudan (modified with</a:t>
            </a:r>
          </a:p>
          <a:p>
            <a:pPr>
              <a:spcBef>
                <a:spcPct val="50000"/>
              </a:spcBef>
            </a:pPr>
            <a:r>
              <a:rPr lang="en-US" altLang="zh-TW" sz="1000" b="1" dirty="0" err="1" smtClean="0"/>
              <a:t>Guruswami-Rudra</a:t>
            </a:r>
            <a:r>
              <a:rPr lang="en-US" altLang="zh-TW" sz="1000" b="1" dirty="0" smtClean="0"/>
              <a:t>)</a:t>
            </a:r>
            <a:endParaRPr lang="en-US" altLang="zh-TW" sz="1000" b="1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26799"/>
            <a:ext cx="1339742" cy="14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57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0" grpId="0" animBg="1"/>
      <p:bldP spid="191" grpId="0"/>
      <p:bldP spid="192" grpId="0" animBg="1"/>
      <p:bldP spid="193" grpId="0" animBg="1"/>
      <p:bldP spid="194" grpId="0" animBg="1"/>
      <p:bldP spid="195" grpId="0"/>
      <p:bldP spid="196" grpId="0"/>
      <p:bldP spid="197" grpId="0" animBg="1"/>
      <p:bldP spid="198" grpId="0" animBg="1"/>
      <p:bldP spid="199" grpId="0"/>
      <p:bldP spid="200" grpId="0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 animBg="1"/>
      <p:bldP spid="208" grpId="0" animBg="1"/>
      <p:bldP spid="209" grpId="0"/>
      <p:bldP spid="210" grpId="0"/>
      <p:bldP spid="211" grpId="0" animBg="1"/>
      <p:bldP spid="212" grpId="0" animBg="1"/>
      <p:bldP spid="213" grpId="0" animBg="1"/>
      <p:bldP spid="222" grpId="0"/>
      <p:bldP spid="3" grpId="0"/>
      <p:bldP spid="5" grpId="0" animBg="1"/>
      <p:bldP spid="6" grpId="0" animBg="1"/>
      <p:bldP spid="151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16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75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>
                <a:solidFill>
                  <a:srgbClr val="FF0000"/>
                </a:solidFill>
              </a:rPr>
              <a:t>Weaker </a:t>
            </a:r>
            <a:r>
              <a:rPr lang="en-HK" altLang="en-US" sz="2800" b="1" dirty="0"/>
              <a:t>channel models</a:t>
            </a:r>
          </a:p>
        </p:txBody>
      </p: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53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8631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AVCs with </a:t>
            </a:r>
            <a:r>
              <a:rPr lang="en-US" altLang="en-US" i="1" dirty="0">
                <a:solidFill>
                  <a:srgbClr val="7030A0"/>
                </a:solidFill>
              </a:rPr>
              <a:t>common randomness </a:t>
            </a:r>
            <a:r>
              <a:rPr lang="en-US" altLang="en-US" dirty="0"/>
              <a:t>between Alice and Bob</a:t>
            </a:r>
          </a:p>
        </p:txBody>
      </p:sp>
      <p:sp>
        <p:nvSpPr>
          <p:cNvPr id="15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6900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Omniscient jammer with </a:t>
            </a:r>
            <a:r>
              <a:rPr lang="en-US" altLang="en-US" i="1" dirty="0">
                <a:solidFill>
                  <a:srgbClr val="7030A0"/>
                </a:solidFill>
              </a:rPr>
              <a:t>noiseless feedback</a:t>
            </a:r>
          </a:p>
        </p:txBody>
      </p: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3762536" y="2849815"/>
            <a:ext cx="774926" cy="1044000"/>
            <a:chOff x="5340350" y="1844675"/>
            <a:chExt cx="914400" cy="1231900"/>
          </a:xfrm>
        </p:grpSpPr>
        <p:grpSp>
          <p:nvGrpSpPr>
            <p:cNvPr id="189" name="Group 23"/>
            <p:cNvGrpSpPr>
              <a:grpSpLocks/>
            </p:cNvGrpSpPr>
            <p:nvPr/>
          </p:nvGrpSpPr>
          <p:grpSpPr bwMode="auto">
            <a:xfrm>
              <a:off x="5340350" y="1844675"/>
              <a:ext cx="914400" cy="1231900"/>
              <a:chOff x="2447365" y="1999128"/>
              <a:chExt cx="914400" cy="1231922"/>
            </a:xfrm>
          </p:grpSpPr>
          <p:sp>
            <p:nvSpPr>
              <p:cNvPr id="219" name="Oval 24"/>
              <p:cNvSpPr>
                <a:spLocks noChangeArrowheads="1"/>
              </p:cNvSpPr>
              <p:nvPr/>
            </p:nvSpPr>
            <p:spPr bwMode="auto">
              <a:xfrm>
                <a:off x="2447365" y="1999128"/>
                <a:ext cx="914400" cy="914400"/>
              </a:xfrm>
              <a:prstGeom prst="ellipse">
                <a:avLst/>
              </a:prstGeom>
              <a:solidFill>
                <a:srgbClr val="0D0D0D"/>
              </a:solidFill>
              <a:ln w="9525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36195" tIns="36195" rIns="36195" bIns="36195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en-US" sz="1800" dirty="0">
                    <a:solidFill>
                      <a:schemeClr val="bg1"/>
                    </a:solidFill>
                    <a:latin typeface="Comic Sans MS" pitchFamily="66" charset="0"/>
                  </a:rPr>
                  <a:t>Calvin</a:t>
                </a:r>
              </a:p>
            </p:txBody>
          </p:sp>
          <p:cxnSp>
            <p:nvCxnSpPr>
              <p:cNvPr id="220" name="Straight Connector 25"/>
              <p:cNvCxnSpPr>
                <a:cxnSpLocks noChangeShapeType="1"/>
              </p:cNvCxnSpPr>
              <p:nvPr/>
            </p:nvCxnSpPr>
            <p:spPr bwMode="auto">
              <a:xfrm flipH="1">
                <a:off x="2895600" y="2913528"/>
                <a:ext cx="8966" cy="215154"/>
              </a:xfrm>
              <a:prstGeom prst="line">
                <a:avLst/>
              </a:prstGeom>
              <a:noFill/>
              <a:ln w="635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1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2913529" y="3020570"/>
                <a:ext cx="95617" cy="44747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2814917" y="3158258"/>
                <a:ext cx="71718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04563" y="3158258"/>
                <a:ext cx="89647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8" name="Freeform 217"/>
            <p:cNvSpPr/>
            <p:nvPr/>
          </p:nvSpPr>
          <p:spPr bwMode="auto">
            <a:xfrm>
              <a:off x="5674710" y="2886420"/>
              <a:ext cx="107697" cy="35556"/>
            </a:xfrm>
            <a:custGeom>
              <a:avLst/>
              <a:gdLst>
                <a:gd name="connsiteX0" fmla="*/ 181708 w 181708"/>
                <a:gd name="connsiteY0" fmla="*/ 23446 h 52754"/>
                <a:gd name="connsiteX1" fmla="*/ 167054 w 181708"/>
                <a:gd name="connsiteY1" fmla="*/ 29308 h 52754"/>
                <a:gd name="connsiteX2" fmla="*/ 155331 w 181708"/>
                <a:gd name="connsiteY2" fmla="*/ 32239 h 52754"/>
                <a:gd name="connsiteX3" fmla="*/ 126023 w 181708"/>
                <a:gd name="connsiteY3" fmla="*/ 43962 h 52754"/>
                <a:gd name="connsiteX4" fmla="*/ 111369 w 181708"/>
                <a:gd name="connsiteY4" fmla="*/ 46892 h 52754"/>
                <a:gd name="connsiteX5" fmla="*/ 93785 w 181708"/>
                <a:gd name="connsiteY5" fmla="*/ 52754 h 52754"/>
                <a:gd name="connsiteX6" fmla="*/ 67408 w 181708"/>
                <a:gd name="connsiteY6" fmla="*/ 49823 h 52754"/>
                <a:gd name="connsiteX7" fmla="*/ 58615 w 181708"/>
                <a:gd name="connsiteY7" fmla="*/ 41031 h 52754"/>
                <a:gd name="connsiteX8" fmla="*/ 49823 w 181708"/>
                <a:gd name="connsiteY8" fmla="*/ 38100 h 52754"/>
                <a:gd name="connsiteX9" fmla="*/ 32238 w 181708"/>
                <a:gd name="connsiteY9" fmla="*/ 23446 h 52754"/>
                <a:gd name="connsiteX10" fmla="*/ 23446 w 181708"/>
                <a:gd name="connsiteY10" fmla="*/ 20515 h 52754"/>
                <a:gd name="connsiteX11" fmla="*/ 14654 w 181708"/>
                <a:gd name="connsiteY11" fmla="*/ 11723 h 52754"/>
                <a:gd name="connsiteX12" fmla="*/ 0 w 181708"/>
                <a:gd name="connsiteY12" fmla="*/ 0 h 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708" h="52754">
                  <a:moveTo>
                    <a:pt x="181708" y="23446"/>
                  </a:moveTo>
                  <a:cubicBezTo>
                    <a:pt x="176823" y="25400"/>
                    <a:pt x="172045" y="27644"/>
                    <a:pt x="167054" y="29308"/>
                  </a:cubicBezTo>
                  <a:cubicBezTo>
                    <a:pt x="163233" y="30582"/>
                    <a:pt x="159124" y="30884"/>
                    <a:pt x="155331" y="32239"/>
                  </a:cubicBezTo>
                  <a:cubicBezTo>
                    <a:pt x="145422" y="35778"/>
                    <a:pt x="136005" y="40635"/>
                    <a:pt x="126023" y="43962"/>
                  </a:cubicBezTo>
                  <a:cubicBezTo>
                    <a:pt x="121297" y="45537"/>
                    <a:pt x="116175" y="45581"/>
                    <a:pt x="111369" y="46892"/>
                  </a:cubicBezTo>
                  <a:cubicBezTo>
                    <a:pt x="105408" y="48518"/>
                    <a:pt x="99646" y="50800"/>
                    <a:pt x="93785" y="52754"/>
                  </a:cubicBezTo>
                  <a:cubicBezTo>
                    <a:pt x="84993" y="51777"/>
                    <a:pt x="75801" y="52620"/>
                    <a:pt x="67408" y="49823"/>
                  </a:cubicBezTo>
                  <a:cubicBezTo>
                    <a:pt x="63476" y="48512"/>
                    <a:pt x="62064" y="43330"/>
                    <a:pt x="58615" y="41031"/>
                  </a:cubicBezTo>
                  <a:cubicBezTo>
                    <a:pt x="56045" y="39317"/>
                    <a:pt x="52586" y="39482"/>
                    <a:pt x="49823" y="38100"/>
                  </a:cubicBezTo>
                  <a:cubicBezTo>
                    <a:pt x="30648" y="28513"/>
                    <a:pt x="51682" y="36409"/>
                    <a:pt x="32238" y="23446"/>
                  </a:cubicBezTo>
                  <a:cubicBezTo>
                    <a:pt x="29668" y="21732"/>
                    <a:pt x="26377" y="21492"/>
                    <a:pt x="23446" y="20515"/>
                  </a:cubicBezTo>
                  <a:cubicBezTo>
                    <a:pt x="20515" y="17584"/>
                    <a:pt x="17801" y="14420"/>
                    <a:pt x="14654" y="11723"/>
                  </a:cubicBezTo>
                  <a:cubicBezTo>
                    <a:pt x="-7795" y="-7519"/>
                    <a:pt x="9106" y="9106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183" name="Picture 18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1" b="98671" l="3398" r="91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10" y="2717881"/>
            <a:ext cx="1499166" cy="1150167"/>
          </a:xfrm>
          <a:prstGeom prst="rect">
            <a:avLst/>
          </a:prstGeom>
        </p:spPr>
      </p:pic>
      <p:grpSp>
        <p:nvGrpSpPr>
          <p:cNvPr id="225" name="Group 4108"/>
          <p:cNvGrpSpPr>
            <a:grpSpLocks/>
          </p:cNvGrpSpPr>
          <p:nvPr/>
        </p:nvGrpSpPr>
        <p:grpSpPr bwMode="auto">
          <a:xfrm>
            <a:off x="2392220" y="2848913"/>
            <a:ext cx="720000" cy="936000"/>
            <a:chOff x="2447365" y="1999128"/>
            <a:chExt cx="914400" cy="1231922"/>
          </a:xfrm>
        </p:grpSpPr>
        <p:sp>
          <p:nvSpPr>
            <p:cNvPr id="226" name="Oval 1"/>
            <p:cNvSpPr>
              <a:spLocks noChangeArrowheads="1"/>
            </p:cNvSpPr>
            <p:nvPr/>
          </p:nvSpPr>
          <p:spPr bwMode="auto">
            <a:xfrm>
              <a:off x="2447365" y="1999128"/>
              <a:ext cx="914400" cy="914400"/>
            </a:xfrm>
            <a:prstGeom prst="ellipse">
              <a:avLst/>
            </a:prstGeom>
            <a:solidFill>
              <a:srgbClr val="0D0D0D"/>
            </a:solidFill>
            <a:ln w="9525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Comic Sans MS" pitchFamily="66" charset="0"/>
                </a:rPr>
                <a:t>Alice</a:t>
              </a:r>
            </a:p>
          </p:txBody>
        </p:sp>
        <p:cxnSp>
          <p:nvCxnSpPr>
            <p:cNvPr id="227" name="Straight Connector 4"/>
            <p:cNvCxnSpPr>
              <a:cxnSpLocks noChangeShapeType="1"/>
            </p:cNvCxnSpPr>
            <p:nvPr/>
          </p:nvCxnSpPr>
          <p:spPr bwMode="auto">
            <a:xfrm flipH="1">
              <a:off x="2895600" y="2913528"/>
              <a:ext cx="8966" cy="215154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10"/>
            <p:cNvCxnSpPr>
              <a:cxnSpLocks noChangeShapeType="1"/>
            </p:cNvCxnSpPr>
            <p:nvPr/>
          </p:nvCxnSpPr>
          <p:spPr bwMode="auto">
            <a:xfrm flipH="1">
              <a:off x="2761129" y="3020568"/>
              <a:ext cx="143436" cy="3639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18"/>
            <p:cNvCxnSpPr>
              <a:cxnSpLocks noChangeShapeType="1"/>
            </p:cNvCxnSpPr>
            <p:nvPr/>
          </p:nvCxnSpPr>
          <p:spPr bwMode="auto">
            <a:xfrm flipH="1" flipV="1">
              <a:off x="2913529" y="3020570"/>
              <a:ext cx="125506" cy="5405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0" name="Straight Connector 21"/>
            <p:cNvCxnSpPr>
              <a:cxnSpLocks noChangeShapeType="1"/>
            </p:cNvCxnSpPr>
            <p:nvPr/>
          </p:nvCxnSpPr>
          <p:spPr bwMode="auto">
            <a:xfrm flipH="1">
              <a:off x="2814917" y="3158258"/>
              <a:ext cx="71718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2"/>
            <p:cNvCxnSpPr>
              <a:cxnSpLocks noChangeShapeType="1"/>
            </p:cNvCxnSpPr>
            <p:nvPr/>
          </p:nvCxnSpPr>
          <p:spPr bwMode="auto">
            <a:xfrm flipH="1" flipV="1">
              <a:off x="2904563" y="3158258"/>
              <a:ext cx="89647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Group 45"/>
          <p:cNvGrpSpPr>
            <a:grpSpLocks/>
          </p:cNvGrpSpPr>
          <p:nvPr/>
        </p:nvGrpSpPr>
        <p:grpSpPr bwMode="auto">
          <a:xfrm>
            <a:off x="8286017" y="2857254"/>
            <a:ext cx="720000" cy="936000"/>
            <a:chOff x="2447365" y="1999128"/>
            <a:chExt cx="914400" cy="1231922"/>
          </a:xfrm>
        </p:grpSpPr>
        <p:sp>
          <p:nvSpPr>
            <p:cNvPr id="233" name="Oval 46"/>
            <p:cNvSpPr>
              <a:spLocks noChangeArrowheads="1"/>
            </p:cNvSpPr>
            <p:nvPr/>
          </p:nvSpPr>
          <p:spPr bwMode="auto">
            <a:xfrm>
              <a:off x="2447365" y="1999128"/>
              <a:ext cx="914400" cy="914400"/>
            </a:xfrm>
            <a:prstGeom prst="ellipse">
              <a:avLst/>
            </a:prstGeom>
            <a:solidFill>
              <a:srgbClr val="0D0D0D"/>
            </a:solidFill>
            <a:ln w="9525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Comic Sans MS" pitchFamily="66" charset="0"/>
                </a:rPr>
                <a:t>Bob</a:t>
              </a:r>
            </a:p>
          </p:txBody>
        </p:sp>
        <p:cxnSp>
          <p:nvCxnSpPr>
            <p:cNvPr id="234" name="Straight Connector 47"/>
            <p:cNvCxnSpPr>
              <a:cxnSpLocks noChangeShapeType="1"/>
            </p:cNvCxnSpPr>
            <p:nvPr/>
          </p:nvCxnSpPr>
          <p:spPr bwMode="auto">
            <a:xfrm flipH="1">
              <a:off x="2895600" y="2913528"/>
              <a:ext cx="8966" cy="215154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5" name="Straight Connector 48"/>
            <p:cNvCxnSpPr>
              <a:cxnSpLocks noChangeShapeType="1"/>
            </p:cNvCxnSpPr>
            <p:nvPr/>
          </p:nvCxnSpPr>
          <p:spPr bwMode="auto">
            <a:xfrm flipH="1">
              <a:off x="2761129" y="3020568"/>
              <a:ext cx="143436" cy="3639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6" name="Straight Connector 49"/>
            <p:cNvCxnSpPr>
              <a:cxnSpLocks noChangeShapeType="1"/>
            </p:cNvCxnSpPr>
            <p:nvPr/>
          </p:nvCxnSpPr>
          <p:spPr bwMode="auto">
            <a:xfrm flipH="1" flipV="1">
              <a:off x="2913529" y="3020570"/>
              <a:ext cx="125506" cy="5405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7" name="Straight Connector 50"/>
            <p:cNvCxnSpPr>
              <a:cxnSpLocks noChangeShapeType="1"/>
            </p:cNvCxnSpPr>
            <p:nvPr/>
          </p:nvCxnSpPr>
          <p:spPr bwMode="auto">
            <a:xfrm flipH="1">
              <a:off x="2814917" y="3158258"/>
              <a:ext cx="71718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Connector 51"/>
            <p:cNvCxnSpPr>
              <a:cxnSpLocks noChangeShapeType="1"/>
            </p:cNvCxnSpPr>
            <p:nvPr/>
          </p:nvCxnSpPr>
          <p:spPr bwMode="auto">
            <a:xfrm flipH="1" flipV="1">
              <a:off x="2904563" y="3158258"/>
              <a:ext cx="89647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" name="U-Turn Arrow 2"/>
          <p:cNvSpPr/>
          <p:nvPr/>
        </p:nvSpPr>
        <p:spPr>
          <a:xfrm flipH="1">
            <a:off x="2639277" y="2313924"/>
            <a:ext cx="6037946" cy="479675"/>
          </a:xfrm>
          <a:prstGeom prst="utur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60" b="95796" l="9906" r="89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76" y="2717546"/>
            <a:ext cx="879873" cy="1086007"/>
          </a:xfrm>
          <a:prstGeom prst="rect">
            <a:avLst/>
          </a:prstGeom>
        </p:spPr>
      </p:pic>
      <p:sp>
        <p:nvSpPr>
          <p:cNvPr id="259" name="Line 152"/>
          <p:cNvSpPr>
            <a:spLocks noChangeShapeType="1"/>
          </p:cNvSpPr>
          <p:nvPr/>
        </p:nvSpPr>
        <p:spPr bwMode="auto">
          <a:xfrm flipV="1">
            <a:off x="2078112" y="4087409"/>
            <a:ext cx="0" cy="2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Text Box 153"/>
          <p:cNvSpPr txBox="1">
            <a:spLocks noChangeArrowheads="1"/>
          </p:cNvSpPr>
          <p:nvPr/>
        </p:nvSpPr>
        <p:spPr bwMode="auto">
          <a:xfrm>
            <a:off x="3716047" y="4360762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261" name="Line 154"/>
          <p:cNvSpPr>
            <a:spLocks noChangeShapeType="1"/>
          </p:cNvSpPr>
          <p:nvPr/>
        </p:nvSpPr>
        <p:spPr bwMode="auto">
          <a:xfrm rot="5400000" flipV="1">
            <a:off x="3618074" y="4709372"/>
            <a:ext cx="0" cy="3076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Oval 155"/>
          <p:cNvSpPr>
            <a:spLocks noChangeAspect="1" noChangeArrowheads="1"/>
          </p:cNvSpPr>
          <p:nvPr/>
        </p:nvSpPr>
        <p:spPr bwMode="auto">
          <a:xfrm>
            <a:off x="4639351" y="6201979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Oval 156"/>
          <p:cNvSpPr>
            <a:spLocks noChangeAspect="1" noChangeArrowheads="1"/>
          </p:cNvSpPr>
          <p:nvPr/>
        </p:nvSpPr>
        <p:spPr bwMode="auto">
          <a:xfrm>
            <a:off x="2044947" y="4399577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Text Box 157"/>
          <p:cNvSpPr txBox="1">
            <a:spLocks noChangeArrowheads="1"/>
          </p:cNvSpPr>
          <p:nvPr/>
        </p:nvSpPr>
        <p:spPr bwMode="auto">
          <a:xfrm>
            <a:off x="1794345" y="501302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R</a:t>
            </a:r>
            <a:endParaRPr lang="en-US" altLang="zh-TW" b="1" dirty="0"/>
          </a:p>
        </p:txBody>
      </p:sp>
      <p:sp>
        <p:nvSpPr>
          <p:cNvPr id="265" name="Text Box 158"/>
          <p:cNvSpPr txBox="1">
            <a:spLocks noChangeArrowheads="1"/>
          </p:cNvSpPr>
          <p:nvPr/>
        </p:nvSpPr>
        <p:spPr bwMode="auto">
          <a:xfrm>
            <a:off x="2982891" y="6196921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266" name="Line 159"/>
          <p:cNvSpPr>
            <a:spLocks noChangeShapeType="1"/>
          </p:cNvSpPr>
          <p:nvPr/>
        </p:nvSpPr>
        <p:spPr bwMode="auto">
          <a:xfrm>
            <a:off x="3198791" y="6384246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Line 160"/>
          <p:cNvSpPr>
            <a:spLocks noChangeShapeType="1"/>
          </p:cNvSpPr>
          <p:nvPr/>
        </p:nvSpPr>
        <p:spPr bwMode="auto">
          <a:xfrm flipV="1">
            <a:off x="1934045" y="466853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Text Box 161"/>
          <p:cNvSpPr txBox="1">
            <a:spLocks noChangeArrowheads="1"/>
          </p:cNvSpPr>
          <p:nvPr/>
        </p:nvSpPr>
        <p:spPr bwMode="auto">
          <a:xfrm>
            <a:off x="1799584" y="4294415"/>
            <a:ext cx="2889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/>
              <a:t>1</a:t>
            </a:r>
            <a:endParaRPr lang="en-US" altLang="zh-TW" sz="1100" b="1" dirty="0"/>
          </a:p>
        </p:txBody>
      </p:sp>
      <p:sp>
        <p:nvSpPr>
          <p:cNvPr id="269" name="Text Box 162"/>
          <p:cNvSpPr txBox="1">
            <a:spLocks noChangeArrowheads="1"/>
          </p:cNvSpPr>
          <p:nvPr/>
        </p:nvSpPr>
        <p:spPr bwMode="auto">
          <a:xfrm>
            <a:off x="4486249" y="6245230"/>
            <a:ext cx="4502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/>
              <a:t>0.5</a:t>
            </a:r>
            <a:endParaRPr lang="en-US" altLang="zh-TW" sz="1100" b="1" dirty="0"/>
          </a:p>
        </p:txBody>
      </p:sp>
      <p:sp>
        <p:nvSpPr>
          <p:cNvPr id="272" name="Text Box 176"/>
          <p:cNvSpPr txBox="1">
            <a:spLocks noChangeArrowheads="1"/>
          </p:cNvSpPr>
          <p:nvPr/>
        </p:nvSpPr>
        <p:spPr bwMode="auto">
          <a:xfrm>
            <a:off x="2411740" y="4782895"/>
            <a:ext cx="7377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/>
              <a:t>[Sha48]</a:t>
            </a:r>
            <a:endParaRPr lang="en-US" altLang="zh-TW" sz="1100" b="1" dirty="0"/>
          </a:p>
        </p:txBody>
      </p:sp>
      <p:sp>
        <p:nvSpPr>
          <p:cNvPr id="273" name="Text Box 176"/>
          <p:cNvSpPr txBox="1">
            <a:spLocks noChangeArrowheads="1"/>
          </p:cNvSpPr>
          <p:nvPr/>
        </p:nvSpPr>
        <p:spPr bwMode="auto">
          <a:xfrm>
            <a:off x="1741418" y="5690163"/>
            <a:ext cx="13668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/>
              <a:t>[McERRW77]</a:t>
            </a:r>
            <a:endParaRPr lang="en-US" altLang="zh-TW" sz="1100" b="1" dirty="0"/>
          </a:p>
        </p:txBody>
      </p:sp>
      <p:sp>
        <p:nvSpPr>
          <p:cNvPr id="274" name="Text Box 178"/>
          <p:cNvSpPr txBox="1">
            <a:spLocks noChangeArrowheads="1"/>
          </p:cNvSpPr>
          <p:nvPr/>
        </p:nvSpPr>
        <p:spPr bwMode="auto">
          <a:xfrm>
            <a:off x="1563618" y="6045435"/>
            <a:ext cx="15446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/>
              <a:t>[</a:t>
            </a:r>
            <a:r>
              <a:rPr lang="en-US" altLang="zh-TW" sz="1100" dirty="0" smtClean="0"/>
              <a:t>Gilbert </a:t>
            </a:r>
            <a:r>
              <a:rPr lang="en-US" altLang="zh-TW" sz="1100" dirty="0" err="1" smtClean="0"/>
              <a:t>Varshamov</a:t>
            </a:r>
            <a:r>
              <a:rPr lang="en-US" altLang="zh-TW" sz="1100" dirty="0"/>
              <a:t>]</a:t>
            </a:r>
            <a:endParaRPr lang="en-US" altLang="zh-TW" sz="1100" b="1" dirty="0"/>
          </a:p>
        </p:txBody>
      </p:sp>
      <p:sp>
        <p:nvSpPr>
          <p:cNvPr id="275" name="Freeform 169"/>
          <p:cNvSpPr>
            <a:spLocks/>
          </p:cNvSpPr>
          <p:nvPr/>
        </p:nvSpPr>
        <p:spPr bwMode="auto">
          <a:xfrm>
            <a:off x="2079381" y="4467600"/>
            <a:ext cx="1379348" cy="1775113"/>
          </a:xfrm>
          <a:custGeom>
            <a:avLst/>
            <a:gdLst>
              <a:gd name="T0" fmla="*/ 0 w 273"/>
              <a:gd name="T1" fmla="*/ 0 h 952"/>
              <a:gd name="T2" fmla="*/ 46 w 273"/>
              <a:gd name="T3" fmla="*/ 725 h 952"/>
              <a:gd name="T4" fmla="*/ 273 w 273"/>
              <a:gd name="T5" fmla="*/ 95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952">
                <a:moveTo>
                  <a:pt x="0" y="0"/>
                </a:moveTo>
                <a:cubicBezTo>
                  <a:pt x="0" y="283"/>
                  <a:pt x="1" y="566"/>
                  <a:pt x="46" y="725"/>
                </a:cubicBezTo>
                <a:cubicBezTo>
                  <a:pt x="91" y="884"/>
                  <a:pt x="182" y="918"/>
                  <a:pt x="273" y="952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Freeform 170"/>
          <p:cNvSpPr>
            <a:spLocks/>
          </p:cNvSpPr>
          <p:nvPr/>
        </p:nvSpPr>
        <p:spPr bwMode="auto">
          <a:xfrm>
            <a:off x="2075353" y="4471577"/>
            <a:ext cx="1393187" cy="1773653"/>
          </a:xfrm>
          <a:custGeom>
            <a:avLst/>
            <a:gdLst>
              <a:gd name="T0" fmla="*/ 0 w 273"/>
              <a:gd name="T1" fmla="*/ 0 h 907"/>
              <a:gd name="T2" fmla="*/ 91 w 273"/>
              <a:gd name="T3" fmla="*/ 635 h 907"/>
              <a:gd name="T4" fmla="*/ 273 w 273"/>
              <a:gd name="T5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907">
                <a:moveTo>
                  <a:pt x="0" y="0"/>
                </a:moveTo>
                <a:cubicBezTo>
                  <a:pt x="23" y="242"/>
                  <a:pt x="46" y="484"/>
                  <a:pt x="91" y="635"/>
                </a:cubicBezTo>
                <a:cubicBezTo>
                  <a:pt x="136" y="786"/>
                  <a:pt x="204" y="846"/>
                  <a:pt x="273" y="90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Line 183"/>
          <p:cNvSpPr>
            <a:spLocks noChangeShapeType="1"/>
          </p:cNvSpPr>
          <p:nvPr/>
        </p:nvSpPr>
        <p:spPr bwMode="auto">
          <a:xfrm>
            <a:off x="3468540" y="6242713"/>
            <a:ext cx="1170811" cy="25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87924" y="4434045"/>
            <a:ext cx="2586078" cy="1813345"/>
          </a:xfrm>
          <a:custGeom>
            <a:avLst/>
            <a:gdLst>
              <a:gd name="connsiteX0" fmla="*/ 0 w 2586078"/>
              <a:gd name="connsiteY0" fmla="*/ 0 h 1813345"/>
              <a:gd name="connsiteX1" fmla="*/ 1287888 w 2586078"/>
              <a:gd name="connsiteY1" fmla="*/ 1488797 h 1813345"/>
              <a:gd name="connsiteX2" fmla="*/ 2586078 w 2586078"/>
              <a:gd name="connsiteY2" fmla="*/ 1813345 h 1813345"/>
              <a:gd name="connsiteX0" fmla="*/ 0 w 2586078"/>
              <a:gd name="connsiteY0" fmla="*/ 0 h 1813345"/>
              <a:gd name="connsiteX1" fmla="*/ 1324083 w 2586078"/>
              <a:gd name="connsiteY1" fmla="*/ 1456412 h 1813345"/>
              <a:gd name="connsiteX2" fmla="*/ 2586078 w 2586078"/>
              <a:gd name="connsiteY2" fmla="*/ 1813345 h 1813345"/>
              <a:gd name="connsiteX0" fmla="*/ 0 w 2586078"/>
              <a:gd name="connsiteY0" fmla="*/ 0 h 1813345"/>
              <a:gd name="connsiteX1" fmla="*/ 1352658 w 2586078"/>
              <a:gd name="connsiteY1" fmla="*/ 1427837 h 1813345"/>
              <a:gd name="connsiteX2" fmla="*/ 2586078 w 2586078"/>
              <a:gd name="connsiteY2" fmla="*/ 1813345 h 1813345"/>
              <a:gd name="connsiteX0" fmla="*/ 0 w 2586078"/>
              <a:gd name="connsiteY0" fmla="*/ 0 h 1813345"/>
              <a:gd name="connsiteX1" fmla="*/ 1369803 w 2586078"/>
              <a:gd name="connsiteY1" fmla="*/ 1403072 h 1813345"/>
              <a:gd name="connsiteX2" fmla="*/ 2586078 w 2586078"/>
              <a:gd name="connsiteY2" fmla="*/ 1813345 h 181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6078" h="1813345">
                <a:moveTo>
                  <a:pt x="0" y="0"/>
                </a:moveTo>
                <a:cubicBezTo>
                  <a:pt x="428437" y="593286"/>
                  <a:pt x="938790" y="1100848"/>
                  <a:pt x="1369803" y="1403072"/>
                </a:cubicBezTo>
                <a:cubicBezTo>
                  <a:pt x="1800816" y="1705296"/>
                  <a:pt x="2152489" y="1802183"/>
                  <a:pt x="2586078" y="1813345"/>
                </a:cubicBezTo>
              </a:path>
            </a:pathLst>
          </a:custGeom>
          <a:noFill/>
          <a:ln w="19050" cap="flat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75045" y="4436620"/>
            <a:ext cx="1720618" cy="1800467"/>
          </a:xfrm>
          <a:custGeom>
            <a:avLst/>
            <a:gdLst>
              <a:gd name="connsiteX0" fmla="*/ 0 w 1720618"/>
              <a:gd name="connsiteY0" fmla="*/ 0 h 1800467"/>
              <a:gd name="connsiteX1" fmla="*/ 548640 w 1720618"/>
              <a:gd name="connsiteY1" fmla="*/ 1311070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634766 w 1720618"/>
              <a:gd name="connsiteY1" fmla="*/ 115347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634766 w 1720618"/>
              <a:gd name="connsiteY1" fmla="*/ 115347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04311 w 1720618"/>
              <a:gd name="connsiteY1" fmla="*/ 10848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34791 w 1720618"/>
              <a:gd name="connsiteY1" fmla="*/ 1082993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834791 w 1720618"/>
              <a:gd name="connsiteY1" fmla="*/ 1082993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50056 w 1720618"/>
              <a:gd name="connsiteY1" fmla="*/ 1281113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50056 w 1720618"/>
              <a:gd name="connsiteY1" fmla="*/ 1281113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50056 w 1720618"/>
              <a:gd name="connsiteY1" fmla="*/ 1281113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17671 w 1720618"/>
              <a:gd name="connsiteY1" fmla="*/ 13515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17671 w 1720618"/>
              <a:gd name="connsiteY1" fmla="*/ 13515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63391 w 1720618"/>
              <a:gd name="connsiteY1" fmla="*/ 132492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29101 w 1720618"/>
              <a:gd name="connsiteY1" fmla="*/ 137445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29101 w 1720618"/>
              <a:gd name="connsiteY1" fmla="*/ 137445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80536 w 1720618"/>
              <a:gd name="connsiteY1" fmla="*/ 1319213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080536 w 1720618"/>
              <a:gd name="connsiteY1" fmla="*/ 1319213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11016 w 1720618"/>
              <a:gd name="connsiteY1" fmla="*/ 12753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11016 w 1720618"/>
              <a:gd name="connsiteY1" fmla="*/ 12753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11016 w 1720618"/>
              <a:gd name="connsiteY1" fmla="*/ 12753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11016 w 1720618"/>
              <a:gd name="connsiteY1" fmla="*/ 12753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11016 w 1720618"/>
              <a:gd name="connsiteY1" fmla="*/ 1275398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07040 w 1720618"/>
              <a:gd name="connsiteY1" fmla="*/ 1259495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07040 w 1720618"/>
              <a:gd name="connsiteY1" fmla="*/ 1259495 h 1800467"/>
              <a:gd name="connsiteX2" fmla="*/ 1720618 w 1720618"/>
              <a:gd name="connsiteY2" fmla="*/ 1800467 h 1800467"/>
              <a:gd name="connsiteX0" fmla="*/ 0 w 1720618"/>
              <a:gd name="connsiteY0" fmla="*/ 0 h 1800467"/>
              <a:gd name="connsiteX1" fmla="*/ 1107040 w 1720618"/>
              <a:gd name="connsiteY1" fmla="*/ 1259495 h 1800467"/>
              <a:gd name="connsiteX2" fmla="*/ 1720618 w 1720618"/>
              <a:gd name="connsiteY2" fmla="*/ 1800467 h 180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618" h="1800467">
                <a:moveTo>
                  <a:pt x="0" y="0"/>
                </a:moveTo>
                <a:cubicBezTo>
                  <a:pt x="324748" y="425983"/>
                  <a:pt x="753595" y="938462"/>
                  <a:pt x="1107040" y="1259495"/>
                </a:cubicBezTo>
                <a:cubicBezTo>
                  <a:pt x="1470590" y="1611008"/>
                  <a:pt x="1539294" y="1655714"/>
                  <a:pt x="1720618" y="1800467"/>
                </a:cubicBezTo>
              </a:path>
            </a:pathLst>
          </a:custGeom>
          <a:noFill/>
          <a:ln w="1905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 Box 178"/>
          <p:cNvSpPr txBox="1">
            <a:spLocks noChangeArrowheads="1"/>
          </p:cNvSpPr>
          <p:nvPr/>
        </p:nvSpPr>
        <p:spPr bwMode="auto">
          <a:xfrm>
            <a:off x="2301979" y="5204086"/>
            <a:ext cx="9160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 smtClean="0"/>
              <a:t>[</a:t>
            </a:r>
            <a:r>
              <a:rPr lang="en-US" altLang="en-US" sz="1100" dirty="0" err="1"/>
              <a:t>Berlekamp</a:t>
            </a:r>
            <a:r>
              <a:rPr lang="en-US" altLang="zh-TW" sz="1100" dirty="0" smtClean="0"/>
              <a:t>]</a:t>
            </a:r>
            <a:endParaRPr lang="en-US" altLang="zh-TW" sz="1100" b="1" dirty="0"/>
          </a:p>
        </p:txBody>
      </p:sp>
      <p:sp>
        <p:nvSpPr>
          <p:cNvPr id="148" name="Text Box 162"/>
          <p:cNvSpPr txBox="1">
            <a:spLocks noChangeArrowheads="1"/>
          </p:cNvSpPr>
          <p:nvPr/>
        </p:nvSpPr>
        <p:spPr bwMode="auto">
          <a:xfrm>
            <a:off x="3590947" y="6249026"/>
            <a:ext cx="4502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 smtClean="0"/>
              <a:t>1/3</a:t>
            </a:r>
            <a:endParaRPr lang="en-US" altLang="zh-TW" sz="1100" b="1" dirty="0"/>
          </a:p>
        </p:txBody>
      </p:sp>
      <p:sp>
        <p:nvSpPr>
          <p:cNvPr id="149" name="Oval 156"/>
          <p:cNvSpPr>
            <a:spLocks noChangeAspect="1" noChangeArrowheads="1"/>
          </p:cNvSpPr>
          <p:nvPr/>
        </p:nvSpPr>
        <p:spPr bwMode="auto">
          <a:xfrm>
            <a:off x="3759663" y="6201979"/>
            <a:ext cx="72000" cy="72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09734" y="4151886"/>
            <a:ext cx="988540" cy="1140327"/>
          </a:xfrm>
          <a:custGeom>
            <a:avLst/>
            <a:gdLst>
              <a:gd name="connsiteX0" fmla="*/ 0 w 988540"/>
              <a:gd name="connsiteY0" fmla="*/ 308919 h 308919"/>
              <a:gd name="connsiteX1" fmla="*/ 383059 w 988540"/>
              <a:gd name="connsiteY1" fmla="*/ 74140 h 308919"/>
              <a:gd name="connsiteX2" fmla="*/ 988540 w 988540"/>
              <a:gd name="connsiteY2" fmla="*/ 0 h 30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540" h="308919">
                <a:moveTo>
                  <a:pt x="0" y="308919"/>
                </a:moveTo>
                <a:cubicBezTo>
                  <a:pt x="109151" y="217272"/>
                  <a:pt x="218302" y="125626"/>
                  <a:pt x="383059" y="74140"/>
                </a:cubicBezTo>
                <a:cubicBezTo>
                  <a:pt x="547816" y="22654"/>
                  <a:pt x="768178" y="11327"/>
                  <a:pt x="988540" y="0"/>
                </a:cubicBezTo>
              </a:path>
            </a:pathLst>
          </a:custGeom>
          <a:noFill/>
          <a:ln w="19050">
            <a:solidFill>
              <a:srgbClr val="00B050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65275" y="3850134"/>
                <a:ext cx="4523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2"/>
                <a:r>
                  <a:rPr lang="en-US" altLang="en-US" dirty="0" smtClean="0">
                    <a:solidFill>
                      <a:srgbClr val="00B050"/>
                    </a:solidFill>
                  </a:rPr>
                  <a:t>Only deals with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dirty="0" smtClean="0">
                    <a:solidFill>
                      <a:srgbClr val="00B050"/>
                    </a:solidFill>
                  </a:rPr>
                  <a:t>-error </a:t>
                </a:r>
                <a:r>
                  <a:rPr lang="en-US" altLang="en-US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dirty="0">
                    <a:solidFill>
                      <a:srgbClr val="00B050"/>
                    </a:solidFill>
                  </a:rPr>
                  <a:t>-error capacity open</a:t>
                </a:r>
                <a:r>
                  <a:rPr lang="en-US" altLang="en-US" dirty="0" smtClean="0">
                    <a:solidFill>
                      <a:srgbClr val="00B050"/>
                    </a:solidFill>
                  </a:rPr>
                  <a:t>)</a:t>
                </a:r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75" y="3850134"/>
                <a:ext cx="452354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77" t="-10000" r="-13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Line 163"/>
          <p:cNvSpPr>
            <a:spLocks noChangeShapeType="1"/>
          </p:cNvSpPr>
          <p:nvPr/>
        </p:nvSpPr>
        <p:spPr bwMode="auto">
          <a:xfrm flipV="1">
            <a:off x="7833068" y="4393215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Text Box 164"/>
          <p:cNvSpPr txBox="1">
            <a:spLocks noChangeArrowheads="1"/>
          </p:cNvSpPr>
          <p:nvPr/>
        </p:nvSpPr>
        <p:spPr bwMode="auto">
          <a:xfrm>
            <a:off x="8266455" y="4518627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190" name="Line 165"/>
          <p:cNvSpPr>
            <a:spLocks noChangeShapeType="1"/>
          </p:cNvSpPr>
          <p:nvPr/>
        </p:nvSpPr>
        <p:spPr bwMode="auto">
          <a:xfrm rot="5400000" flipV="1">
            <a:off x="8768899" y="5184583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Oval 166"/>
          <p:cNvSpPr>
            <a:spLocks noChangeArrowheads="1"/>
          </p:cNvSpPr>
          <p:nvPr/>
        </p:nvSpPr>
        <p:spPr bwMode="auto">
          <a:xfrm>
            <a:off x="7806080" y="4582127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Text Box 167"/>
          <p:cNvSpPr txBox="1">
            <a:spLocks noChangeArrowheads="1"/>
          </p:cNvSpPr>
          <p:nvPr/>
        </p:nvSpPr>
        <p:spPr bwMode="auto">
          <a:xfrm>
            <a:off x="7453655" y="5671152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3" name="Text Box 168"/>
          <p:cNvSpPr txBox="1">
            <a:spLocks noChangeArrowheads="1"/>
          </p:cNvSpPr>
          <p:nvPr/>
        </p:nvSpPr>
        <p:spPr bwMode="auto">
          <a:xfrm>
            <a:off x="8190255" y="619979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194" name="Line 169"/>
          <p:cNvSpPr>
            <a:spLocks noChangeShapeType="1"/>
          </p:cNvSpPr>
          <p:nvPr/>
        </p:nvSpPr>
        <p:spPr bwMode="auto">
          <a:xfrm>
            <a:off x="8406155" y="638711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Line 170"/>
          <p:cNvSpPr>
            <a:spLocks noChangeShapeType="1"/>
          </p:cNvSpPr>
          <p:nvPr/>
        </p:nvSpPr>
        <p:spPr bwMode="auto">
          <a:xfrm flipV="1">
            <a:off x="7593355" y="532666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Text Box 171"/>
          <p:cNvSpPr txBox="1">
            <a:spLocks noChangeArrowheads="1"/>
          </p:cNvSpPr>
          <p:nvPr/>
        </p:nvSpPr>
        <p:spPr bwMode="auto">
          <a:xfrm>
            <a:off x="7612405" y="4485290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97" name="Text Box 172"/>
          <p:cNvSpPr txBox="1">
            <a:spLocks noChangeArrowheads="1"/>
          </p:cNvSpPr>
          <p:nvPr/>
        </p:nvSpPr>
        <p:spPr bwMode="auto">
          <a:xfrm>
            <a:off x="8503668" y="6115179"/>
            <a:ext cx="4143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HK" altLang="zh-TW" sz="1000" dirty="0" smtClean="0"/>
              <a:t>0.5</a:t>
            </a:r>
            <a:endParaRPr lang="en-US" altLang="zh-TW" sz="1000" b="1" dirty="0"/>
          </a:p>
        </p:txBody>
      </p:sp>
      <p:sp>
        <p:nvSpPr>
          <p:cNvPr id="198" name="Oval 173"/>
          <p:cNvSpPr>
            <a:spLocks noChangeArrowheads="1"/>
          </p:cNvSpPr>
          <p:nvPr/>
        </p:nvSpPr>
        <p:spPr bwMode="auto">
          <a:xfrm>
            <a:off x="8610296" y="608945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Line 174"/>
          <p:cNvSpPr>
            <a:spLocks noChangeShapeType="1"/>
          </p:cNvSpPr>
          <p:nvPr/>
        </p:nvSpPr>
        <p:spPr bwMode="auto">
          <a:xfrm>
            <a:off x="7834656" y="4610702"/>
            <a:ext cx="797244" cy="14787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85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6" grpId="0" animBg="1"/>
      <p:bldP spid="187" grpId="0" animBg="1"/>
      <p:bldP spid="182" grpId="0" animBg="1"/>
      <p:bldP spid="112" grpId="0"/>
      <p:bldP spid="151" grpId="0"/>
      <p:bldP spid="3" grpId="0" animBg="1"/>
      <p:bldP spid="259" grpId="0" animBg="1"/>
      <p:bldP spid="260" grpId="0"/>
      <p:bldP spid="261" grpId="0" animBg="1"/>
      <p:bldP spid="262" grpId="0" animBg="1"/>
      <p:bldP spid="263" grpId="0" animBg="1"/>
      <p:bldP spid="264" grpId="0"/>
      <p:bldP spid="265" grpId="0"/>
      <p:bldP spid="266" grpId="0" animBg="1"/>
      <p:bldP spid="267" grpId="0" animBg="1"/>
      <p:bldP spid="268" grpId="0"/>
      <p:bldP spid="269" grpId="0"/>
      <p:bldP spid="272" grpId="0"/>
      <p:bldP spid="273" grpId="0"/>
      <p:bldP spid="274" grpId="0"/>
      <p:bldP spid="275" grpId="0" animBg="1"/>
      <p:bldP spid="276" grpId="0" animBg="1"/>
      <p:bldP spid="277" grpId="0" animBg="1"/>
      <p:bldP spid="6" grpId="0" animBg="1"/>
      <p:bldP spid="8" grpId="0" animBg="1"/>
      <p:bldP spid="147" grpId="0"/>
      <p:bldP spid="148" grpId="0"/>
      <p:bldP spid="149" grpId="0" animBg="1"/>
      <p:bldP spid="9" grpId="0" animBg="1"/>
      <p:bldP spid="10" grpId="0" animBg="1"/>
      <p:bldP spid="150" grpId="0" animBg="1"/>
      <p:bldP spid="167" grpId="0"/>
      <p:bldP spid="190" grpId="0" animBg="1"/>
      <p:bldP spid="191" grpId="0" animBg="1"/>
      <p:bldP spid="192" grpId="0"/>
      <p:bldP spid="193" grpId="0"/>
      <p:bldP spid="194" grpId="0" animBg="1"/>
      <p:bldP spid="195" grpId="0" animBg="1"/>
      <p:bldP spid="196" grpId="0"/>
      <p:bldP spid="197" grpId="0"/>
      <p:bldP spid="198" grpId="0" animBg="1"/>
      <p:bldP spid="1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46" y="476201"/>
            <a:ext cx="6575397" cy="703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479" y="909238"/>
            <a:ext cx="1247223" cy="1247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92" y="1639463"/>
            <a:ext cx="967608" cy="1409794"/>
          </a:xfrm>
          <a:prstGeom prst="rect">
            <a:avLst/>
          </a:prstGeom>
        </p:spPr>
      </p:pic>
      <p:pic>
        <p:nvPicPr>
          <p:cNvPr id="6" name="图片 51" descr="images-4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67" y="1851516"/>
            <a:ext cx="334479" cy="32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4717778" y="4107402"/>
            <a:ext cx="1499166" cy="1158595"/>
            <a:chOff x="2796085" y="4774219"/>
            <a:chExt cx="1499166" cy="1158595"/>
          </a:xfrm>
        </p:grpSpPr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>
              <a:off x="3250253" y="4888814"/>
              <a:ext cx="774926" cy="1044000"/>
              <a:chOff x="5340350" y="1844675"/>
              <a:chExt cx="914400" cy="1231900"/>
            </a:xfrm>
          </p:grpSpPr>
          <p:grpSp>
            <p:nvGrpSpPr>
              <p:cNvPr id="98" name="Group 23"/>
              <p:cNvGrpSpPr>
                <a:grpSpLocks/>
              </p:cNvGrpSpPr>
              <p:nvPr/>
            </p:nvGrpSpPr>
            <p:grpSpPr bwMode="auto">
              <a:xfrm>
                <a:off x="5340350" y="1844675"/>
                <a:ext cx="914400" cy="1231900"/>
                <a:chOff x="2447365" y="1999128"/>
                <a:chExt cx="914400" cy="1231922"/>
              </a:xfrm>
            </p:grpSpPr>
            <p:sp>
              <p:nvSpPr>
                <p:cNvPr id="100" name="Oval 24"/>
                <p:cNvSpPr>
                  <a:spLocks noChangeArrowheads="1"/>
                </p:cNvSpPr>
                <p:nvPr/>
              </p:nvSpPr>
              <p:spPr bwMode="auto">
                <a:xfrm>
                  <a:off x="2447365" y="1999128"/>
                  <a:ext cx="914400" cy="914400"/>
                </a:xfrm>
                <a:prstGeom prst="ellipse">
                  <a:avLst/>
                </a:prstGeom>
                <a:solidFill>
                  <a:srgbClr val="0D0D0D"/>
                </a:solidFill>
                <a:ln w="9525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36195" tIns="36195" rIns="36195" bIns="36195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en-US" sz="1800" dirty="0">
                      <a:solidFill>
                        <a:schemeClr val="bg1"/>
                      </a:solidFill>
                      <a:latin typeface="Comic Sans MS" pitchFamily="66" charset="0"/>
                    </a:rPr>
                    <a:t>Calvin</a:t>
                  </a:r>
                </a:p>
              </p:txBody>
            </p:sp>
            <p:cxnSp>
              <p:nvCxnSpPr>
                <p:cNvPr id="101" name="Straight Connector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5600" y="2913528"/>
                  <a:ext cx="8966" cy="215154"/>
                </a:xfrm>
                <a:prstGeom prst="line">
                  <a:avLst/>
                </a:prstGeom>
                <a:noFill/>
                <a:ln w="635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" name="Straight Connector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13529" y="3020570"/>
                  <a:ext cx="95617" cy="44747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14917" y="3158258"/>
                  <a:ext cx="71718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4563" y="3158258"/>
                  <a:ext cx="89647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9" name="Freeform 98"/>
              <p:cNvSpPr/>
              <p:nvPr/>
            </p:nvSpPr>
            <p:spPr bwMode="auto">
              <a:xfrm>
                <a:off x="5674710" y="2886420"/>
                <a:ext cx="107697" cy="35556"/>
              </a:xfrm>
              <a:custGeom>
                <a:avLst/>
                <a:gdLst>
                  <a:gd name="connsiteX0" fmla="*/ 181708 w 181708"/>
                  <a:gd name="connsiteY0" fmla="*/ 23446 h 52754"/>
                  <a:gd name="connsiteX1" fmla="*/ 167054 w 181708"/>
                  <a:gd name="connsiteY1" fmla="*/ 29308 h 52754"/>
                  <a:gd name="connsiteX2" fmla="*/ 155331 w 181708"/>
                  <a:gd name="connsiteY2" fmla="*/ 32239 h 52754"/>
                  <a:gd name="connsiteX3" fmla="*/ 126023 w 181708"/>
                  <a:gd name="connsiteY3" fmla="*/ 43962 h 52754"/>
                  <a:gd name="connsiteX4" fmla="*/ 111369 w 181708"/>
                  <a:gd name="connsiteY4" fmla="*/ 46892 h 52754"/>
                  <a:gd name="connsiteX5" fmla="*/ 93785 w 181708"/>
                  <a:gd name="connsiteY5" fmla="*/ 52754 h 52754"/>
                  <a:gd name="connsiteX6" fmla="*/ 67408 w 181708"/>
                  <a:gd name="connsiteY6" fmla="*/ 49823 h 52754"/>
                  <a:gd name="connsiteX7" fmla="*/ 58615 w 181708"/>
                  <a:gd name="connsiteY7" fmla="*/ 41031 h 52754"/>
                  <a:gd name="connsiteX8" fmla="*/ 49823 w 181708"/>
                  <a:gd name="connsiteY8" fmla="*/ 38100 h 52754"/>
                  <a:gd name="connsiteX9" fmla="*/ 32238 w 181708"/>
                  <a:gd name="connsiteY9" fmla="*/ 23446 h 52754"/>
                  <a:gd name="connsiteX10" fmla="*/ 23446 w 181708"/>
                  <a:gd name="connsiteY10" fmla="*/ 20515 h 52754"/>
                  <a:gd name="connsiteX11" fmla="*/ 14654 w 181708"/>
                  <a:gd name="connsiteY11" fmla="*/ 11723 h 52754"/>
                  <a:gd name="connsiteX12" fmla="*/ 0 w 181708"/>
                  <a:gd name="connsiteY12" fmla="*/ 0 h 5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708" h="52754">
                    <a:moveTo>
                      <a:pt x="181708" y="23446"/>
                    </a:moveTo>
                    <a:cubicBezTo>
                      <a:pt x="176823" y="25400"/>
                      <a:pt x="172045" y="27644"/>
                      <a:pt x="167054" y="29308"/>
                    </a:cubicBezTo>
                    <a:cubicBezTo>
                      <a:pt x="163233" y="30582"/>
                      <a:pt x="159124" y="30884"/>
                      <a:pt x="155331" y="32239"/>
                    </a:cubicBezTo>
                    <a:cubicBezTo>
                      <a:pt x="145422" y="35778"/>
                      <a:pt x="136005" y="40635"/>
                      <a:pt x="126023" y="43962"/>
                    </a:cubicBezTo>
                    <a:cubicBezTo>
                      <a:pt x="121297" y="45537"/>
                      <a:pt x="116175" y="45581"/>
                      <a:pt x="111369" y="46892"/>
                    </a:cubicBezTo>
                    <a:cubicBezTo>
                      <a:pt x="105408" y="48518"/>
                      <a:pt x="99646" y="50800"/>
                      <a:pt x="93785" y="52754"/>
                    </a:cubicBezTo>
                    <a:cubicBezTo>
                      <a:pt x="84993" y="51777"/>
                      <a:pt x="75801" y="52620"/>
                      <a:pt x="67408" y="49823"/>
                    </a:cubicBezTo>
                    <a:cubicBezTo>
                      <a:pt x="63476" y="48512"/>
                      <a:pt x="62064" y="43330"/>
                      <a:pt x="58615" y="41031"/>
                    </a:cubicBezTo>
                    <a:cubicBezTo>
                      <a:pt x="56045" y="39317"/>
                      <a:pt x="52586" y="39482"/>
                      <a:pt x="49823" y="38100"/>
                    </a:cubicBezTo>
                    <a:cubicBezTo>
                      <a:pt x="30648" y="28513"/>
                      <a:pt x="51682" y="36409"/>
                      <a:pt x="32238" y="23446"/>
                    </a:cubicBezTo>
                    <a:cubicBezTo>
                      <a:pt x="29668" y="21732"/>
                      <a:pt x="26377" y="21492"/>
                      <a:pt x="23446" y="20515"/>
                    </a:cubicBezTo>
                    <a:cubicBezTo>
                      <a:pt x="20515" y="17584"/>
                      <a:pt x="17801" y="14420"/>
                      <a:pt x="14654" y="11723"/>
                    </a:cubicBezTo>
                    <a:cubicBezTo>
                      <a:pt x="-7795" y="-7519"/>
                      <a:pt x="9106" y="9106"/>
                      <a:pt x="0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1" b="98671" l="3398" r="912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5" y="4774219"/>
              <a:ext cx="1499166" cy="1150167"/>
            </a:xfrm>
            <a:prstGeom prst="rect">
              <a:avLst/>
            </a:prstGeom>
          </p:spPr>
        </p:pic>
      </p:grp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18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386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 smtClean="0"/>
              <a:t>Between </a:t>
            </a:r>
            <a:r>
              <a:rPr lang="en-HK" altLang="en-US" b="1" dirty="0" smtClean="0">
                <a:solidFill>
                  <a:srgbClr val="7030A0"/>
                </a:solidFill>
              </a:rPr>
              <a:t>oblivious</a:t>
            </a:r>
            <a:r>
              <a:rPr lang="en-HK" altLang="en-US" dirty="0" smtClean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and </a:t>
            </a:r>
            <a:r>
              <a:rPr lang="en-HK" altLang="en-US" b="1" dirty="0" smtClean="0">
                <a:solidFill>
                  <a:srgbClr val="7030A0"/>
                </a:solidFill>
              </a:rPr>
              <a:t>omniscient</a:t>
            </a:r>
            <a:r>
              <a:rPr lang="en-HK" altLang="en-US" dirty="0" smtClean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adversaries</a:t>
            </a:r>
            <a:endParaRPr lang="en-HK" altLang="en-US" sz="2400" dirty="0"/>
          </a:p>
        </p:txBody>
      </p:sp>
      <p:sp>
        <p:nvSpPr>
          <p:cNvPr id="108" name="Rectangle 19"/>
          <p:cNvSpPr>
            <a:spLocks noChangeArrowheads="1"/>
          </p:cNvSpPr>
          <p:nvPr/>
        </p:nvSpPr>
        <p:spPr bwMode="auto">
          <a:xfrm>
            <a:off x="37074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09" name="Rectangle 20"/>
          <p:cNvSpPr>
            <a:spLocks noChangeArrowheads="1"/>
          </p:cNvSpPr>
          <p:nvPr/>
        </p:nvSpPr>
        <p:spPr bwMode="auto">
          <a:xfrm>
            <a:off x="46218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10" name="Rectangle 21"/>
          <p:cNvSpPr>
            <a:spLocks noChangeArrowheads="1"/>
          </p:cNvSpPr>
          <p:nvPr/>
        </p:nvSpPr>
        <p:spPr bwMode="auto">
          <a:xfrm>
            <a:off x="41646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11" name="Rectangle 22"/>
          <p:cNvSpPr>
            <a:spLocks noChangeArrowheads="1"/>
          </p:cNvSpPr>
          <p:nvPr/>
        </p:nvSpPr>
        <p:spPr bwMode="auto">
          <a:xfrm>
            <a:off x="78206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112" name="Rectangle 23"/>
          <p:cNvSpPr>
            <a:spLocks noChangeArrowheads="1"/>
          </p:cNvSpPr>
          <p:nvPr/>
        </p:nvSpPr>
        <p:spPr bwMode="auto">
          <a:xfrm>
            <a:off x="50790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13" name="Rectangle 24"/>
          <p:cNvSpPr>
            <a:spLocks noChangeArrowheads="1"/>
          </p:cNvSpPr>
          <p:nvPr/>
        </p:nvSpPr>
        <p:spPr bwMode="auto">
          <a:xfrm>
            <a:off x="55362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14" name="Rectangle 25"/>
          <p:cNvSpPr>
            <a:spLocks noChangeArrowheads="1"/>
          </p:cNvSpPr>
          <p:nvPr/>
        </p:nvSpPr>
        <p:spPr bwMode="auto">
          <a:xfrm>
            <a:off x="59918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64490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69062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117" name="Rectangle 28"/>
          <p:cNvSpPr>
            <a:spLocks noChangeArrowheads="1"/>
          </p:cNvSpPr>
          <p:nvPr/>
        </p:nvSpPr>
        <p:spPr bwMode="auto">
          <a:xfrm>
            <a:off x="73634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167" name="Rectangle 29"/>
          <p:cNvSpPr>
            <a:spLocks noChangeArrowheads="1"/>
          </p:cNvSpPr>
          <p:nvPr/>
        </p:nvSpPr>
        <p:spPr bwMode="auto">
          <a:xfrm>
            <a:off x="91922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214" name="Rectangle 30"/>
          <p:cNvSpPr>
            <a:spLocks noChangeArrowheads="1"/>
          </p:cNvSpPr>
          <p:nvPr/>
        </p:nvSpPr>
        <p:spPr bwMode="auto">
          <a:xfrm>
            <a:off x="82778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215" name="Rectangle 31"/>
          <p:cNvSpPr>
            <a:spLocks noChangeArrowheads="1"/>
          </p:cNvSpPr>
          <p:nvPr/>
        </p:nvSpPr>
        <p:spPr bwMode="auto">
          <a:xfrm>
            <a:off x="87350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216" name="Rectangle 38"/>
          <p:cNvSpPr>
            <a:spLocks noChangeArrowheads="1"/>
          </p:cNvSpPr>
          <p:nvPr/>
        </p:nvSpPr>
        <p:spPr bwMode="auto">
          <a:xfrm>
            <a:off x="37074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 dirty="0"/>
              <a:t>1</a:t>
            </a:r>
          </a:p>
        </p:txBody>
      </p:sp>
      <p:sp>
        <p:nvSpPr>
          <p:cNvPr id="217" name="Rectangle 39"/>
          <p:cNvSpPr>
            <a:spLocks noChangeArrowheads="1"/>
          </p:cNvSpPr>
          <p:nvPr/>
        </p:nvSpPr>
        <p:spPr bwMode="auto">
          <a:xfrm>
            <a:off x="46218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 dirty="0"/>
              <a:t>3</a:t>
            </a:r>
          </a:p>
        </p:txBody>
      </p:sp>
      <p:sp>
        <p:nvSpPr>
          <p:cNvPr id="218" name="Rectangle 40"/>
          <p:cNvSpPr>
            <a:spLocks noChangeArrowheads="1"/>
          </p:cNvSpPr>
          <p:nvPr/>
        </p:nvSpPr>
        <p:spPr bwMode="auto">
          <a:xfrm>
            <a:off x="41646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 dirty="0"/>
              <a:t>2</a:t>
            </a:r>
          </a:p>
        </p:txBody>
      </p:sp>
      <p:sp>
        <p:nvSpPr>
          <p:cNvPr id="219" name="Rectangle 41"/>
          <p:cNvSpPr>
            <a:spLocks noChangeArrowheads="1"/>
          </p:cNvSpPr>
          <p:nvPr/>
        </p:nvSpPr>
        <p:spPr bwMode="auto">
          <a:xfrm>
            <a:off x="78206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10</a:t>
            </a:r>
          </a:p>
        </p:txBody>
      </p:sp>
      <p:sp>
        <p:nvSpPr>
          <p:cNvPr id="220" name="Rectangle 42"/>
          <p:cNvSpPr>
            <a:spLocks noChangeArrowheads="1"/>
          </p:cNvSpPr>
          <p:nvPr/>
        </p:nvSpPr>
        <p:spPr bwMode="auto">
          <a:xfrm>
            <a:off x="50790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221" name="Rectangle 43"/>
          <p:cNvSpPr>
            <a:spLocks noChangeArrowheads="1"/>
          </p:cNvSpPr>
          <p:nvPr/>
        </p:nvSpPr>
        <p:spPr bwMode="auto">
          <a:xfrm>
            <a:off x="55362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b="1" i="1" dirty="0"/>
              <a:t>5</a:t>
            </a:r>
          </a:p>
        </p:txBody>
      </p:sp>
      <p:sp>
        <p:nvSpPr>
          <p:cNvPr id="223" name="Rectangle 44"/>
          <p:cNvSpPr>
            <a:spLocks noChangeArrowheads="1"/>
          </p:cNvSpPr>
          <p:nvPr/>
        </p:nvSpPr>
        <p:spPr bwMode="auto">
          <a:xfrm>
            <a:off x="59918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6</a:t>
            </a:r>
          </a:p>
        </p:txBody>
      </p:sp>
      <p:sp>
        <p:nvSpPr>
          <p:cNvPr id="224" name="Rectangle 45"/>
          <p:cNvSpPr>
            <a:spLocks noChangeArrowheads="1"/>
          </p:cNvSpPr>
          <p:nvPr/>
        </p:nvSpPr>
        <p:spPr bwMode="auto">
          <a:xfrm>
            <a:off x="64490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7</a:t>
            </a:r>
          </a:p>
        </p:txBody>
      </p:sp>
      <p:sp>
        <p:nvSpPr>
          <p:cNvPr id="225" name="Rectangle 46"/>
          <p:cNvSpPr>
            <a:spLocks noChangeArrowheads="1"/>
          </p:cNvSpPr>
          <p:nvPr/>
        </p:nvSpPr>
        <p:spPr bwMode="auto">
          <a:xfrm>
            <a:off x="69062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8</a:t>
            </a:r>
          </a:p>
        </p:txBody>
      </p:sp>
      <p:sp>
        <p:nvSpPr>
          <p:cNvPr id="226" name="Rectangle 47"/>
          <p:cNvSpPr>
            <a:spLocks noChangeArrowheads="1"/>
          </p:cNvSpPr>
          <p:nvPr/>
        </p:nvSpPr>
        <p:spPr bwMode="auto">
          <a:xfrm>
            <a:off x="73634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9</a:t>
            </a:r>
          </a:p>
        </p:txBody>
      </p:sp>
      <p:sp>
        <p:nvSpPr>
          <p:cNvPr id="227" name="Rectangle 48"/>
          <p:cNvSpPr>
            <a:spLocks noChangeArrowheads="1"/>
          </p:cNvSpPr>
          <p:nvPr/>
        </p:nvSpPr>
        <p:spPr bwMode="auto">
          <a:xfrm>
            <a:off x="91922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13</a:t>
            </a:r>
          </a:p>
        </p:txBody>
      </p:sp>
      <p:sp>
        <p:nvSpPr>
          <p:cNvPr id="228" name="Rectangle 49"/>
          <p:cNvSpPr>
            <a:spLocks noChangeArrowheads="1"/>
          </p:cNvSpPr>
          <p:nvPr/>
        </p:nvSpPr>
        <p:spPr bwMode="auto">
          <a:xfrm>
            <a:off x="82778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11</a:t>
            </a:r>
          </a:p>
        </p:txBody>
      </p:sp>
      <p:sp>
        <p:nvSpPr>
          <p:cNvPr id="229" name="Rectangle 50"/>
          <p:cNvSpPr>
            <a:spLocks noChangeArrowheads="1"/>
          </p:cNvSpPr>
          <p:nvPr/>
        </p:nvSpPr>
        <p:spPr bwMode="auto">
          <a:xfrm>
            <a:off x="87350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12</a:t>
            </a:r>
          </a:p>
        </p:txBody>
      </p:sp>
      <p:sp>
        <p:nvSpPr>
          <p:cNvPr id="230" name="Rectangle 51"/>
          <p:cNvSpPr>
            <a:spLocks noChangeArrowheads="1"/>
          </p:cNvSpPr>
          <p:nvPr/>
        </p:nvSpPr>
        <p:spPr bwMode="auto">
          <a:xfrm>
            <a:off x="37074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231" name="Rectangle 52"/>
          <p:cNvSpPr>
            <a:spLocks noChangeArrowheads="1"/>
          </p:cNvSpPr>
          <p:nvPr/>
        </p:nvSpPr>
        <p:spPr bwMode="auto">
          <a:xfrm>
            <a:off x="46218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FF0000"/>
                </a:solidFill>
              </a:rPr>
              <a:t>0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232" name="Rectangle 53"/>
          <p:cNvSpPr>
            <a:spLocks noChangeArrowheads="1"/>
          </p:cNvSpPr>
          <p:nvPr/>
        </p:nvSpPr>
        <p:spPr bwMode="auto">
          <a:xfrm>
            <a:off x="41646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33" name="Rectangle 54"/>
          <p:cNvSpPr>
            <a:spLocks noChangeArrowheads="1"/>
          </p:cNvSpPr>
          <p:nvPr/>
        </p:nvSpPr>
        <p:spPr bwMode="auto">
          <a:xfrm>
            <a:off x="78206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34" name="Rectangle 55"/>
          <p:cNvSpPr>
            <a:spLocks noChangeArrowheads="1"/>
          </p:cNvSpPr>
          <p:nvPr/>
        </p:nvSpPr>
        <p:spPr bwMode="auto">
          <a:xfrm>
            <a:off x="50790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35" name="Rectangle 56"/>
          <p:cNvSpPr>
            <a:spLocks noChangeArrowheads="1"/>
          </p:cNvSpPr>
          <p:nvPr/>
        </p:nvSpPr>
        <p:spPr bwMode="auto">
          <a:xfrm>
            <a:off x="55362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36" name="Rectangle 57"/>
          <p:cNvSpPr>
            <a:spLocks noChangeArrowheads="1"/>
          </p:cNvSpPr>
          <p:nvPr/>
        </p:nvSpPr>
        <p:spPr bwMode="auto">
          <a:xfrm>
            <a:off x="59918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37" name="Rectangle 58"/>
          <p:cNvSpPr>
            <a:spLocks noChangeArrowheads="1"/>
          </p:cNvSpPr>
          <p:nvPr/>
        </p:nvSpPr>
        <p:spPr bwMode="auto">
          <a:xfrm>
            <a:off x="64490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38" name="Rectangle 59"/>
          <p:cNvSpPr>
            <a:spLocks noChangeArrowheads="1"/>
          </p:cNvSpPr>
          <p:nvPr/>
        </p:nvSpPr>
        <p:spPr bwMode="auto">
          <a:xfrm>
            <a:off x="69062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39" name="Rectangle 60"/>
          <p:cNvSpPr>
            <a:spLocks noChangeArrowheads="1"/>
          </p:cNvSpPr>
          <p:nvPr/>
        </p:nvSpPr>
        <p:spPr bwMode="auto">
          <a:xfrm>
            <a:off x="73634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40" name="Rectangle 61"/>
          <p:cNvSpPr>
            <a:spLocks noChangeArrowheads="1"/>
          </p:cNvSpPr>
          <p:nvPr/>
        </p:nvSpPr>
        <p:spPr bwMode="auto">
          <a:xfrm>
            <a:off x="91922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41" name="Rectangle 62"/>
          <p:cNvSpPr>
            <a:spLocks noChangeArrowheads="1"/>
          </p:cNvSpPr>
          <p:nvPr/>
        </p:nvSpPr>
        <p:spPr bwMode="auto">
          <a:xfrm>
            <a:off x="82778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42" name="Rectangle 63"/>
          <p:cNvSpPr>
            <a:spLocks noChangeArrowheads="1"/>
          </p:cNvSpPr>
          <p:nvPr/>
        </p:nvSpPr>
        <p:spPr bwMode="auto">
          <a:xfrm>
            <a:off x="87350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43" name="Rectangle 64"/>
          <p:cNvSpPr>
            <a:spLocks noChangeArrowheads="1"/>
          </p:cNvSpPr>
          <p:nvPr/>
        </p:nvSpPr>
        <p:spPr bwMode="auto">
          <a:xfrm>
            <a:off x="965581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244" name="Rectangle 65"/>
          <p:cNvSpPr>
            <a:spLocks noChangeArrowheads="1"/>
          </p:cNvSpPr>
          <p:nvPr/>
        </p:nvSpPr>
        <p:spPr bwMode="auto">
          <a:xfrm>
            <a:off x="965581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14</a:t>
            </a:r>
          </a:p>
        </p:txBody>
      </p:sp>
      <p:sp>
        <p:nvSpPr>
          <p:cNvPr id="245" name="Rectangle 66"/>
          <p:cNvSpPr>
            <a:spLocks noChangeArrowheads="1"/>
          </p:cNvSpPr>
          <p:nvPr/>
        </p:nvSpPr>
        <p:spPr bwMode="auto">
          <a:xfrm>
            <a:off x="965581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246" name="TextBox 1"/>
          <p:cNvSpPr txBox="1">
            <a:spLocks noChangeArrowheads="1"/>
          </p:cNvSpPr>
          <p:nvPr/>
        </p:nvSpPr>
        <p:spPr bwMode="auto">
          <a:xfrm>
            <a:off x="1438915" y="320564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Transmitted </a:t>
            </a:r>
            <a:r>
              <a:rPr lang="en-US" altLang="en-US" sz="1800" dirty="0" smtClean="0">
                <a:solidFill>
                  <a:srgbClr val="00B0F0"/>
                </a:solidFill>
              </a:rPr>
              <a:t>Word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247" name="TextBox 68"/>
          <p:cNvSpPr txBox="1">
            <a:spLocks noChangeArrowheads="1"/>
          </p:cNvSpPr>
          <p:nvPr/>
        </p:nvSpPr>
        <p:spPr bwMode="auto">
          <a:xfrm>
            <a:off x="1438915" y="370729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Tampered Word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248" name="Straight Connector 3"/>
          <p:cNvCxnSpPr>
            <a:cxnSpLocks noChangeShapeType="1"/>
          </p:cNvCxnSpPr>
          <p:nvPr/>
        </p:nvCxnSpPr>
        <p:spPr bwMode="auto">
          <a:xfrm flipH="1">
            <a:off x="5991865" y="2648433"/>
            <a:ext cx="1588" cy="3350772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522734" y="2314020"/>
            <a:ext cx="978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000" dirty="0" smtClean="0"/>
              <a:t>Current</a:t>
            </a:r>
            <a:endParaRPr lang="en-US" sz="2000" dirty="0"/>
          </a:p>
        </p:txBody>
      </p:sp>
      <p:sp>
        <p:nvSpPr>
          <p:cNvPr id="258" name="TextBox 257"/>
          <p:cNvSpPr txBox="1"/>
          <p:nvPr/>
        </p:nvSpPr>
        <p:spPr>
          <a:xfrm>
            <a:off x="7607180" y="2314020"/>
            <a:ext cx="873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000" dirty="0" smtClean="0">
                <a:solidFill>
                  <a:schemeClr val="accent3"/>
                </a:solidFill>
              </a:rPr>
              <a:t>Future</a:t>
            </a:r>
            <a:endParaRPr lang="en-US" sz="2000" dirty="0">
              <a:solidFill>
                <a:schemeClr val="accent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7882" y="4120045"/>
            <a:ext cx="1499166" cy="1158595"/>
            <a:chOff x="2796085" y="4774219"/>
            <a:chExt cx="1499166" cy="1158595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3250253" y="4888814"/>
              <a:ext cx="774926" cy="1044000"/>
              <a:chOff x="5340350" y="1844675"/>
              <a:chExt cx="914400" cy="1231900"/>
            </a:xfrm>
          </p:grpSpPr>
          <p:grpSp>
            <p:nvGrpSpPr>
              <p:cNvPr id="56" name="Group 23"/>
              <p:cNvGrpSpPr>
                <a:grpSpLocks/>
              </p:cNvGrpSpPr>
              <p:nvPr/>
            </p:nvGrpSpPr>
            <p:grpSpPr bwMode="auto">
              <a:xfrm>
                <a:off x="5340350" y="1844675"/>
                <a:ext cx="914400" cy="1231900"/>
                <a:chOff x="2447365" y="1999128"/>
                <a:chExt cx="914400" cy="1231922"/>
              </a:xfrm>
            </p:grpSpPr>
            <p:sp>
              <p:nvSpPr>
                <p:cNvPr id="58" name="Oval 24"/>
                <p:cNvSpPr>
                  <a:spLocks noChangeArrowheads="1"/>
                </p:cNvSpPr>
                <p:nvPr/>
              </p:nvSpPr>
              <p:spPr bwMode="auto">
                <a:xfrm>
                  <a:off x="2447365" y="1999128"/>
                  <a:ext cx="914400" cy="914400"/>
                </a:xfrm>
                <a:prstGeom prst="ellipse">
                  <a:avLst/>
                </a:prstGeom>
                <a:solidFill>
                  <a:srgbClr val="0D0D0D"/>
                </a:solidFill>
                <a:ln w="9525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36195" tIns="36195" rIns="36195" bIns="36195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en-US" sz="1800" dirty="0">
                      <a:solidFill>
                        <a:schemeClr val="bg1"/>
                      </a:solidFill>
                      <a:latin typeface="Comic Sans MS" pitchFamily="66" charset="0"/>
                    </a:rPr>
                    <a:t>Calvin</a:t>
                  </a:r>
                </a:p>
              </p:txBody>
            </p:sp>
            <p:cxnSp>
              <p:nvCxnSpPr>
                <p:cNvPr id="59" name="Straight Connector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5600" y="2913528"/>
                  <a:ext cx="8966" cy="215154"/>
                </a:xfrm>
                <a:prstGeom prst="line">
                  <a:avLst/>
                </a:prstGeom>
                <a:noFill/>
                <a:ln w="635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Straight Connector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13529" y="3020570"/>
                  <a:ext cx="95617" cy="44747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Straight Connector 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14917" y="3158258"/>
                  <a:ext cx="71718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Straight Connector 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4563" y="3158258"/>
                  <a:ext cx="89647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7" name="Freeform 56"/>
              <p:cNvSpPr/>
              <p:nvPr/>
            </p:nvSpPr>
            <p:spPr bwMode="auto">
              <a:xfrm>
                <a:off x="5674710" y="2886420"/>
                <a:ext cx="107697" cy="35556"/>
              </a:xfrm>
              <a:custGeom>
                <a:avLst/>
                <a:gdLst>
                  <a:gd name="connsiteX0" fmla="*/ 181708 w 181708"/>
                  <a:gd name="connsiteY0" fmla="*/ 23446 h 52754"/>
                  <a:gd name="connsiteX1" fmla="*/ 167054 w 181708"/>
                  <a:gd name="connsiteY1" fmla="*/ 29308 h 52754"/>
                  <a:gd name="connsiteX2" fmla="*/ 155331 w 181708"/>
                  <a:gd name="connsiteY2" fmla="*/ 32239 h 52754"/>
                  <a:gd name="connsiteX3" fmla="*/ 126023 w 181708"/>
                  <a:gd name="connsiteY3" fmla="*/ 43962 h 52754"/>
                  <a:gd name="connsiteX4" fmla="*/ 111369 w 181708"/>
                  <a:gd name="connsiteY4" fmla="*/ 46892 h 52754"/>
                  <a:gd name="connsiteX5" fmla="*/ 93785 w 181708"/>
                  <a:gd name="connsiteY5" fmla="*/ 52754 h 52754"/>
                  <a:gd name="connsiteX6" fmla="*/ 67408 w 181708"/>
                  <a:gd name="connsiteY6" fmla="*/ 49823 h 52754"/>
                  <a:gd name="connsiteX7" fmla="*/ 58615 w 181708"/>
                  <a:gd name="connsiteY7" fmla="*/ 41031 h 52754"/>
                  <a:gd name="connsiteX8" fmla="*/ 49823 w 181708"/>
                  <a:gd name="connsiteY8" fmla="*/ 38100 h 52754"/>
                  <a:gd name="connsiteX9" fmla="*/ 32238 w 181708"/>
                  <a:gd name="connsiteY9" fmla="*/ 23446 h 52754"/>
                  <a:gd name="connsiteX10" fmla="*/ 23446 w 181708"/>
                  <a:gd name="connsiteY10" fmla="*/ 20515 h 52754"/>
                  <a:gd name="connsiteX11" fmla="*/ 14654 w 181708"/>
                  <a:gd name="connsiteY11" fmla="*/ 11723 h 52754"/>
                  <a:gd name="connsiteX12" fmla="*/ 0 w 181708"/>
                  <a:gd name="connsiteY12" fmla="*/ 0 h 5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708" h="52754">
                    <a:moveTo>
                      <a:pt x="181708" y="23446"/>
                    </a:moveTo>
                    <a:cubicBezTo>
                      <a:pt x="176823" y="25400"/>
                      <a:pt x="172045" y="27644"/>
                      <a:pt x="167054" y="29308"/>
                    </a:cubicBezTo>
                    <a:cubicBezTo>
                      <a:pt x="163233" y="30582"/>
                      <a:pt x="159124" y="30884"/>
                      <a:pt x="155331" y="32239"/>
                    </a:cubicBezTo>
                    <a:cubicBezTo>
                      <a:pt x="145422" y="35778"/>
                      <a:pt x="136005" y="40635"/>
                      <a:pt x="126023" y="43962"/>
                    </a:cubicBezTo>
                    <a:cubicBezTo>
                      <a:pt x="121297" y="45537"/>
                      <a:pt x="116175" y="45581"/>
                      <a:pt x="111369" y="46892"/>
                    </a:cubicBezTo>
                    <a:cubicBezTo>
                      <a:pt x="105408" y="48518"/>
                      <a:pt x="99646" y="50800"/>
                      <a:pt x="93785" y="52754"/>
                    </a:cubicBezTo>
                    <a:cubicBezTo>
                      <a:pt x="84993" y="51777"/>
                      <a:pt x="75801" y="52620"/>
                      <a:pt x="67408" y="49823"/>
                    </a:cubicBezTo>
                    <a:cubicBezTo>
                      <a:pt x="63476" y="48512"/>
                      <a:pt x="62064" y="43330"/>
                      <a:pt x="58615" y="41031"/>
                    </a:cubicBezTo>
                    <a:cubicBezTo>
                      <a:pt x="56045" y="39317"/>
                      <a:pt x="52586" y="39482"/>
                      <a:pt x="49823" y="38100"/>
                    </a:cubicBezTo>
                    <a:cubicBezTo>
                      <a:pt x="30648" y="28513"/>
                      <a:pt x="51682" y="36409"/>
                      <a:pt x="32238" y="23446"/>
                    </a:cubicBezTo>
                    <a:cubicBezTo>
                      <a:pt x="29668" y="21732"/>
                      <a:pt x="26377" y="21492"/>
                      <a:pt x="23446" y="20515"/>
                    </a:cubicBezTo>
                    <a:cubicBezTo>
                      <a:pt x="20515" y="17584"/>
                      <a:pt x="17801" y="14420"/>
                      <a:pt x="14654" y="11723"/>
                    </a:cubicBezTo>
                    <a:cubicBezTo>
                      <a:pt x="-7795" y="-7519"/>
                      <a:pt x="9106" y="9106"/>
                      <a:pt x="0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1" b="98671" l="3398" r="912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5" y="4774219"/>
              <a:ext cx="1499166" cy="1150167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3819807" y="4120045"/>
            <a:ext cx="1499166" cy="1158595"/>
            <a:chOff x="2796085" y="4774219"/>
            <a:chExt cx="1499166" cy="1158595"/>
          </a:xfrm>
        </p:grpSpPr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3250253" y="4888814"/>
              <a:ext cx="774926" cy="1044000"/>
              <a:chOff x="5340350" y="1844675"/>
              <a:chExt cx="914400" cy="1231900"/>
            </a:xfrm>
          </p:grpSpPr>
          <p:grpSp>
            <p:nvGrpSpPr>
              <p:cNvPr id="68" name="Group 23"/>
              <p:cNvGrpSpPr>
                <a:grpSpLocks/>
              </p:cNvGrpSpPr>
              <p:nvPr/>
            </p:nvGrpSpPr>
            <p:grpSpPr bwMode="auto">
              <a:xfrm>
                <a:off x="5340350" y="1844675"/>
                <a:ext cx="914400" cy="1231900"/>
                <a:chOff x="2447365" y="1999128"/>
                <a:chExt cx="914400" cy="1231922"/>
              </a:xfrm>
            </p:grpSpPr>
            <p:sp>
              <p:nvSpPr>
                <p:cNvPr id="70" name="Oval 24"/>
                <p:cNvSpPr>
                  <a:spLocks noChangeArrowheads="1"/>
                </p:cNvSpPr>
                <p:nvPr/>
              </p:nvSpPr>
              <p:spPr bwMode="auto">
                <a:xfrm>
                  <a:off x="2447365" y="1999128"/>
                  <a:ext cx="914400" cy="914400"/>
                </a:xfrm>
                <a:prstGeom prst="ellipse">
                  <a:avLst/>
                </a:prstGeom>
                <a:solidFill>
                  <a:srgbClr val="0D0D0D"/>
                </a:solidFill>
                <a:ln w="9525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36195" tIns="36195" rIns="36195" bIns="36195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en-US" sz="1800" dirty="0">
                      <a:solidFill>
                        <a:schemeClr val="bg1"/>
                      </a:solidFill>
                      <a:latin typeface="Comic Sans MS" pitchFamily="66" charset="0"/>
                    </a:rPr>
                    <a:t>Calvin</a:t>
                  </a:r>
                </a:p>
              </p:txBody>
            </p:sp>
            <p:cxnSp>
              <p:nvCxnSpPr>
                <p:cNvPr id="71" name="Straight Connector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5600" y="2913528"/>
                  <a:ext cx="8966" cy="215154"/>
                </a:xfrm>
                <a:prstGeom prst="line">
                  <a:avLst/>
                </a:prstGeom>
                <a:noFill/>
                <a:ln w="635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Connector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13529" y="3020570"/>
                  <a:ext cx="95617" cy="44747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3" name="Straight Connector 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14917" y="3158258"/>
                  <a:ext cx="71718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4" name="Straight Connector 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4563" y="3158258"/>
                  <a:ext cx="89647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9" name="Freeform 68"/>
              <p:cNvSpPr/>
              <p:nvPr/>
            </p:nvSpPr>
            <p:spPr bwMode="auto">
              <a:xfrm>
                <a:off x="5674710" y="2886420"/>
                <a:ext cx="107697" cy="35556"/>
              </a:xfrm>
              <a:custGeom>
                <a:avLst/>
                <a:gdLst>
                  <a:gd name="connsiteX0" fmla="*/ 181708 w 181708"/>
                  <a:gd name="connsiteY0" fmla="*/ 23446 h 52754"/>
                  <a:gd name="connsiteX1" fmla="*/ 167054 w 181708"/>
                  <a:gd name="connsiteY1" fmla="*/ 29308 h 52754"/>
                  <a:gd name="connsiteX2" fmla="*/ 155331 w 181708"/>
                  <a:gd name="connsiteY2" fmla="*/ 32239 h 52754"/>
                  <a:gd name="connsiteX3" fmla="*/ 126023 w 181708"/>
                  <a:gd name="connsiteY3" fmla="*/ 43962 h 52754"/>
                  <a:gd name="connsiteX4" fmla="*/ 111369 w 181708"/>
                  <a:gd name="connsiteY4" fmla="*/ 46892 h 52754"/>
                  <a:gd name="connsiteX5" fmla="*/ 93785 w 181708"/>
                  <a:gd name="connsiteY5" fmla="*/ 52754 h 52754"/>
                  <a:gd name="connsiteX6" fmla="*/ 67408 w 181708"/>
                  <a:gd name="connsiteY6" fmla="*/ 49823 h 52754"/>
                  <a:gd name="connsiteX7" fmla="*/ 58615 w 181708"/>
                  <a:gd name="connsiteY7" fmla="*/ 41031 h 52754"/>
                  <a:gd name="connsiteX8" fmla="*/ 49823 w 181708"/>
                  <a:gd name="connsiteY8" fmla="*/ 38100 h 52754"/>
                  <a:gd name="connsiteX9" fmla="*/ 32238 w 181708"/>
                  <a:gd name="connsiteY9" fmla="*/ 23446 h 52754"/>
                  <a:gd name="connsiteX10" fmla="*/ 23446 w 181708"/>
                  <a:gd name="connsiteY10" fmla="*/ 20515 h 52754"/>
                  <a:gd name="connsiteX11" fmla="*/ 14654 w 181708"/>
                  <a:gd name="connsiteY11" fmla="*/ 11723 h 52754"/>
                  <a:gd name="connsiteX12" fmla="*/ 0 w 181708"/>
                  <a:gd name="connsiteY12" fmla="*/ 0 h 5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708" h="52754">
                    <a:moveTo>
                      <a:pt x="181708" y="23446"/>
                    </a:moveTo>
                    <a:cubicBezTo>
                      <a:pt x="176823" y="25400"/>
                      <a:pt x="172045" y="27644"/>
                      <a:pt x="167054" y="29308"/>
                    </a:cubicBezTo>
                    <a:cubicBezTo>
                      <a:pt x="163233" y="30582"/>
                      <a:pt x="159124" y="30884"/>
                      <a:pt x="155331" y="32239"/>
                    </a:cubicBezTo>
                    <a:cubicBezTo>
                      <a:pt x="145422" y="35778"/>
                      <a:pt x="136005" y="40635"/>
                      <a:pt x="126023" y="43962"/>
                    </a:cubicBezTo>
                    <a:cubicBezTo>
                      <a:pt x="121297" y="45537"/>
                      <a:pt x="116175" y="45581"/>
                      <a:pt x="111369" y="46892"/>
                    </a:cubicBezTo>
                    <a:cubicBezTo>
                      <a:pt x="105408" y="48518"/>
                      <a:pt x="99646" y="50800"/>
                      <a:pt x="93785" y="52754"/>
                    </a:cubicBezTo>
                    <a:cubicBezTo>
                      <a:pt x="84993" y="51777"/>
                      <a:pt x="75801" y="52620"/>
                      <a:pt x="67408" y="49823"/>
                    </a:cubicBezTo>
                    <a:cubicBezTo>
                      <a:pt x="63476" y="48512"/>
                      <a:pt x="62064" y="43330"/>
                      <a:pt x="58615" y="41031"/>
                    </a:cubicBezTo>
                    <a:cubicBezTo>
                      <a:pt x="56045" y="39317"/>
                      <a:pt x="52586" y="39482"/>
                      <a:pt x="49823" y="38100"/>
                    </a:cubicBezTo>
                    <a:cubicBezTo>
                      <a:pt x="30648" y="28513"/>
                      <a:pt x="51682" y="36409"/>
                      <a:pt x="32238" y="23446"/>
                    </a:cubicBezTo>
                    <a:cubicBezTo>
                      <a:pt x="29668" y="21732"/>
                      <a:pt x="26377" y="21492"/>
                      <a:pt x="23446" y="20515"/>
                    </a:cubicBezTo>
                    <a:cubicBezTo>
                      <a:pt x="20515" y="17584"/>
                      <a:pt x="17801" y="14420"/>
                      <a:pt x="14654" y="11723"/>
                    </a:cubicBezTo>
                    <a:cubicBezTo>
                      <a:pt x="-7795" y="-7519"/>
                      <a:pt x="9106" y="9106"/>
                      <a:pt x="0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1" b="98671" l="3398" r="912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5" y="4774219"/>
              <a:ext cx="1499166" cy="1150167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3297155" y="4111617"/>
            <a:ext cx="1499166" cy="1158595"/>
            <a:chOff x="2796085" y="4774219"/>
            <a:chExt cx="1499166" cy="1158595"/>
          </a:xfrm>
        </p:grpSpPr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3250253" y="4888814"/>
              <a:ext cx="774926" cy="1044000"/>
              <a:chOff x="5340350" y="1844675"/>
              <a:chExt cx="914400" cy="1231900"/>
            </a:xfrm>
          </p:grpSpPr>
          <p:grpSp>
            <p:nvGrpSpPr>
              <p:cNvPr id="78" name="Group 23"/>
              <p:cNvGrpSpPr>
                <a:grpSpLocks/>
              </p:cNvGrpSpPr>
              <p:nvPr/>
            </p:nvGrpSpPr>
            <p:grpSpPr bwMode="auto">
              <a:xfrm>
                <a:off x="5340350" y="1844675"/>
                <a:ext cx="914400" cy="1231900"/>
                <a:chOff x="2447365" y="1999128"/>
                <a:chExt cx="914400" cy="1231922"/>
              </a:xfrm>
            </p:grpSpPr>
            <p:sp>
              <p:nvSpPr>
                <p:cNvPr id="80" name="Oval 24"/>
                <p:cNvSpPr>
                  <a:spLocks noChangeArrowheads="1"/>
                </p:cNvSpPr>
                <p:nvPr/>
              </p:nvSpPr>
              <p:spPr bwMode="auto">
                <a:xfrm>
                  <a:off x="2447365" y="1999128"/>
                  <a:ext cx="914400" cy="914400"/>
                </a:xfrm>
                <a:prstGeom prst="ellipse">
                  <a:avLst/>
                </a:prstGeom>
                <a:solidFill>
                  <a:srgbClr val="0D0D0D"/>
                </a:solidFill>
                <a:ln w="9525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36195" tIns="36195" rIns="36195" bIns="36195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en-US" sz="1800" dirty="0">
                      <a:solidFill>
                        <a:schemeClr val="bg1"/>
                      </a:solidFill>
                      <a:latin typeface="Comic Sans MS" pitchFamily="66" charset="0"/>
                    </a:rPr>
                    <a:t>Calvin</a:t>
                  </a:r>
                </a:p>
              </p:txBody>
            </p:sp>
            <p:cxnSp>
              <p:nvCxnSpPr>
                <p:cNvPr id="81" name="Straight Connector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5600" y="2913528"/>
                  <a:ext cx="8966" cy="215154"/>
                </a:xfrm>
                <a:prstGeom prst="line">
                  <a:avLst/>
                </a:prstGeom>
                <a:noFill/>
                <a:ln w="635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Straight Connector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13529" y="3020570"/>
                  <a:ext cx="95617" cy="44747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Straight Connector 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14917" y="3158258"/>
                  <a:ext cx="71718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Straight Connector 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4563" y="3158258"/>
                  <a:ext cx="89647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9" name="Freeform 78"/>
              <p:cNvSpPr/>
              <p:nvPr/>
            </p:nvSpPr>
            <p:spPr bwMode="auto">
              <a:xfrm>
                <a:off x="5674710" y="2886420"/>
                <a:ext cx="107697" cy="35556"/>
              </a:xfrm>
              <a:custGeom>
                <a:avLst/>
                <a:gdLst>
                  <a:gd name="connsiteX0" fmla="*/ 181708 w 181708"/>
                  <a:gd name="connsiteY0" fmla="*/ 23446 h 52754"/>
                  <a:gd name="connsiteX1" fmla="*/ 167054 w 181708"/>
                  <a:gd name="connsiteY1" fmla="*/ 29308 h 52754"/>
                  <a:gd name="connsiteX2" fmla="*/ 155331 w 181708"/>
                  <a:gd name="connsiteY2" fmla="*/ 32239 h 52754"/>
                  <a:gd name="connsiteX3" fmla="*/ 126023 w 181708"/>
                  <a:gd name="connsiteY3" fmla="*/ 43962 h 52754"/>
                  <a:gd name="connsiteX4" fmla="*/ 111369 w 181708"/>
                  <a:gd name="connsiteY4" fmla="*/ 46892 h 52754"/>
                  <a:gd name="connsiteX5" fmla="*/ 93785 w 181708"/>
                  <a:gd name="connsiteY5" fmla="*/ 52754 h 52754"/>
                  <a:gd name="connsiteX6" fmla="*/ 67408 w 181708"/>
                  <a:gd name="connsiteY6" fmla="*/ 49823 h 52754"/>
                  <a:gd name="connsiteX7" fmla="*/ 58615 w 181708"/>
                  <a:gd name="connsiteY7" fmla="*/ 41031 h 52754"/>
                  <a:gd name="connsiteX8" fmla="*/ 49823 w 181708"/>
                  <a:gd name="connsiteY8" fmla="*/ 38100 h 52754"/>
                  <a:gd name="connsiteX9" fmla="*/ 32238 w 181708"/>
                  <a:gd name="connsiteY9" fmla="*/ 23446 h 52754"/>
                  <a:gd name="connsiteX10" fmla="*/ 23446 w 181708"/>
                  <a:gd name="connsiteY10" fmla="*/ 20515 h 52754"/>
                  <a:gd name="connsiteX11" fmla="*/ 14654 w 181708"/>
                  <a:gd name="connsiteY11" fmla="*/ 11723 h 52754"/>
                  <a:gd name="connsiteX12" fmla="*/ 0 w 181708"/>
                  <a:gd name="connsiteY12" fmla="*/ 0 h 5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708" h="52754">
                    <a:moveTo>
                      <a:pt x="181708" y="23446"/>
                    </a:moveTo>
                    <a:cubicBezTo>
                      <a:pt x="176823" y="25400"/>
                      <a:pt x="172045" y="27644"/>
                      <a:pt x="167054" y="29308"/>
                    </a:cubicBezTo>
                    <a:cubicBezTo>
                      <a:pt x="163233" y="30582"/>
                      <a:pt x="159124" y="30884"/>
                      <a:pt x="155331" y="32239"/>
                    </a:cubicBezTo>
                    <a:cubicBezTo>
                      <a:pt x="145422" y="35778"/>
                      <a:pt x="136005" y="40635"/>
                      <a:pt x="126023" y="43962"/>
                    </a:cubicBezTo>
                    <a:cubicBezTo>
                      <a:pt x="121297" y="45537"/>
                      <a:pt x="116175" y="45581"/>
                      <a:pt x="111369" y="46892"/>
                    </a:cubicBezTo>
                    <a:cubicBezTo>
                      <a:pt x="105408" y="48518"/>
                      <a:pt x="99646" y="50800"/>
                      <a:pt x="93785" y="52754"/>
                    </a:cubicBezTo>
                    <a:cubicBezTo>
                      <a:pt x="84993" y="51777"/>
                      <a:pt x="75801" y="52620"/>
                      <a:pt x="67408" y="49823"/>
                    </a:cubicBezTo>
                    <a:cubicBezTo>
                      <a:pt x="63476" y="48512"/>
                      <a:pt x="62064" y="43330"/>
                      <a:pt x="58615" y="41031"/>
                    </a:cubicBezTo>
                    <a:cubicBezTo>
                      <a:pt x="56045" y="39317"/>
                      <a:pt x="52586" y="39482"/>
                      <a:pt x="49823" y="38100"/>
                    </a:cubicBezTo>
                    <a:cubicBezTo>
                      <a:pt x="30648" y="28513"/>
                      <a:pt x="51682" y="36409"/>
                      <a:pt x="32238" y="23446"/>
                    </a:cubicBezTo>
                    <a:cubicBezTo>
                      <a:pt x="29668" y="21732"/>
                      <a:pt x="26377" y="21492"/>
                      <a:pt x="23446" y="20515"/>
                    </a:cubicBezTo>
                    <a:cubicBezTo>
                      <a:pt x="20515" y="17584"/>
                      <a:pt x="17801" y="14420"/>
                      <a:pt x="14654" y="11723"/>
                    </a:cubicBezTo>
                    <a:cubicBezTo>
                      <a:pt x="-7795" y="-7519"/>
                      <a:pt x="9106" y="9106"/>
                      <a:pt x="0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1" b="98671" l="3398" r="912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5" y="4774219"/>
              <a:ext cx="1499166" cy="1150167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756739" y="4120045"/>
            <a:ext cx="1499166" cy="1158595"/>
            <a:chOff x="2796085" y="4774219"/>
            <a:chExt cx="1499166" cy="1158595"/>
          </a:xfrm>
        </p:grpSpPr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3250253" y="4888814"/>
              <a:ext cx="774926" cy="1044000"/>
              <a:chOff x="5340350" y="1844675"/>
              <a:chExt cx="914400" cy="1231900"/>
            </a:xfrm>
          </p:grpSpPr>
          <p:grpSp>
            <p:nvGrpSpPr>
              <p:cNvPr id="88" name="Group 23"/>
              <p:cNvGrpSpPr>
                <a:grpSpLocks/>
              </p:cNvGrpSpPr>
              <p:nvPr/>
            </p:nvGrpSpPr>
            <p:grpSpPr bwMode="auto">
              <a:xfrm>
                <a:off x="5340350" y="1844675"/>
                <a:ext cx="914400" cy="1231900"/>
                <a:chOff x="2447365" y="1999128"/>
                <a:chExt cx="914400" cy="1231922"/>
              </a:xfrm>
            </p:grpSpPr>
            <p:sp>
              <p:nvSpPr>
                <p:cNvPr id="90" name="Oval 24"/>
                <p:cNvSpPr>
                  <a:spLocks noChangeArrowheads="1"/>
                </p:cNvSpPr>
                <p:nvPr/>
              </p:nvSpPr>
              <p:spPr bwMode="auto">
                <a:xfrm>
                  <a:off x="2447365" y="1999128"/>
                  <a:ext cx="914400" cy="914400"/>
                </a:xfrm>
                <a:prstGeom prst="ellipse">
                  <a:avLst/>
                </a:prstGeom>
                <a:solidFill>
                  <a:srgbClr val="0D0D0D"/>
                </a:solidFill>
                <a:ln w="9525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36195" tIns="36195" rIns="36195" bIns="36195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en-US" sz="1800" dirty="0">
                      <a:solidFill>
                        <a:schemeClr val="bg1"/>
                      </a:solidFill>
                      <a:latin typeface="Comic Sans MS" pitchFamily="66" charset="0"/>
                    </a:rPr>
                    <a:t>Calvin</a:t>
                  </a:r>
                </a:p>
              </p:txBody>
            </p:sp>
            <p:cxnSp>
              <p:nvCxnSpPr>
                <p:cNvPr id="91" name="Straight Connector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95600" y="2913528"/>
                  <a:ext cx="8966" cy="215154"/>
                </a:xfrm>
                <a:prstGeom prst="line">
                  <a:avLst/>
                </a:prstGeom>
                <a:noFill/>
                <a:ln w="635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2" name="Straight Connector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13529" y="3020570"/>
                  <a:ext cx="95617" cy="44747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3" name="Straight Connector 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14917" y="3158258"/>
                  <a:ext cx="71718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4" name="Straight Connector 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4563" y="3158258"/>
                  <a:ext cx="89647" cy="72792"/>
                </a:xfrm>
                <a:prstGeom prst="line">
                  <a:avLst/>
                </a:prstGeom>
                <a:noFill/>
                <a:ln w="38100" cap="rnd" algn="ctr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9" name="Freeform 88"/>
              <p:cNvSpPr/>
              <p:nvPr/>
            </p:nvSpPr>
            <p:spPr bwMode="auto">
              <a:xfrm>
                <a:off x="5674710" y="2886420"/>
                <a:ext cx="107697" cy="35556"/>
              </a:xfrm>
              <a:custGeom>
                <a:avLst/>
                <a:gdLst>
                  <a:gd name="connsiteX0" fmla="*/ 181708 w 181708"/>
                  <a:gd name="connsiteY0" fmla="*/ 23446 h 52754"/>
                  <a:gd name="connsiteX1" fmla="*/ 167054 w 181708"/>
                  <a:gd name="connsiteY1" fmla="*/ 29308 h 52754"/>
                  <a:gd name="connsiteX2" fmla="*/ 155331 w 181708"/>
                  <a:gd name="connsiteY2" fmla="*/ 32239 h 52754"/>
                  <a:gd name="connsiteX3" fmla="*/ 126023 w 181708"/>
                  <a:gd name="connsiteY3" fmla="*/ 43962 h 52754"/>
                  <a:gd name="connsiteX4" fmla="*/ 111369 w 181708"/>
                  <a:gd name="connsiteY4" fmla="*/ 46892 h 52754"/>
                  <a:gd name="connsiteX5" fmla="*/ 93785 w 181708"/>
                  <a:gd name="connsiteY5" fmla="*/ 52754 h 52754"/>
                  <a:gd name="connsiteX6" fmla="*/ 67408 w 181708"/>
                  <a:gd name="connsiteY6" fmla="*/ 49823 h 52754"/>
                  <a:gd name="connsiteX7" fmla="*/ 58615 w 181708"/>
                  <a:gd name="connsiteY7" fmla="*/ 41031 h 52754"/>
                  <a:gd name="connsiteX8" fmla="*/ 49823 w 181708"/>
                  <a:gd name="connsiteY8" fmla="*/ 38100 h 52754"/>
                  <a:gd name="connsiteX9" fmla="*/ 32238 w 181708"/>
                  <a:gd name="connsiteY9" fmla="*/ 23446 h 52754"/>
                  <a:gd name="connsiteX10" fmla="*/ 23446 w 181708"/>
                  <a:gd name="connsiteY10" fmla="*/ 20515 h 52754"/>
                  <a:gd name="connsiteX11" fmla="*/ 14654 w 181708"/>
                  <a:gd name="connsiteY11" fmla="*/ 11723 h 52754"/>
                  <a:gd name="connsiteX12" fmla="*/ 0 w 181708"/>
                  <a:gd name="connsiteY12" fmla="*/ 0 h 5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708" h="52754">
                    <a:moveTo>
                      <a:pt x="181708" y="23446"/>
                    </a:moveTo>
                    <a:cubicBezTo>
                      <a:pt x="176823" y="25400"/>
                      <a:pt x="172045" y="27644"/>
                      <a:pt x="167054" y="29308"/>
                    </a:cubicBezTo>
                    <a:cubicBezTo>
                      <a:pt x="163233" y="30582"/>
                      <a:pt x="159124" y="30884"/>
                      <a:pt x="155331" y="32239"/>
                    </a:cubicBezTo>
                    <a:cubicBezTo>
                      <a:pt x="145422" y="35778"/>
                      <a:pt x="136005" y="40635"/>
                      <a:pt x="126023" y="43962"/>
                    </a:cubicBezTo>
                    <a:cubicBezTo>
                      <a:pt x="121297" y="45537"/>
                      <a:pt x="116175" y="45581"/>
                      <a:pt x="111369" y="46892"/>
                    </a:cubicBezTo>
                    <a:cubicBezTo>
                      <a:pt x="105408" y="48518"/>
                      <a:pt x="99646" y="50800"/>
                      <a:pt x="93785" y="52754"/>
                    </a:cubicBezTo>
                    <a:cubicBezTo>
                      <a:pt x="84993" y="51777"/>
                      <a:pt x="75801" y="52620"/>
                      <a:pt x="67408" y="49823"/>
                    </a:cubicBezTo>
                    <a:cubicBezTo>
                      <a:pt x="63476" y="48512"/>
                      <a:pt x="62064" y="43330"/>
                      <a:pt x="58615" y="41031"/>
                    </a:cubicBezTo>
                    <a:cubicBezTo>
                      <a:pt x="56045" y="39317"/>
                      <a:pt x="52586" y="39482"/>
                      <a:pt x="49823" y="38100"/>
                    </a:cubicBezTo>
                    <a:cubicBezTo>
                      <a:pt x="30648" y="28513"/>
                      <a:pt x="51682" y="36409"/>
                      <a:pt x="32238" y="23446"/>
                    </a:cubicBezTo>
                    <a:cubicBezTo>
                      <a:pt x="29668" y="21732"/>
                      <a:pt x="26377" y="21492"/>
                      <a:pt x="23446" y="20515"/>
                    </a:cubicBezTo>
                    <a:cubicBezTo>
                      <a:pt x="20515" y="17584"/>
                      <a:pt x="17801" y="14420"/>
                      <a:pt x="14654" y="11723"/>
                    </a:cubicBezTo>
                    <a:cubicBezTo>
                      <a:pt x="-7795" y="-7519"/>
                      <a:pt x="9106" y="9106"/>
                      <a:pt x="0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1" b="98671" l="3398" r="912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5" y="4774219"/>
              <a:ext cx="1499166" cy="1150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3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04427 -0.0011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4284 0.0011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4167 -3.7037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3203 -0.0018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0182 -3.33333E-6 C 0.0026 -3.33333E-6 0.00377 0.02686 0.00377 0.04908 L 0.00377 0.09815 " pathEditMode="relative" rAng="0" ptsTypes="AAAA">
                                      <p:cBhvr>
                                        <p:cTn id="114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67" grpId="0" animBg="1"/>
      <p:bldP spid="214" grpId="0" animBg="1"/>
      <p:bldP spid="215" grpId="0" animBg="1"/>
      <p:bldP spid="216" grpId="0"/>
      <p:bldP spid="217" grpId="0"/>
      <p:bldP spid="218" grpId="0"/>
      <p:bldP spid="219" grpId="0"/>
      <p:bldP spid="220" grpId="0"/>
      <p:bldP spid="221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/>
      <p:bldP spid="245" grpId="0" animBg="1"/>
      <p:bldP spid="246" grpId="0"/>
      <p:bldP spid="247" grpId="0"/>
      <p:bldP spid="5" grpId="0"/>
      <p:bldP spid="2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19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34002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 smtClean="0"/>
              <a:t>Between </a:t>
            </a:r>
            <a:r>
              <a:rPr lang="en-HK" altLang="en-US" b="1" dirty="0" smtClean="0">
                <a:solidFill>
                  <a:srgbClr val="7030A0"/>
                </a:solidFill>
              </a:rPr>
              <a:t>oblivious</a:t>
            </a:r>
            <a:r>
              <a:rPr lang="en-HK" altLang="en-US" dirty="0" smtClean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and </a:t>
            </a:r>
            <a:r>
              <a:rPr lang="en-HK" altLang="en-US" b="1" dirty="0" smtClean="0">
                <a:solidFill>
                  <a:srgbClr val="7030A0"/>
                </a:solidFill>
              </a:rPr>
              <a:t>omniscient</a:t>
            </a:r>
            <a:r>
              <a:rPr lang="en-HK" altLang="en-US" dirty="0" smtClean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adversaries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sz="2000" dirty="0" smtClean="0"/>
              <a:t>Causal large alphabet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sz="2000" dirty="0" smtClean="0"/>
              <a:t>Delayed adversary</a:t>
            </a:r>
            <a:endParaRPr lang="en-HK" altLang="en-US" sz="2000" dirty="0"/>
          </a:p>
        </p:txBody>
      </p:sp>
      <p:sp>
        <p:nvSpPr>
          <p:cNvPr id="35" name="Line 163"/>
          <p:cNvSpPr>
            <a:spLocks noChangeShapeType="1"/>
          </p:cNvSpPr>
          <p:nvPr/>
        </p:nvSpPr>
        <p:spPr bwMode="auto">
          <a:xfrm flipV="1">
            <a:off x="1870933" y="3490540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64"/>
          <p:cNvSpPr txBox="1">
            <a:spLocks noChangeArrowheads="1"/>
          </p:cNvSpPr>
          <p:nvPr/>
        </p:nvSpPr>
        <p:spPr bwMode="auto">
          <a:xfrm>
            <a:off x="2304319" y="3615952"/>
            <a:ext cx="14398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Arial" panose="020B0604020202020204" pitchFamily="34" charset="0"/>
              </a:rPr>
              <a:t>Causal “</a:t>
            </a:r>
            <a:r>
              <a:rPr lang="en-US" altLang="zh-TW" sz="1400" dirty="0" smtClean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37" name="Line 165"/>
          <p:cNvSpPr>
            <a:spLocks noChangeShapeType="1"/>
          </p:cNvSpPr>
          <p:nvPr/>
        </p:nvSpPr>
        <p:spPr bwMode="auto">
          <a:xfrm rot="5400000" flipV="1">
            <a:off x="2806764" y="4281908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66"/>
          <p:cNvSpPr>
            <a:spLocks noChangeArrowheads="1"/>
          </p:cNvSpPr>
          <p:nvPr/>
        </p:nvSpPr>
        <p:spPr bwMode="auto">
          <a:xfrm>
            <a:off x="1843945" y="3679452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67"/>
          <p:cNvSpPr txBox="1">
            <a:spLocks noChangeArrowheads="1"/>
          </p:cNvSpPr>
          <p:nvPr/>
        </p:nvSpPr>
        <p:spPr bwMode="auto">
          <a:xfrm>
            <a:off x="1491520" y="4768477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40" name="Text Box 168"/>
          <p:cNvSpPr txBox="1">
            <a:spLocks noChangeArrowheads="1"/>
          </p:cNvSpPr>
          <p:nvPr/>
        </p:nvSpPr>
        <p:spPr bwMode="auto">
          <a:xfrm>
            <a:off x="2228120" y="529711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41" name="Line 169"/>
          <p:cNvSpPr>
            <a:spLocks noChangeShapeType="1"/>
          </p:cNvSpPr>
          <p:nvPr/>
        </p:nvSpPr>
        <p:spPr bwMode="auto">
          <a:xfrm>
            <a:off x="2444020" y="548444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70"/>
          <p:cNvSpPr>
            <a:spLocks noChangeShapeType="1"/>
          </p:cNvSpPr>
          <p:nvPr/>
        </p:nvSpPr>
        <p:spPr bwMode="auto">
          <a:xfrm flipV="1">
            <a:off x="1631220" y="4423990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71"/>
          <p:cNvSpPr txBox="1">
            <a:spLocks noChangeArrowheads="1"/>
          </p:cNvSpPr>
          <p:nvPr/>
        </p:nvSpPr>
        <p:spPr bwMode="auto">
          <a:xfrm>
            <a:off x="1650270" y="3582615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44" name="Text Box 172"/>
          <p:cNvSpPr txBox="1">
            <a:spLocks noChangeArrowheads="1"/>
          </p:cNvSpPr>
          <p:nvPr/>
        </p:nvSpPr>
        <p:spPr bwMode="auto">
          <a:xfrm>
            <a:off x="2541533" y="5212504"/>
            <a:ext cx="4143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HK" altLang="zh-TW" sz="1000" dirty="0" smtClean="0"/>
              <a:t>0.5</a:t>
            </a:r>
            <a:endParaRPr lang="en-US" altLang="zh-TW" sz="1000" b="1" dirty="0"/>
          </a:p>
        </p:txBody>
      </p:sp>
      <p:sp>
        <p:nvSpPr>
          <p:cNvPr id="45" name="Oval 173"/>
          <p:cNvSpPr>
            <a:spLocks noChangeArrowheads="1"/>
          </p:cNvSpPr>
          <p:nvPr/>
        </p:nvSpPr>
        <p:spPr bwMode="auto">
          <a:xfrm>
            <a:off x="2648161" y="518678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74"/>
          <p:cNvSpPr>
            <a:spLocks noChangeShapeType="1"/>
          </p:cNvSpPr>
          <p:nvPr/>
        </p:nvSpPr>
        <p:spPr bwMode="auto">
          <a:xfrm>
            <a:off x="1872521" y="3708027"/>
            <a:ext cx="797244" cy="14787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52"/>
          <p:cNvSpPr>
            <a:spLocks noChangeShapeType="1"/>
          </p:cNvSpPr>
          <p:nvPr/>
        </p:nvSpPr>
        <p:spPr bwMode="auto">
          <a:xfrm flipV="1">
            <a:off x="4407967" y="3560390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153"/>
          <p:cNvSpPr txBox="1">
            <a:spLocks noChangeArrowheads="1"/>
          </p:cNvSpPr>
          <p:nvPr/>
        </p:nvSpPr>
        <p:spPr bwMode="auto">
          <a:xfrm>
            <a:off x="4841354" y="3615952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Delayed q=2 </a:t>
            </a:r>
            <a:endParaRPr lang="en-US" altLang="zh-TW" sz="1400" dirty="0"/>
          </a:p>
        </p:txBody>
      </p:sp>
      <p:sp>
        <p:nvSpPr>
          <p:cNvPr id="49" name="Line 154"/>
          <p:cNvSpPr>
            <a:spLocks noChangeShapeType="1"/>
          </p:cNvSpPr>
          <p:nvPr/>
        </p:nvSpPr>
        <p:spPr bwMode="auto">
          <a:xfrm rot="5400000" flipV="1">
            <a:off x="5129486" y="4496221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55"/>
          <p:cNvSpPr>
            <a:spLocks noChangeArrowheads="1"/>
          </p:cNvSpPr>
          <p:nvPr/>
        </p:nvSpPr>
        <p:spPr bwMode="auto">
          <a:xfrm>
            <a:off x="5489055" y="5173290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56"/>
          <p:cNvSpPr>
            <a:spLocks noChangeArrowheads="1"/>
          </p:cNvSpPr>
          <p:nvPr/>
        </p:nvSpPr>
        <p:spPr bwMode="auto">
          <a:xfrm>
            <a:off x="4380980" y="3704852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157"/>
          <p:cNvSpPr txBox="1">
            <a:spLocks noChangeArrowheads="1"/>
          </p:cNvSpPr>
          <p:nvPr/>
        </p:nvSpPr>
        <p:spPr bwMode="auto">
          <a:xfrm>
            <a:off x="4028555" y="4768477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53" name="Text Box 158"/>
          <p:cNvSpPr txBox="1">
            <a:spLocks noChangeArrowheads="1"/>
          </p:cNvSpPr>
          <p:nvPr/>
        </p:nvSpPr>
        <p:spPr bwMode="auto">
          <a:xfrm>
            <a:off x="4765155" y="529711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54" name="Line 159"/>
          <p:cNvSpPr>
            <a:spLocks noChangeShapeType="1"/>
          </p:cNvSpPr>
          <p:nvPr/>
        </p:nvSpPr>
        <p:spPr bwMode="auto">
          <a:xfrm>
            <a:off x="4981055" y="548444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60"/>
          <p:cNvSpPr>
            <a:spLocks noChangeShapeType="1"/>
          </p:cNvSpPr>
          <p:nvPr/>
        </p:nvSpPr>
        <p:spPr bwMode="auto">
          <a:xfrm flipV="1">
            <a:off x="4168255" y="4423990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61"/>
          <p:cNvSpPr txBox="1">
            <a:spLocks noChangeArrowheads="1"/>
          </p:cNvSpPr>
          <p:nvPr/>
        </p:nvSpPr>
        <p:spPr bwMode="auto">
          <a:xfrm>
            <a:off x="4215880" y="3612777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57" name="Text Box 162"/>
          <p:cNvSpPr txBox="1">
            <a:spLocks noChangeArrowheads="1"/>
          </p:cNvSpPr>
          <p:nvPr/>
        </p:nvSpPr>
        <p:spPr bwMode="auto">
          <a:xfrm>
            <a:off x="5343005" y="5200277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58" name="Freeform 175"/>
          <p:cNvSpPr>
            <a:spLocks/>
          </p:cNvSpPr>
          <p:nvPr/>
        </p:nvSpPr>
        <p:spPr bwMode="auto">
          <a:xfrm>
            <a:off x="4407967" y="3847727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63"/>
          <p:cNvSpPr>
            <a:spLocks noChangeShapeType="1"/>
          </p:cNvSpPr>
          <p:nvPr/>
        </p:nvSpPr>
        <p:spPr bwMode="auto">
          <a:xfrm flipV="1">
            <a:off x="6565380" y="3495561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4"/>
          <p:cNvSpPr txBox="1">
            <a:spLocks noChangeArrowheads="1"/>
          </p:cNvSpPr>
          <p:nvPr/>
        </p:nvSpPr>
        <p:spPr bwMode="auto">
          <a:xfrm>
            <a:off x="6998766" y="3620973"/>
            <a:ext cx="1575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Arial" panose="020B0604020202020204" pitchFamily="34" charset="0"/>
              </a:rPr>
              <a:t>Delayed “</a:t>
            </a:r>
            <a:r>
              <a:rPr lang="en-US" altLang="zh-TW" sz="1400" dirty="0" smtClean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q </a:t>
            </a:r>
            <a:r>
              <a:rPr lang="en-HK" altLang="zh-TW" sz="1400" dirty="0" smtClean="0"/>
              <a:t>(additive)</a:t>
            </a:r>
            <a:endParaRPr lang="en-US" altLang="zh-TW" sz="1400" dirty="0"/>
          </a:p>
        </p:txBody>
      </p:sp>
      <p:sp>
        <p:nvSpPr>
          <p:cNvPr id="62" name="Line 165"/>
          <p:cNvSpPr>
            <a:spLocks noChangeShapeType="1"/>
          </p:cNvSpPr>
          <p:nvPr/>
        </p:nvSpPr>
        <p:spPr bwMode="auto">
          <a:xfrm rot="5400000" flipV="1">
            <a:off x="7501211" y="4286929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66"/>
          <p:cNvSpPr>
            <a:spLocks noChangeArrowheads="1"/>
          </p:cNvSpPr>
          <p:nvPr/>
        </p:nvSpPr>
        <p:spPr bwMode="auto">
          <a:xfrm>
            <a:off x="6538392" y="3684473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167"/>
          <p:cNvSpPr txBox="1">
            <a:spLocks noChangeArrowheads="1"/>
          </p:cNvSpPr>
          <p:nvPr/>
        </p:nvSpPr>
        <p:spPr bwMode="auto">
          <a:xfrm>
            <a:off x="6185967" y="477349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65" name="Text Box 168"/>
          <p:cNvSpPr txBox="1">
            <a:spLocks noChangeArrowheads="1"/>
          </p:cNvSpPr>
          <p:nvPr/>
        </p:nvSpPr>
        <p:spPr bwMode="auto">
          <a:xfrm>
            <a:off x="6922567" y="530213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66" name="Line 169"/>
          <p:cNvSpPr>
            <a:spLocks noChangeShapeType="1"/>
          </p:cNvSpPr>
          <p:nvPr/>
        </p:nvSpPr>
        <p:spPr bwMode="auto">
          <a:xfrm>
            <a:off x="7138467" y="5489461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70"/>
          <p:cNvSpPr>
            <a:spLocks noChangeShapeType="1"/>
          </p:cNvSpPr>
          <p:nvPr/>
        </p:nvSpPr>
        <p:spPr bwMode="auto">
          <a:xfrm flipV="1">
            <a:off x="6325667" y="442901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171"/>
          <p:cNvSpPr txBox="1">
            <a:spLocks noChangeArrowheads="1"/>
          </p:cNvSpPr>
          <p:nvPr/>
        </p:nvSpPr>
        <p:spPr bwMode="auto">
          <a:xfrm>
            <a:off x="6344717" y="358763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69" name="Text Box 172"/>
          <p:cNvSpPr txBox="1">
            <a:spLocks noChangeArrowheads="1"/>
          </p:cNvSpPr>
          <p:nvPr/>
        </p:nvSpPr>
        <p:spPr bwMode="auto">
          <a:xfrm>
            <a:off x="7986192" y="5214823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70" name="Oval 173"/>
          <p:cNvSpPr>
            <a:spLocks noChangeArrowheads="1"/>
          </p:cNvSpPr>
          <p:nvPr/>
        </p:nvSpPr>
        <p:spPr bwMode="auto">
          <a:xfrm>
            <a:off x="8041755" y="5181486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74"/>
          <p:cNvSpPr>
            <a:spLocks noChangeShapeType="1"/>
          </p:cNvSpPr>
          <p:nvPr/>
        </p:nvSpPr>
        <p:spPr bwMode="auto">
          <a:xfrm>
            <a:off x="6566967" y="3713048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Line 86"/>
          <p:cNvSpPr>
            <a:spLocks noChangeShapeType="1"/>
          </p:cNvSpPr>
          <p:nvPr/>
        </p:nvSpPr>
        <p:spPr bwMode="auto">
          <a:xfrm flipV="1">
            <a:off x="9021667" y="3493714"/>
            <a:ext cx="1587" cy="172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87"/>
          <p:cNvSpPr>
            <a:spLocks noChangeShapeType="1"/>
          </p:cNvSpPr>
          <p:nvPr/>
        </p:nvSpPr>
        <p:spPr bwMode="auto">
          <a:xfrm rot="5400000" flipV="1">
            <a:off x="9957498" y="4285083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88"/>
          <p:cNvSpPr>
            <a:spLocks noChangeArrowheads="1"/>
          </p:cNvSpPr>
          <p:nvPr/>
        </p:nvSpPr>
        <p:spPr bwMode="auto">
          <a:xfrm>
            <a:off x="8994679" y="3682627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ext Box 89"/>
          <p:cNvSpPr txBox="1">
            <a:spLocks noChangeArrowheads="1"/>
          </p:cNvSpPr>
          <p:nvPr/>
        </p:nvSpPr>
        <p:spPr bwMode="auto">
          <a:xfrm>
            <a:off x="8642254" y="4771652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26" name="Text Box 90"/>
          <p:cNvSpPr txBox="1">
            <a:spLocks noChangeArrowheads="1"/>
          </p:cNvSpPr>
          <p:nvPr/>
        </p:nvSpPr>
        <p:spPr bwMode="auto">
          <a:xfrm>
            <a:off x="9378854" y="5300289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127" name="Line 91"/>
          <p:cNvSpPr>
            <a:spLocks noChangeShapeType="1"/>
          </p:cNvSpPr>
          <p:nvPr/>
        </p:nvSpPr>
        <p:spPr bwMode="auto">
          <a:xfrm>
            <a:off x="9594754" y="5487614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92"/>
          <p:cNvSpPr>
            <a:spLocks noChangeShapeType="1"/>
          </p:cNvSpPr>
          <p:nvPr/>
        </p:nvSpPr>
        <p:spPr bwMode="auto">
          <a:xfrm flipV="1">
            <a:off x="8781954" y="4427164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93"/>
          <p:cNvSpPr txBox="1">
            <a:spLocks noChangeArrowheads="1"/>
          </p:cNvSpPr>
          <p:nvPr/>
        </p:nvSpPr>
        <p:spPr bwMode="auto">
          <a:xfrm>
            <a:off x="8801004" y="3585789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30" name="Text Box 94"/>
          <p:cNvSpPr txBox="1">
            <a:spLocks noChangeArrowheads="1"/>
          </p:cNvSpPr>
          <p:nvPr/>
        </p:nvSpPr>
        <p:spPr bwMode="auto">
          <a:xfrm>
            <a:off x="10442479" y="5212977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31" name="Oval 95"/>
          <p:cNvSpPr>
            <a:spLocks noChangeArrowheads="1"/>
          </p:cNvSpPr>
          <p:nvPr/>
        </p:nvSpPr>
        <p:spPr bwMode="auto">
          <a:xfrm>
            <a:off x="10498042" y="5179639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96"/>
          <p:cNvSpPr>
            <a:spLocks noChangeShapeType="1"/>
          </p:cNvSpPr>
          <p:nvPr/>
        </p:nvSpPr>
        <p:spPr bwMode="auto">
          <a:xfrm>
            <a:off x="9023254" y="3701677"/>
            <a:ext cx="1512888" cy="1535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97"/>
          <p:cNvSpPr>
            <a:spLocks noChangeShapeType="1"/>
          </p:cNvSpPr>
          <p:nvPr/>
        </p:nvSpPr>
        <p:spPr bwMode="auto">
          <a:xfrm>
            <a:off x="9023254" y="3711202"/>
            <a:ext cx="720725" cy="1511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98"/>
          <p:cNvSpPr>
            <a:spLocks noChangeShapeType="1"/>
          </p:cNvSpPr>
          <p:nvPr/>
        </p:nvSpPr>
        <p:spPr bwMode="auto">
          <a:xfrm>
            <a:off x="9462992" y="4165227"/>
            <a:ext cx="352425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100"/>
          <p:cNvSpPr>
            <a:spLocks noChangeShapeType="1"/>
          </p:cNvSpPr>
          <p:nvPr/>
        </p:nvSpPr>
        <p:spPr bwMode="auto">
          <a:xfrm>
            <a:off x="9023254" y="3714377"/>
            <a:ext cx="4318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101"/>
          <p:cNvSpPr>
            <a:spLocks noChangeShapeType="1"/>
          </p:cNvSpPr>
          <p:nvPr/>
        </p:nvSpPr>
        <p:spPr bwMode="auto">
          <a:xfrm flipV="1">
            <a:off x="9815417" y="5222502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102"/>
          <p:cNvSpPr>
            <a:spLocks noChangeShapeType="1"/>
          </p:cNvSpPr>
          <p:nvPr/>
        </p:nvSpPr>
        <p:spPr bwMode="auto">
          <a:xfrm rot="16200000" flipH="1">
            <a:off x="9383617" y="467005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03"/>
          <p:cNvSpPr txBox="1">
            <a:spLocks noChangeArrowheads="1"/>
          </p:cNvSpPr>
          <p:nvPr/>
        </p:nvSpPr>
        <p:spPr bwMode="auto">
          <a:xfrm>
            <a:off x="9383617" y="4454152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d</a:t>
            </a:r>
            <a:endParaRPr lang="en-US" altLang="zh-TW" b="1"/>
          </a:p>
        </p:txBody>
      </p:sp>
      <p:sp>
        <p:nvSpPr>
          <p:cNvPr id="141" name="Line 129"/>
          <p:cNvSpPr>
            <a:spLocks noChangeShapeType="1"/>
          </p:cNvSpPr>
          <p:nvPr/>
        </p:nvSpPr>
        <p:spPr bwMode="auto">
          <a:xfrm>
            <a:off x="9807479" y="4878014"/>
            <a:ext cx="7938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Text Box 130"/>
          <p:cNvSpPr txBox="1">
            <a:spLocks noChangeArrowheads="1"/>
          </p:cNvSpPr>
          <p:nvPr/>
        </p:nvSpPr>
        <p:spPr bwMode="auto">
          <a:xfrm>
            <a:off x="9670954" y="5217739"/>
            <a:ext cx="649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0.5</a:t>
            </a:r>
            <a:endParaRPr lang="en-US" altLang="zh-TW" sz="1000" b="1"/>
          </a:p>
        </p:txBody>
      </p:sp>
      <p:sp>
        <p:nvSpPr>
          <p:cNvPr id="143" name="Text Box 164"/>
          <p:cNvSpPr txBox="1">
            <a:spLocks noChangeArrowheads="1"/>
          </p:cNvSpPr>
          <p:nvPr/>
        </p:nvSpPr>
        <p:spPr bwMode="auto">
          <a:xfrm>
            <a:off x="9577152" y="3582615"/>
            <a:ext cx="1575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Arial" panose="020B0604020202020204" pitchFamily="34" charset="0"/>
              </a:rPr>
              <a:t>Delayed “</a:t>
            </a:r>
            <a:r>
              <a:rPr lang="en-US" altLang="zh-TW" sz="1400" dirty="0" smtClean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q </a:t>
            </a:r>
            <a:r>
              <a:rPr lang="en-HK" altLang="zh-TW" sz="1400" dirty="0" smtClean="0"/>
              <a:t>(overwrite)</a:t>
            </a:r>
            <a:endParaRPr lang="en-US" altLang="zh-TW" sz="14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5416437"/>
            <a:ext cx="1339742" cy="144156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92" y="5462163"/>
            <a:ext cx="967608" cy="1409794"/>
          </a:xfrm>
          <a:prstGeom prst="rect">
            <a:avLst/>
          </a:prstGeom>
        </p:spPr>
      </p:pic>
      <p:pic>
        <p:nvPicPr>
          <p:cNvPr id="74" name="Picture 73" descr="Shamm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561" y="5459281"/>
            <a:ext cx="1084270" cy="108427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0131479" y="6550223"/>
            <a:ext cx="118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F81BD"/>
                </a:solidFill>
              </a:rPr>
              <a:t>“</a:t>
            </a:r>
            <a:r>
              <a:rPr lang="en-US" sz="1400" b="1" dirty="0" err="1" smtClean="0">
                <a:solidFill>
                  <a:srgbClr val="4F81BD"/>
                </a:solidFill>
              </a:rPr>
              <a:t>Sha-mming</a:t>
            </a:r>
            <a:r>
              <a:rPr lang="en-US" sz="1400" b="1" dirty="0" smtClean="0">
                <a:solidFill>
                  <a:srgbClr val="4F81BD"/>
                </a:solidFill>
              </a:rPr>
              <a:t>”</a:t>
            </a:r>
            <a:endParaRPr lang="en-US" sz="14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60" grpId="0" animBg="1"/>
      <p:bldP spid="61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122" grpId="0" animBg="1"/>
      <p:bldP spid="123" grpId="0" animBg="1"/>
      <p:bldP spid="124" grpId="0" animBg="1"/>
      <p:bldP spid="125" grpId="0"/>
      <p:bldP spid="126" grpId="0"/>
      <p:bldP spid="127" grpId="0" animBg="1"/>
      <p:bldP spid="128" grpId="0" animBg="1"/>
      <p:bldP spid="129" grpId="0"/>
      <p:bldP spid="130" grpId="0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  <p:bldP spid="141" grpId="0" animBg="1"/>
      <p:bldP spid="142" grpId="0"/>
      <p:bldP spid="143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690" y="4343849"/>
            <a:ext cx="1917311" cy="25141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4654"/>
            <a:ext cx="2496395" cy="2417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309" y="2800866"/>
            <a:ext cx="7546742" cy="1226366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  <a:scene3d>
              <a:camera prst="orthographicFront"/>
              <a:lightRig rig="threePt" dir="t"/>
            </a:scene3d>
            <a:sp3d>
              <a:bevelT w="25400" h="44450"/>
              <a:bevelB w="12700" h="57150"/>
            </a:sp3d>
          </a:bodyPr>
          <a:lstStyle/>
          <a:p>
            <a:r>
              <a:rPr lang="en-US" sz="3600" dirty="0" smtClean="0">
                <a:effectLst>
                  <a:glow rad="88900">
                    <a:schemeClr val="tx2">
                      <a:lumMod val="20000"/>
                      <a:lumOff val="80000"/>
                      <a:alpha val="47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Hebrew Scholar"/>
              </a:rPr>
              <a:t>Between Shannon and Hamming: </a:t>
            </a:r>
          </a:p>
          <a:p>
            <a:r>
              <a:rPr lang="en-US" sz="3600" dirty="0" smtClean="0">
                <a:effectLst>
                  <a:glow rad="88900">
                    <a:schemeClr val="tx2">
                      <a:lumMod val="20000"/>
                      <a:lumOff val="80000"/>
                      <a:alpha val="47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Hebrew Scholar"/>
              </a:rPr>
              <a:t>Codes against limited adversaries</a:t>
            </a:r>
            <a:endParaRPr lang="en-US" sz="3600" dirty="0">
              <a:effectLst>
                <a:glow rad="88900">
                  <a:schemeClr val="tx2">
                    <a:lumMod val="20000"/>
                    <a:lumOff val="80000"/>
                    <a:alpha val="47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Hebrew Scholar"/>
            </a:endParaRPr>
          </a:p>
        </p:txBody>
      </p:sp>
      <p:pic>
        <p:nvPicPr>
          <p:cNvPr id="6" name="Picture 5" descr="Screen Shot 2015-04-22 at 9.33.0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675" y="200969"/>
            <a:ext cx="7412440" cy="6272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20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1885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HK" altLang="en-US" b="1" dirty="0" smtClean="0">
                <a:solidFill>
                  <a:srgbClr val="7030A0"/>
                </a:solidFill>
              </a:rPr>
              <a:t>Capacity </a:t>
            </a:r>
            <a:endParaRPr lang="en-HK" alt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5" y="2161527"/>
            <a:ext cx="9121930" cy="3455969"/>
          </a:xfrm>
          <a:prstGeom prst="rect">
            <a:avLst/>
          </a:prstGeom>
        </p:spPr>
      </p:pic>
      <p:pic>
        <p:nvPicPr>
          <p:cNvPr id="7" name="Picture 6" descr="Shamm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461" y="5459281"/>
            <a:ext cx="1084270" cy="1084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7379" y="6550223"/>
            <a:ext cx="118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F81BD"/>
                </a:solidFill>
              </a:rPr>
              <a:t>“</a:t>
            </a:r>
            <a:r>
              <a:rPr lang="en-US" sz="1400" b="1" dirty="0" err="1" smtClean="0">
                <a:solidFill>
                  <a:srgbClr val="4F81BD"/>
                </a:solidFill>
              </a:rPr>
              <a:t>Sha-mming</a:t>
            </a:r>
            <a:r>
              <a:rPr lang="en-US" sz="1400" b="1" dirty="0" smtClean="0">
                <a:solidFill>
                  <a:srgbClr val="4F81BD"/>
                </a:solidFill>
              </a:rPr>
              <a:t>”</a:t>
            </a:r>
            <a:endParaRPr lang="en-US" sz="1400" b="1" dirty="0">
              <a:solidFill>
                <a:srgbClr val="4F81B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600" y="1778000"/>
            <a:ext cx="307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(Chen, J, </a:t>
            </a:r>
            <a:r>
              <a:rPr lang="en-US" dirty="0" err="1" smtClean="0"/>
              <a:t>Langberg</a:t>
            </a:r>
            <a:r>
              <a:rPr lang="en-US" dirty="0" smtClean="0"/>
              <a:t>, STOC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21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386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 smtClean="0"/>
              <a:t>Between </a:t>
            </a:r>
            <a:r>
              <a:rPr lang="en-HK" altLang="en-US" b="1" dirty="0" smtClean="0">
                <a:solidFill>
                  <a:srgbClr val="7030A0"/>
                </a:solidFill>
              </a:rPr>
              <a:t>oblivious</a:t>
            </a:r>
            <a:r>
              <a:rPr lang="en-HK" altLang="en-US" dirty="0" smtClean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and </a:t>
            </a:r>
            <a:r>
              <a:rPr lang="en-HK" altLang="en-US" b="1" dirty="0" smtClean="0">
                <a:solidFill>
                  <a:srgbClr val="7030A0"/>
                </a:solidFill>
              </a:rPr>
              <a:t>omniscient</a:t>
            </a:r>
            <a:r>
              <a:rPr lang="en-HK" altLang="en-US" dirty="0" smtClean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adversaries</a:t>
            </a:r>
            <a:endParaRPr lang="en-HK" altLang="en-US" sz="2400" dirty="0"/>
          </a:p>
        </p:txBody>
      </p:sp>
      <p:sp>
        <p:nvSpPr>
          <p:cNvPr id="8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8321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HK" altLang="en-US" dirty="0" smtClean="0"/>
              <a:t>Analysis of all possible </a:t>
            </a:r>
            <a:r>
              <a:rPr lang="en-HK" altLang="en-US" b="1" dirty="0" smtClean="0">
                <a:solidFill>
                  <a:srgbClr val="7030A0"/>
                </a:solidFill>
              </a:rPr>
              <a:t>causal adversarial behaviours</a:t>
            </a:r>
            <a:r>
              <a:rPr lang="en-HK" altLang="en-US" dirty="0" smtClean="0"/>
              <a:t> </a:t>
            </a:r>
            <a:endParaRPr lang="en-HK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82114" y="2446636"/>
            <a:ext cx="7200000" cy="3600000"/>
            <a:chOff x="2082114" y="2446636"/>
            <a:chExt cx="7200000" cy="3600000"/>
          </a:xfrm>
        </p:grpSpPr>
        <p:sp>
          <p:nvSpPr>
            <p:cNvPr id="11" name="Line 152"/>
            <p:cNvSpPr>
              <a:spLocks noChangeShapeType="1"/>
            </p:cNvSpPr>
            <p:nvPr/>
          </p:nvSpPr>
          <p:spPr bwMode="auto">
            <a:xfrm flipH="1" flipV="1">
              <a:off x="2082114" y="2446636"/>
              <a:ext cx="6346" cy="360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54"/>
            <p:cNvSpPr>
              <a:spLocks noChangeShapeType="1"/>
            </p:cNvSpPr>
            <p:nvPr/>
          </p:nvSpPr>
          <p:spPr bwMode="auto">
            <a:xfrm rot="5400000" flipV="1">
              <a:off x="5682114" y="2446636"/>
              <a:ext cx="0" cy="720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58"/>
              <p:cNvSpPr txBox="1">
                <a:spLocks noChangeArrowheads="1"/>
              </p:cNvSpPr>
              <p:nvPr/>
            </p:nvSpPr>
            <p:spPr bwMode="auto">
              <a:xfrm>
                <a:off x="5585254" y="6071348"/>
                <a:ext cx="25475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13" name="Text 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254" y="6071348"/>
                <a:ext cx="254759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59"/>
          <p:cNvSpPr>
            <a:spLocks noChangeShapeType="1"/>
          </p:cNvSpPr>
          <p:nvPr/>
        </p:nvSpPr>
        <p:spPr bwMode="auto">
          <a:xfrm>
            <a:off x="5785522" y="623244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57"/>
              <p:cNvSpPr txBox="1">
                <a:spLocks noChangeArrowheads="1"/>
              </p:cNvSpPr>
              <p:nvPr/>
            </p:nvSpPr>
            <p:spPr bwMode="auto">
              <a:xfrm>
                <a:off x="1668767" y="4127663"/>
                <a:ext cx="28892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TW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altLang="zh-TW" sz="1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HK" altLang="zh-TW" sz="1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15" name="Text 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767" y="4127663"/>
                <a:ext cx="288925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60"/>
          <p:cNvSpPr>
            <a:spLocks noChangeShapeType="1"/>
          </p:cNvSpPr>
          <p:nvPr/>
        </p:nvSpPr>
        <p:spPr bwMode="auto">
          <a:xfrm flipV="1">
            <a:off x="1808467" y="378317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56"/>
          <p:cNvSpPr>
            <a:spLocks noChangeAspect="1" noChangeArrowheads="1"/>
          </p:cNvSpPr>
          <p:nvPr/>
        </p:nvSpPr>
        <p:spPr bwMode="auto">
          <a:xfrm>
            <a:off x="2038552" y="2718539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61"/>
          <p:cNvSpPr txBox="1">
            <a:spLocks noChangeArrowheads="1"/>
          </p:cNvSpPr>
          <p:nvPr/>
        </p:nvSpPr>
        <p:spPr bwMode="auto">
          <a:xfrm>
            <a:off x="1793189" y="2613377"/>
            <a:ext cx="2889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/>
              <a:t>1</a:t>
            </a:r>
            <a:endParaRPr lang="en-US" altLang="zh-TW" sz="1100" b="1" dirty="0"/>
          </a:p>
        </p:txBody>
      </p:sp>
      <p:sp>
        <p:nvSpPr>
          <p:cNvPr id="19" name="Oval 155"/>
          <p:cNvSpPr>
            <a:spLocks noChangeAspect="1" noChangeArrowheads="1"/>
          </p:cNvSpPr>
          <p:nvPr/>
        </p:nvSpPr>
        <p:spPr bwMode="auto">
          <a:xfrm>
            <a:off x="8862450" y="6003385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62"/>
              <p:cNvSpPr txBox="1">
                <a:spLocks noChangeArrowheads="1"/>
              </p:cNvSpPr>
              <p:nvPr/>
            </p:nvSpPr>
            <p:spPr bwMode="auto">
              <a:xfrm>
                <a:off x="8709348" y="6046636"/>
                <a:ext cx="45020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sz="11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TW" sz="1100" b="1" dirty="0"/>
              </a:p>
            </p:txBody>
          </p:sp>
        </mc:Choice>
        <mc:Fallback xmlns:mv="urn:schemas-microsoft-com:mac:vml" xmlns="">
          <p:sp>
            <p:nvSpPr>
              <p:cNvPr id="20" name="Text 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9348" y="6046636"/>
                <a:ext cx="450204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52"/>
          <p:cNvSpPr>
            <a:spLocks noChangeShapeType="1"/>
          </p:cNvSpPr>
          <p:nvPr/>
        </p:nvSpPr>
        <p:spPr bwMode="auto">
          <a:xfrm flipH="1" flipV="1">
            <a:off x="8890686" y="2425011"/>
            <a:ext cx="6346" cy="3600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82114" y="5330092"/>
            <a:ext cx="6808572" cy="716544"/>
            <a:chOff x="2082114" y="5330092"/>
            <a:chExt cx="6808572" cy="716544"/>
          </a:xfrm>
        </p:grpSpPr>
        <p:sp>
          <p:nvSpPr>
            <p:cNvPr id="21" name="Line 184"/>
            <p:cNvSpPr>
              <a:spLocks noChangeShapeType="1"/>
            </p:cNvSpPr>
            <p:nvPr/>
          </p:nvSpPr>
          <p:spPr bwMode="auto">
            <a:xfrm flipV="1">
              <a:off x="2082114" y="6046635"/>
              <a:ext cx="555376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84"/>
            <p:cNvSpPr>
              <a:spLocks noChangeShapeType="1"/>
            </p:cNvSpPr>
            <p:nvPr/>
          </p:nvSpPr>
          <p:spPr bwMode="auto">
            <a:xfrm flipV="1">
              <a:off x="7629976" y="5330092"/>
              <a:ext cx="1260710" cy="7165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Line 184"/>
          <p:cNvSpPr>
            <a:spLocks noChangeShapeType="1"/>
          </p:cNvSpPr>
          <p:nvPr/>
        </p:nvSpPr>
        <p:spPr bwMode="auto">
          <a:xfrm flipV="1">
            <a:off x="2088260" y="5328944"/>
            <a:ext cx="680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093776" y="2743832"/>
            <a:ext cx="6806943" cy="2575420"/>
            <a:chOff x="2093776" y="2743832"/>
            <a:chExt cx="6806943" cy="2575420"/>
          </a:xfrm>
        </p:grpSpPr>
        <p:sp>
          <p:nvSpPr>
            <p:cNvPr id="26" name="Line 184"/>
            <p:cNvSpPr>
              <a:spLocks noChangeShapeType="1"/>
            </p:cNvSpPr>
            <p:nvPr/>
          </p:nvSpPr>
          <p:spPr bwMode="auto">
            <a:xfrm flipV="1">
              <a:off x="2093776" y="2752658"/>
              <a:ext cx="12600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3013" y="2743832"/>
              <a:ext cx="5557706" cy="2575420"/>
            </a:xfrm>
            <a:custGeom>
              <a:avLst/>
              <a:gdLst>
                <a:gd name="connsiteX0" fmla="*/ 0 w 5557706"/>
                <a:gd name="connsiteY0" fmla="*/ 0 h 2575420"/>
                <a:gd name="connsiteX1" fmla="*/ 1027651 w 5557706"/>
                <a:gd name="connsiteY1" fmla="*/ 1321266 h 2575420"/>
                <a:gd name="connsiteX2" fmla="*/ 5557706 w 5557706"/>
                <a:gd name="connsiteY2" fmla="*/ 2575420 h 2575420"/>
                <a:gd name="connsiteX0" fmla="*/ 0 w 5557706"/>
                <a:gd name="connsiteY0" fmla="*/ 0 h 2575420"/>
                <a:gd name="connsiteX1" fmla="*/ 1510018 w 5557706"/>
                <a:gd name="connsiteY1" fmla="*/ 1996580 h 2575420"/>
                <a:gd name="connsiteX2" fmla="*/ 5557706 w 5557706"/>
                <a:gd name="connsiteY2" fmla="*/ 2575420 h 257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7706" h="2575420">
                  <a:moveTo>
                    <a:pt x="0" y="0"/>
                  </a:moveTo>
                  <a:cubicBezTo>
                    <a:pt x="50683" y="446014"/>
                    <a:pt x="583734" y="1567343"/>
                    <a:pt x="1510018" y="1996580"/>
                  </a:cubicBezTo>
                  <a:cubicBezTo>
                    <a:pt x="2436302" y="2425817"/>
                    <a:pt x="5461233" y="2513901"/>
                    <a:pt x="5557706" y="257542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156"/>
          <p:cNvSpPr>
            <a:spLocks noChangeAspect="1" noChangeArrowheads="1"/>
          </p:cNvSpPr>
          <p:nvPr/>
        </p:nvSpPr>
        <p:spPr bwMode="auto">
          <a:xfrm>
            <a:off x="2058592" y="5293609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1"/>
              <p:cNvSpPr txBox="1">
                <a:spLocks noChangeArrowheads="1"/>
              </p:cNvSpPr>
              <p:nvPr/>
            </p:nvSpPr>
            <p:spPr bwMode="auto">
              <a:xfrm>
                <a:off x="1813229" y="5188447"/>
                <a:ext cx="28892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sz="11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TW" sz="1100" b="1" dirty="0"/>
              </a:p>
            </p:txBody>
          </p:sp>
        </mc:Choice>
        <mc:Fallback xmlns:mv="urn:schemas-microsoft-com:mac:vml" xmlns="">
          <p:sp>
            <p:nvSpPr>
              <p:cNvPr id="31" name="Text 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3229" y="5188447"/>
                <a:ext cx="288925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2082114" y="5243670"/>
            <a:ext cx="6805643" cy="576370"/>
          </a:xfrm>
          <a:custGeom>
            <a:avLst/>
            <a:gdLst>
              <a:gd name="connsiteX0" fmla="*/ 0 w 6796216"/>
              <a:gd name="connsiteY0" fmla="*/ 740230 h 764948"/>
              <a:gd name="connsiteX1" fmla="*/ 370702 w 6796216"/>
              <a:gd name="connsiteY1" fmla="*/ 734052 h 764948"/>
              <a:gd name="connsiteX2" fmla="*/ 549875 w 6796216"/>
              <a:gd name="connsiteY2" fmla="*/ 672268 h 764948"/>
              <a:gd name="connsiteX3" fmla="*/ 815545 w 6796216"/>
              <a:gd name="connsiteY3" fmla="*/ 758765 h 764948"/>
              <a:gd name="connsiteX4" fmla="*/ 1408670 w 6796216"/>
              <a:gd name="connsiteY4" fmla="*/ 746408 h 764948"/>
              <a:gd name="connsiteX5" fmla="*/ 1699054 w 6796216"/>
              <a:gd name="connsiteY5" fmla="*/ 653733 h 764948"/>
              <a:gd name="connsiteX6" fmla="*/ 2069756 w 6796216"/>
              <a:gd name="connsiteY6" fmla="*/ 715516 h 764948"/>
              <a:gd name="connsiteX7" fmla="*/ 2372497 w 6796216"/>
              <a:gd name="connsiteY7" fmla="*/ 499273 h 764948"/>
              <a:gd name="connsiteX8" fmla="*/ 2644345 w 6796216"/>
              <a:gd name="connsiteY8" fmla="*/ 363349 h 764948"/>
              <a:gd name="connsiteX9" fmla="*/ 3008870 w 6796216"/>
              <a:gd name="connsiteY9" fmla="*/ 616662 h 764948"/>
              <a:gd name="connsiteX10" fmla="*/ 3682313 w 6796216"/>
              <a:gd name="connsiteY10" fmla="*/ 134749 h 764948"/>
              <a:gd name="connsiteX11" fmla="*/ 4102443 w 6796216"/>
              <a:gd name="connsiteY11" fmla="*/ 5003 h 764948"/>
              <a:gd name="connsiteX12" fmla="*/ 6796216 w 6796216"/>
              <a:gd name="connsiteY12" fmla="*/ 264495 h 764948"/>
              <a:gd name="connsiteX0" fmla="*/ 0 w 6796216"/>
              <a:gd name="connsiteY0" fmla="*/ 736543 h 761261"/>
              <a:gd name="connsiteX1" fmla="*/ 370702 w 6796216"/>
              <a:gd name="connsiteY1" fmla="*/ 730365 h 761261"/>
              <a:gd name="connsiteX2" fmla="*/ 549875 w 6796216"/>
              <a:gd name="connsiteY2" fmla="*/ 668581 h 761261"/>
              <a:gd name="connsiteX3" fmla="*/ 815545 w 6796216"/>
              <a:gd name="connsiteY3" fmla="*/ 755078 h 761261"/>
              <a:gd name="connsiteX4" fmla="*/ 1408670 w 6796216"/>
              <a:gd name="connsiteY4" fmla="*/ 742721 h 761261"/>
              <a:gd name="connsiteX5" fmla="*/ 1699054 w 6796216"/>
              <a:gd name="connsiteY5" fmla="*/ 650046 h 761261"/>
              <a:gd name="connsiteX6" fmla="*/ 2069756 w 6796216"/>
              <a:gd name="connsiteY6" fmla="*/ 711829 h 761261"/>
              <a:gd name="connsiteX7" fmla="*/ 2372497 w 6796216"/>
              <a:gd name="connsiteY7" fmla="*/ 495586 h 761261"/>
              <a:gd name="connsiteX8" fmla="*/ 2644345 w 6796216"/>
              <a:gd name="connsiteY8" fmla="*/ 359662 h 761261"/>
              <a:gd name="connsiteX9" fmla="*/ 3008870 w 6796216"/>
              <a:gd name="connsiteY9" fmla="*/ 612975 h 761261"/>
              <a:gd name="connsiteX10" fmla="*/ 3724734 w 6796216"/>
              <a:gd name="connsiteY10" fmla="*/ 180552 h 761261"/>
              <a:gd name="connsiteX11" fmla="*/ 4102443 w 6796216"/>
              <a:gd name="connsiteY11" fmla="*/ 1316 h 761261"/>
              <a:gd name="connsiteX12" fmla="*/ 6796216 w 6796216"/>
              <a:gd name="connsiteY12" fmla="*/ 260808 h 761261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372497 w 6796216"/>
              <a:gd name="connsiteY7" fmla="*/ 465373 h 731048"/>
              <a:gd name="connsiteX8" fmla="*/ 2644345 w 6796216"/>
              <a:gd name="connsiteY8" fmla="*/ 329449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05491 w 6796216"/>
              <a:gd name="connsiteY7" fmla="*/ 496010 h 731048"/>
              <a:gd name="connsiteX8" fmla="*/ 2644345 w 6796216"/>
              <a:gd name="connsiteY8" fmla="*/ 329449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05491 w 6796216"/>
              <a:gd name="connsiteY7" fmla="*/ 496010 h 731048"/>
              <a:gd name="connsiteX8" fmla="*/ 2731543 w 6796216"/>
              <a:gd name="connsiteY8" fmla="*/ 338875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12561 w 6796216"/>
              <a:gd name="connsiteY7" fmla="*/ 460659 h 731048"/>
              <a:gd name="connsiteX8" fmla="*/ 2731543 w 6796216"/>
              <a:gd name="connsiteY8" fmla="*/ 338875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64409 w 6796216"/>
              <a:gd name="connsiteY7" fmla="*/ 507793 h 731048"/>
              <a:gd name="connsiteX8" fmla="*/ 2731543 w 6796216"/>
              <a:gd name="connsiteY8" fmla="*/ 338875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165 h 730883"/>
              <a:gd name="connsiteX1" fmla="*/ 370702 w 6796216"/>
              <a:gd name="connsiteY1" fmla="*/ 699987 h 730883"/>
              <a:gd name="connsiteX2" fmla="*/ 549875 w 6796216"/>
              <a:gd name="connsiteY2" fmla="*/ 638203 h 730883"/>
              <a:gd name="connsiteX3" fmla="*/ 815545 w 6796216"/>
              <a:gd name="connsiteY3" fmla="*/ 724700 h 730883"/>
              <a:gd name="connsiteX4" fmla="*/ 1408670 w 6796216"/>
              <a:gd name="connsiteY4" fmla="*/ 712343 h 730883"/>
              <a:gd name="connsiteX5" fmla="*/ 1699054 w 6796216"/>
              <a:gd name="connsiteY5" fmla="*/ 619668 h 730883"/>
              <a:gd name="connsiteX6" fmla="*/ 2069756 w 6796216"/>
              <a:gd name="connsiteY6" fmla="*/ 681451 h 730883"/>
              <a:gd name="connsiteX7" fmla="*/ 2464409 w 6796216"/>
              <a:gd name="connsiteY7" fmla="*/ 507628 h 730883"/>
              <a:gd name="connsiteX8" fmla="*/ 2731543 w 6796216"/>
              <a:gd name="connsiteY8" fmla="*/ 338710 h 730883"/>
              <a:gd name="connsiteX9" fmla="*/ 3110208 w 6796216"/>
              <a:gd name="connsiteY9" fmla="*/ 530750 h 730883"/>
              <a:gd name="connsiteX10" fmla="*/ 3724734 w 6796216"/>
              <a:gd name="connsiteY10" fmla="*/ 150174 h 730883"/>
              <a:gd name="connsiteX11" fmla="*/ 4368750 w 6796216"/>
              <a:gd name="connsiteY11" fmla="*/ 1575 h 730883"/>
              <a:gd name="connsiteX12" fmla="*/ 6796216 w 6796216"/>
              <a:gd name="connsiteY12" fmla="*/ 230430 h 730883"/>
              <a:gd name="connsiteX0" fmla="*/ 0 w 6796216"/>
              <a:gd name="connsiteY0" fmla="*/ 706093 h 730811"/>
              <a:gd name="connsiteX1" fmla="*/ 370702 w 6796216"/>
              <a:gd name="connsiteY1" fmla="*/ 699915 h 730811"/>
              <a:gd name="connsiteX2" fmla="*/ 549875 w 6796216"/>
              <a:gd name="connsiteY2" fmla="*/ 638131 h 730811"/>
              <a:gd name="connsiteX3" fmla="*/ 815545 w 6796216"/>
              <a:gd name="connsiteY3" fmla="*/ 724628 h 730811"/>
              <a:gd name="connsiteX4" fmla="*/ 1408670 w 6796216"/>
              <a:gd name="connsiteY4" fmla="*/ 712271 h 730811"/>
              <a:gd name="connsiteX5" fmla="*/ 1699054 w 6796216"/>
              <a:gd name="connsiteY5" fmla="*/ 619596 h 730811"/>
              <a:gd name="connsiteX6" fmla="*/ 2069756 w 6796216"/>
              <a:gd name="connsiteY6" fmla="*/ 681379 h 730811"/>
              <a:gd name="connsiteX7" fmla="*/ 2464409 w 6796216"/>
              <a:gd name="connsiteY7" fmla="*/ 507556 h 730811"/>
              <a:gd name="connsiteX8" fmla="*/ 2731543 w 6796216"/>
              <a:gd name="connsiteY8" fmla="*/ 338638 h 730811"/>
              <a:gd name="connsiteX9" fmla="*/ 3166769 w 6796216"/>
              <a:gd name="connsiteY9" fmla="*/ 504755 h 730811"/>
              <a:gd name="connsiteX10" fmla="*/ 3724734 w 6796216"/>
              <a:gd name="connsiteY10" fmla="*/ 150102 h 730811"/>
              <a:gd name="connsiteX11" fmla="*/ 4368750 w 6796216"/>
              <a:gd name="connsiteY11" fmla="*/ 1503 h 730811"/>
              <a:gd name="connsiteX12" fmla="*/ 6796216 w 6796216"/>
              <a:gd name="connsiteY12" fmla="*/ 230358 h 730811"/>
              <a:gd name="connsiteX0" fmla="*/ 0 w 6796216"/>
              <a:gd name="connsiteY0" fmla="*/ 705956 h 730674"/>
              <a:gd name="connsiteX1" fmla="*/ 370702 w 6796216"/>
              <a:gd name="connsiteY1" fmla="*/ 699778 h 730674"/>
              <a:gd name="connsiteX2" fmla="*/ 549875 w 6796216"/>
              <a:gd name="connsiteY2" fmla="*/ 637994 h 730674"/>
              <a:gd name="connsiteX3" fmla="*/ 815545 w 6796216"/>
              <a:gd name="connsiteY3" fmla="*/ 724491 h 730674"/>
              <a:gd name="connsiteX4" fmla="*/ 1408670 w 6796216"/>
              <a:gd name="connsiteY4" fmla="*/ 712134 h 730674"/>
              <a:gd name="connsiteX5" fmla="*/ 1699054 w 6796216"/>
              <a:gd name="connsiteY5" fmla="*/ 619459 h 730674"/>
              <a:gd name="connsiteX6" fmla="*/ 2069756 w 6796216"/>
              <a:gd name="connsiteY6" fmla="*/ 681242 h 730674"/>
              <a:gd name="connsiteX7" fmla="*/ 2464409 w 6796216"/>
              <a:gd name="connsiteY7" fmla="*/ 507419 h 730674"/>
              <a:gd name="connsiteX8" fmla="*/ 2731543 w 6796216"/>
              <a:gd name="connsiteY8" fmla="*/ 338501 h 730674"/>
              <a:gd name="connsiteX9" fmla="*/ 3270464 w 6796216"/>
              <a:gd name="connsiteY9" fmla="*/ 448057 h 730674"/>
              <a:gd name="connsiteX10" fmla="*/ 3724734 w 6796216"/>
              <a:gd name="connsiteY10" fmla="*/ 149965 h 730674"/>
              <a:gd name="connsiteX11" fmla="*/ 4368750 w 6796216"/>
              <a:gd name="connsiteY11" fmla="*/ 1366 h 730674"/>
              <a:gd name="connsiteX12" fmla="*/ 6796216 w 6796216"/>
              <a:gd name="connsiteY12" fmla="*/ 230221 h 730674"/>
              <a:gd name="connsiteX0" fmla="*/ 0 w 6796216"/>
              <a:gd name="connsiteY0" fmla="*/ 634906 h 659624"/>
              <a:gd name="connsiteX1" fmla="*/ 370702 w 6796216"/>
              <a:gd name="connsiteY1" fmla="*/ 628728 h 659624"/>
              <a:gd name="connsiteX2" fmla="*/ 549875 w 6796216"/>
              <a:gd name="connsiteY2" fmla="*/ 566944 h 659624"/>
              <a:gd name="connsiteX3" fmla="*/ 815545 w 6796216"/>
              <a:gd name="connsiteY3" fmla="*/ 653441 h 659624"/>
              <a:gd name="connsiteX4" fmla="*/ 1408670 w 6796216"/>
              <a:gd name="connsiteY4" fmla="*/ 641084 h 659624"/>
              <a:gd name="connsiteX5" fmla="*/ 1699054 w 6796216"/>
              <a:gd name="connsiteY5" fmla="*/ 548409 h 659624"/>
              <a:gd name="connsiteX6" fmla="*/ 2069756 w 6796216"/>
              <a:gd name="connsiteY6" fmla="*/ 610192 h 659624"/>
              <a:gd name="connsiteX7" fmla="*/ 2464409 w 6796216"/>
              <a:gd name="connsiteY7" fmla="*/ 436369 h 659624"/>
              <a:gd name="connsiteX8" fmla="*/ 2731543 w 6796216"/>
              <a:gd name="connsiteY8" fmla="*/ 267451 h 659624"/>
              <a:gd name="connsiteX9" fmla="*/ 3270464 w 6796216"/>
              <a:gd name="connsiteY9" fmla="*/ 377007 h 659624"/>
              <a:gd name="connsiteX10" fmla="*/ 3724734 w 6796216"/>
              <a:gd name="connsiteY10" fmla="*/ 78915 h 659624"/>
              <a:gd name="connsiteX11" fmla="*/ 4354610 w 6796216"/>
              <a:gd name="connsiteY11" fmla="*/ 3374 h 659624"/>
              <a:gd name="connsiteX12" fmla="*/ 6796216 w 6796216"/>
              <a:gd name="connsiteY12" fmla="*/ 159171 h 659624"/>
              <a:gd name="connsiteX0" fmla="*/ 0 w 6812713"/>
              <a:gd name="connsiteY0" fmla="*/ 634233 h 658951"/>
              <a:gd name="connsiteX1" fmla="*/ 370702 w 6812713"/>
              <a:gd name="connsiteY1" fmla="*/ 628055 h 658951"/>
              <a:gd name="connsiteX2" fmla="*/ 549875 w 6812713"/>
              <a:gd name="connsiteY2" fmla="*/ 566271 h 658951"/>
              <a:gd name="connsiteX3" fmla="*/ 815545 w 6812713"/>
              <a:gd name="connsiteY3" fmla="*/ 652768 h 658951"/>
              <a:gd name="connsiteX4" fmla="*/ 1408670 w 6812713"/>
              <a:gd name="connsiteY4" fmla="*/ 640411 h 658951"/>
              <a:gd name="connsiteX5" fmla="*/ 1699054 w 6812713"/>
              <a:gd name="connsiteY5" fmla="*/ 547736 h 658951"/>
              <a:gd name="connsiteX6" fmla="*/ 2069756 w 6812713"/>
              <a:gd name="connsiteY6" fmla="*/ 609519 h 658951"/>
              <a:gd name="connsiteX7" fmla="*/ 2464409 w 6812713"/>
              <a:gd name="connsiteY7" fmla="*/ 435696 h 658951"/>
              <a:gd name="connsiteX8" fmla="*/ 2731543 w 6812713"/>
              <a:gd name="connsiteY8" fmla="*/ 266778 h 658951"/>
              <a:gd name="connsiteX9" fmla="*/ 3270464 w 6812713"/>
              <a:gd name="connsiteY9" fmla="*/ 376334 h 658951"/>
              <a:gd name="connsiteX10" fmla="*/ 3724734 w 6812713"/>
              <a:gd name="connsiteY10" fmla="*/ 78242 h 658951"/>
              <a:gd name="connsiteX11" fmla="*/ 4354610 w 6812713"/>
              <a:gd name="connsiteY11" fmla="*/ 2701 h 658951"/>
              <a:gd name="connsiteX12" fmla="*/ 6812713 w 6812713"/>
              <a:gd name="connsiteY12" fmla="*/ 146715 h 658951"/>
              <a:gd name="connsiteX0" fmla="*/ 0 w 6805643"/>
              <a:gd name="connsiteY0" fmla="*/ 635043 h 659761"/>
              <a:gd name="connsiteX1" fmla="*/ 370702 w 6805643"/>
              <a:gd name="connsiteY1" fmla="*/ 628865 h 659761"/>
              <a:gd name="connsiteX2" fmla="*/ 549875 w 6805643"/>
              <a:gd name="connsiteY2" fmla="*/ 567081 h 659761"/>
              <a:gd name="connsiteX3" fmla="*/ 815545 w 6805643"/>
              <a:gd name="connsiteY3" fmla="*/ 653578 h 659761"/>
              <a:gd name="connsiteX4" fmla="*/ 1408670 w 6805643"/>
              <a:gd name="connsiteY4" fmla="*/ 641221 h 659761"/>
              <a:gd name="connsiteX5" fmla="*/ 1699054 w 6805643"/>
              <a:gd name="connsiteY5" fmla="*/ 548546 h 659761"/>
              <a:gd name="connsiteX6" fmla="*/ 2069756 w 6805643"/>
              <a:gd name="connsiteY6" fmla="*/ 610329 h 659761"/>
              <a:gd name="connsiteX7" fmla="*/ 2464409 w 6805643"/>
              <a:gd name="connsiteY7" fmla="*/ 436506 h 659761"/>
              <a:gd name="connsiteX8" fmla="*/ 2731543 w 6805643"/>
              <a:gd name="connsiteY8" fmla="*/ 267588 h 659761"/>
              <a:gd name="connsiteX9" fmla="*/ 3270464 w 6805643"/>
              <a:gd name="connsiteY9" fmla="*/ 377144 h 659761"/>
              <a:gd name="connsiteX10" fmla="*/ 3724734 w 6805643"/>
              <a:gd name="connsiteY10" fmla="*/ 79052 h 659761"/>
              <a:gd name="connsiteX11" fmla="*/ 4354610 w 6805643"/>
              <a:gd name="connsiteY11" fmla="*/ 3511 h 659761"/>
              <a:gd name="connsiteX12" fmla="*/ 6805643 w 6805643"/>
              <a:gd name="connsiteY12" fmla="*/ 161665 h 659761"/>
              <a:gd name="connsiteX0" fmla="*/ 0 w 6805643"/>
              <a:gd name="connsiteY0" fmla="*/ 635043 h 659761"/>
              <a:gd name="connsiteX1" fmla="*/ 370702 w 6805643"/>
              <a:gd name="connsiteY1" fmla="*/ 628865 h 659761"/>
              <a:gd name="connsiteX2" fmla="*/ 549875 w 6805643"/>
              <a:gd name="connsiteY2" fmla="*/ 567081 h 659761"/>
              <a:gd name="connsiteX3" fmla="*/ 815545 w 6805643"/>
              <a:gd name="connsiteY3" fmla="*/ 653578 h 659761"/>
              <a:gd name="connsiteX4" fmla="*/ 1408670 w 6805643"/>
              <a:gd name="connsiteY4" fmla="*/ 641221 h 659761"/>
              <a:gd name="connsiteX5" fmla="*/ 1699054 w 6805643"/>
              <a:gd name="connsiteY5" fmla="*/ 548546 h 659761"/>
              <a:gd name="connsiteX6" fmla="*/ 2069756 w 6805643"/>
              <a:gd name="connsiteY6" fmla="*/ 610329 h 659761"/>
              <a:gd name="connsiteX7" fmla="*/ 2464409 w 6805643"/>
              <a:gd name="connsiteY7" fmla="*/ 436506 h 659761"/>
              <a:gd name="connsiteX8" fmla="*/ 2731543 w 6805643"/>
              <a:gd name="connsiteY8" fmla="*/ 267588 h 659761"/>
              <a:gd name="connsiteX9" fmla="*/ 3270464 w 6805643"/>
              <a:gd name="connsiteY9" fmla="*/ 377144 h 659761"/>
              <a:gd name="connsiteX10" fmla="*/ 3749448 w 6805643"/>
              <a:gd name="connsiteY10" fmla="*/ 79052 h 659761"/>
              <a:gd name="connsiteX11" fmla="*/ 4354610 w 6805643"/>
              <a:gd name="connsiteY11" fmla="*/ 3511 h 659761"/>
              <a:gd name="connsiteX12" fmla="*/ 6805643 w 6805643"/>
              <a:gd name="connsiteY12" fmla="*/ 161665 h 659761"/>
              <a:gd name="connsiteX0" fmla="*/ 0 w 6805643"/>
              <a:gd name="connsiteY0" fmla="*/ 612939 h 637657"/>
              <a:gd name="connsiteX1" fmla="*/ 370702 w 6805643"/>
              <a:gd name="connsiteY1" fmla="*/ 606761 h 637657"/>
              <a:gd name="connsiteX2" fmla="*/ 549875 w 6805643"/>
              <a:gd name="connsiteY2" fmla="*/ 544977 h 637657"/>
              <a:gd name="connsiteX3" fmla="*/ 815545 w 6805643"/>
              <a:gd name="connsiteY3" fmla="*/ 631474 h 637657"/>
              <a:gd name="connsiteX4" fmla="*/ 1408670 w 6805643"/>
              <a:gd name="connsiteY4" fmla="*/ 619117 h 637657"/>
              <a:gd name="connsiteX5" fmla="*/ 1699054 w 6805643"/>
              <a:gd name="connsiteY5" fmla="*/ 526442 h 637657"/>
              <a:gd name="connsiteX6" fmla="*/ 2069756 w 6805643"/>
              <a:gd name="connsiteY6" fmla="*/ 588225 h 637657"/>
              <a:gd name="connsiteX7" fmla="*/ 2464409 w 6805643"/>
              <a:gd name="connsiteY7" fmla="*/ 414402 h 637657"/>
              <a:gd name="connsiteX8" fmla="*/ 2731543 w 6805643"/>
              <a:gd name="connsiteY8" fmla="*/ 245484 h 637657"/>
              <a:gd name="connsiteX9" fmla="*/ 3270464 w 6805643"/>
              <a:gd name="connsiteY9" fmla="*/ 355040 h 637657"/>
              <a:gd name="connsiteX10" fmla="*/ 3749448 w 6805643"/>
              <a:gd name="connsiteY10" fmla="*/ 56948 h 637657"/>
              <a:gd name="connsiteX11" fmla="*/ 4780918 w 6805643"/>
              <a:gd name="connsiteY11" fmla="*/ 6121 h 637657"/>
              <a:gd name="connsiteX12" fmla="*/ 6805643 w 6805643"/>
              <a:gd name="connsiteY12" fmla="*/ 139561 h 637657"/>
              <a:gd name="connsiteX0" fmla="*/ 0 w 6805643"/>
              <a:gd name="connsiteY0" fmla="*/ 607430 h 632148"/>
              <a:gd name="connsiteX1" fmla="*/ 370702 w 6805643"/>
              <a:gd name="connsiteY1" fmla="*/ 601252 h 632148"/>
              <a:gd name="connsiteX2" fmla="*/ 549875 w 6805643"/>
              <a:gd name="connsiteY2" fmla="*/ 539468 h 632148"/>
              <a:gd name="connsiteX3" fmla="*/ 815545 w 6805643"/>
              <a:gd name="connsiteY3" fmla="*/ 625965 h 632148"/>
              <a:gd name="connsiteX4" fmla="*/ 1408670 w 6805643"/>
              <a:gd name="connsiteY4" fmla="*/ 613608 h 632148"/>
              <a:gd name="connsiteX5" fmla="*/ 1699054 w 6805643"/>
              <a:gd name="connsiteY5" fmla="*/ 520933 h 632148"/>
              <a:gd name="connsiteX6" fmla="*/ 2069756 w 6805643"/>
              <a:gd name="connsiteY6" fmla="*/ 582716 h 632148"/>
              <a:gd name="connsiteX7" fmla="*/ 2464409 w 6805643"/>
              <a:gd name="connsiteY7" fmla="*/ 408893 h 632148"/>
              <a:gd name="connsiteX8" fmla="*/ 2731543 w 6805643"/>
              <a:gd name="connsiteY8" fmla="*/ 239975 h 632148"/>
              <a:gd name="connsiteX9" fmla="*/ 3270464 w 6805643"/>
              <a:gd name="connsiteY9" fmla="*/ 349531 h 632148"/>
              <a:gd name="connsiteX10" fmla="*/ 4225183 w 6805643"/>
              <a:gd name="connsiteY10" fmla="*/ 267682 h 632148"/>
              <a:gd name="connsiteX11" fmla="*/ 4780918 w 6805643"/>
              <a:gd name="connsiteY11" fmla="*/ 612 h 632148"/>
              <a:gd name="connsiteX12" fmla="*/ 6805643 w 6805643"/>
              <a:gd name="connsiteY12" fmla="*/ 134052 h 632148"/>
              <a:gd name="connsiteX0" fmla="*/ 0 w 6805643"/>
              <a:gd name="connsiteY0" fmla="*/ 607430 h 632148"/>
              <a:gd name="connsiteX1" fmla="*/ 370702 w 6805643"/>
              <a:gd name="connsiteY1" fmla="*/ 601252 h 632148"/>
              <a:gd name="connsiteX2" fmla="*/ 549875 w 6805643"/>
              <a:gd name="connsiteY2" fmla="*/ 539468 h 632148"/>
              <a:gd name="connsiteX3" fmla="*/ 815545 w 6805643"/>
              <a:gd name="connsiteY3" fmla="*/ 625965 h 632148"/>
              <a:gd name="connsiteX4" fmla="*/ 1408670 w 6805643"/>
              <a:gd name="connsiteY4" fmla="*/ 613608 h 632148"/>
              <a:gd name="connsiteX5" fmla="*/ 1699054 w 6805643"/>
              <a:gd name="connsiteY5" fmla="*/ 520933 h 632148"/>
              <a:gd name="connsiteX6" fmla="*/ 2069756 w 6805643"/>
              <a:gd name="connsiteY6" fmla="*/ 582716 h 632148"/>
              <a:gd name="connsiteX7" fmla="*/ 2575620 w 6805643"/>
              <a:gd name="connsiteY7" fmla="*/ 538639 h 632148"/>
              <a:gd name="connsiteX8" fmla="*/ 2731543 w 6805643"/>
              <a:gd name="connsiteY8" fmla="*/ 239975 h 632148"/>
              <a:gd name="connsiteX9" fmla="*/ 3270464 w 6805643"/>
              <a:gd name="connsiteY9" fmla="*/ 349531 h 632148"/>
              <a:gd name="connsiteX10" fmla="*/ 4225183 w 6805643"/>
              <a:gd name="connsiteY10" fmla="*/ 267682 h 632148"/>
              <a:gd name="connsiteX11" fmla="*/ 4780918 w 6805643"/>
              <a:gd name="connsiteY11" fmla="*/ 612 h 632148"/>
              <a:gd name="connsiteX12" fmla="*/ 6805643 w 6805643"/>
              <a:gd name="connsiteY12" fmla="*/ 134052 h 632148"/>
              <a:gd name="connsiteX0" fmla="*/ 0 w 6805643"/>
              <a:gd name="connsiteY0" fmla="*/ 607422 h 632140"/>
              <a:gd name="connsiteX1" fmla="*/ 370702 w 6805643"/>
              <a:gd name="connsiteY1" fmla="*/ 601244 h 632140"/>
              <a:gd name="connsiteX2" fmla="*/ 549875 w 6805643"/>
              <a:gd name="connsiteY2" fmla="*/ 539460 h 632140"/>
              <a:gd name="connsiteX3" fmla="*/ 815545 w 6805643"/>
              <a:gd name="connsiteY3" fmla="*/ 625957 h 632140"/>
              <a:gd name="connsiteX4" fmla="*/ 1408670 w 6805643"/>
              <a:gd name="connsiteY4" fmla="*/ 613600 h 632140"/>
              <a:gd name="connsiteX5" fmla="*/ 1699054 w 6805643"/>
              <a:gd name="connsiteY5" fmla="*/ 520925 h 632140"/>
              <a:gd name="connsiteX6" fmla="*/ 2069756 w 6805643"/>
              <a:gd name="connsiteY6" fmla="*/ 582708 h 632140"/>
              <a:gd name="connsiteX7" fmla="*/ 2575620 w 6805643"/>
              <a:gd name="connsiteY7" fmla="*/ 538631 h 632140"/>
              <a:gd name="connsiteX8" fmla="*/ 2731543 w 6805643"/>
              <a:gd name="connsiteY8" fmla="*/ 239967 h 632140"/>
              <a:gd name="connsiteX9" fmla="*/ 3659701 w 6805643"/>
              <a:gd name="connsiteY9" fmla="*/ 330988 h 632140"/>
              <a:gd name="connsiteX10" fmla="*/ 4225183 w 6805643"/>
              <a:gd name="connsiteY10" fmla="*/ 267674 h 632140"/>
              <a:gd name="connsiteX11" fmla="*/ 4780918 w 6805643"/>
              <a:gd name="connsiteY11" fmla="*/ 604 h 632140"/>
              <a:gd name="connsiteX12" fmla="*/ 6805643 w 6805643"/>
              <a:gd name="connsiteY12" fmla="*/ 134044 h 632140"/>
              <a:gd name="connsiteX0" fmla="*/ 0 w 6805643"/>
              <a:gd name="connsiteY0" fmla="*/ 607422 h 632140"/>
              <a:gd name="connsiteX1" fmla="*/ 370702 w 6805643"/>
              <a:gd name="connsiteY1" fmla="*/ 601244 h 632140"/>
              <a:gd name="connsiteX2" fmla="*/ 549875 w 6805643"/>
              <a:gd name="connsiteY2" fmla="*/ 539460 h 632140"/>
              <a:gd name="connsiteX3" fmla="*/ 815545 w 6805643"/>
              <a:gd name="connsiteY3" fmla="*/ 625957 h 632140"/>
              <a:gd name="connsiteX4" fmla="*/ 1408670 w 6805643"/>
              <a:gd name="connsiteY4" fmla="*/ 613600 h 632140"/>
              <a:gd name="connsiteX5" fmla="*/ 1699054 w 6805643"/>
              <a:gd name="connsiteY5" fmla="*/ 520925 h 632140"/>
              <a:gd name="connsiteX6" fmla="*/ 2069756 w 6805643"/>
              <a:gd name="connsiteY6" fmla="*/ 582708 h 632140"/>
              <a:gd name="connsiteX7" fmla="*/ 2575620 w 6805643"/>
              <a:gd name="connsiteY7" fmla="*/ 538631 h 632140"/>
              <a:gd name="connsiteX8" fmla="*/ 3040462 w 6805643"/>
              <a:gd name="connsiteY8" fmla="*/ 307929 h 632140"/>
              <a:gd name="connsiteX9" fmla="*/ 3659701 w 6805643"/>
              <a:gd name="connsiteY9" fmla="*/ 330988 h 632140"/>
              <a:gd name="connsiteX10" fmla="*/ 4225183 w 6805643"/>
              <a:gd name="connsiteY10" fmla="*/ 267674 h 632140"/>
              <a:gd name="connsiteX11" fmla="*/ 4780918 w 6805643"/>
              <a:gd name="connsiteY11" fmla="*/ 604 h 632140"/>
              <a:gd name="connsiteX12" fmla="*/ 6805643 w 6805643"/>
              <a:gd name="connsiteY12" fmla="*/ 134044 h 632140"/>
              <a:gd name="connsiteX0" fmla="*/ 0 w 6805643"/>
              <a:gd name="connsiteY0" fmla="*/ 551965 h 576683"/>
              <a:gd name="connsiteX1" fmla="*/ 370702 w 6805643"/>
              <a:gd name="connsiteY1" fmla="*/ 545787 h 576683"/>
              <a:gd name="connsiteX2" fmla="*/ 549875 w 6805643"/>
              <a:gd name="connsiteY2" fmla="*/ 484003 h 576683"/>
              <a:gd name="connsiteX3" fmla="*/ 815545 w 6805643"/>
              <a:gd name="connsiteY3" fmla="*/ 570500 h 576683"/>
              <a:gd name="connsiteX4" fmla="*/ 1408670 w 6805643"/>
              <a:gd name="connsiteY4" fmla="*/ 558143 h 576683"/>
              <a:gd name="connsiteX5" fmla="*/ 1699054 w 6805643"/>
              <a:gd name="connsiteY5" fmla="*/ 465468 h 576683"/>
              <a:gd name="connsiteX6" fmla="*/ 2069756 w 6805643"/>
              <a:gd name="connsiteY6" fmla="*/ 527251 h 576683"/>
              <a:gd name="connsiteX7" fmla="*/ 2575620 w 6805643"/>
              <a:gd name="connsiteY7" fmla="*/ 483174 h 576683"/>
              <a:gd name="connsiteX8" fmla="*/ 3040462 w 6805643"/>
              <a:gd name="connsiteY8" fmla="*/ 252472 h 576683"/>
              <a:gd name="connsiteX9" fmla="*/ 3659701 w 6805643"/>
              <a:gd name="connsiteY9" fmla="*/ 275531 h 576683"/>
              <a:gd name="connsiteX10" fmla="*/ 4225183 w 6805643"/>
              <a:gd name="connsiteY10" fmla="*/ 212217 h 576683"/>
              <a:gd name="connsiteX11" fmla="*/ 5726210 w 6805643"/>
              <a:gd name="connsiteY11" fmla="*/ 752 h 576683"/>
              <a:gd name="connsiteX12" fmla="*/ 6805643 w 6805643"/>
              <a:gd name="connsiteY12" fmla="*/ 78587 h 576683"/>
              <a:gd name="connsiteX0" fmla="*/ 0 w 6805643"/>
              <a:gd name="connsiteY0" fmla="*/ 551651 h 576369"/>
              <a:gd name="connsiteX1" fmla="*/ 370702 w 6805643"/>
              <a:gd name="connsiteY1" fmla="*/ 545473 h 576369"/>
              <a:gd name="connsiteX2" fmla="*/ 549875 w 6805643"/>
              <a:gd name="connsiteY2" fmla="*/ 483689 h 576369"/>
              <a:gd name="connsiteX3" fmla="*/ 815545 w 6805643"/>
              <a:gd name="connsiteY3" fmla="*/ 570186 h 576369"/>
              <a:gd name="connsiteX4" fmla="*/ 1408670 w 6805643"/>
              <a:gd name="connsiteY4" fmla="*/ 557829 h 576369"/>
              <a:gd name="connsiteX5" fmla="*/ 1699054 w 6805643"/>
              <a:gd name="connsiteY5" fmla="*/ 465154 h 576369"/>
              <a:gd name="connsiteX6" fmla="*/ 2069756 w 6805643"/>
              <a:gd name="connsiteY6" fmla="*/ 526937 h 576369"/>
              <a:gd name="connsiteX7" fmla="*/ 2575620 w 6805643"/>
              <a:gd name="connsiteY7" fmla="*/ 482860 h 576369"/>
              <a:gd name="connsiteX8" fmla="*/ 3040462 w 6805643"/>
              <a:gd name="connsiteY8" fmla="*/ 252158 h 576369"/>
              <a:gd name="connsiteX9" fmla="*/ 3659701 w 6805643"/>
              <a:gd name="connsiteY9" fmla="*/ 275217 h 576369"/>
              <a:gd name="connsiteX10" fmla="*/ 4867734 w 6805643"/>
              <a:gd name="connsiteY10" fmla="*/ 347827 h 576369"/>
              <a:gd name="connsiteX11" fmla="*/ 5726210 w 6805643"/>
              <a:gd name="connsiteY11" fmla="*/ 438 h 576369"/>
              <a:gd name="connsiteX12" fmla="*/ 6805643 w 6805643"/>
              <a:gd name="connsiteY12" fmla="*/ 78273 h 576369"/>
              <a:gd name="connsiteX0" fmla="*/ 0 w 6805643"/>
              <a:gd name="connsiteY0" fmla="*/ 551651 h 576369"/>
              <a:gd name="connsiteX1" fmla="*/ 370702 w 6805643"/>
              <a:gd name="connsiteY1" fmla="*/ 545473 h 576369"/>
              <a:gd name="connsiteX2" fmla="*/ 549875 w 6805643"/>
              <a:gd name="connsiteY2" fmla="*/ 483689 h 576369"/>
              <a:gd name="connsiteX3" fmla="*/ 815545 w 6805643"/>
              <a:gd name="connsiteY3" fmla="*/ 570186 h 576369"/>
              <a:gd name="connsiteX4" fmla="*/ 1408670 w 6805643"/>
              <a:gd name="connsiteY4" fmla="*/ 557829 h 576369"/>
              <a:gd name="connsiteX5" fmla="*/ 1699054 w 6805643"/>
              <a:gd name="connsiteY5" fmla="*/ 465154 h 576369"/>
              <a:gd name="connsiteX6" fmla="*/ 2069756 w 6805643"/>
              <a:gd name="connsiteY6" fmla="*/ 526937 h 576369"/>
              <a:gd name="connsiteX7" fmla="*/ 2575620 w 6805643"/>
              <a:gd name="connsiteY7" fmla="*/ 482860 h 576369"/>
              <a:gd name="connsiteX8" fmla="*/ 3472948 w 6805643"/>
              <a:gd name="connsiteY8" fmla="*/ 357190 h 576369"/>
              <a:gd name="connsiteX9" fmla="*/ 3659701 w 6805643"/>
              <a:gd name="connsiteY9" fmla="*/ 275217 h 576369"/>
              <a:gd name="connsiteX10" fmla="*/ 4867734 w 6805643"/>
              <a:gd name="connsiteY10" fmla="*/ 347827 h 576369"/>
              <a:gd name="connsiteX11" fmla="*/ 5726210 w 6805643"/>
              <a:gd name="connsiteY11" fmla="*/ 438 h 576369"/>
              <a:gd name="connsiteX12" fmla="*/ 6805643 w 6805643"/>
              <a:gd name="connsiteY12" fmla="*/ 78273 h 576369"/>
              <a:gd name="connsiteX0" fmla="*/ 0 w 6805643"/>
              <a:gd name="connsiteY0" fmla="*/ 551652 h 576370"/>
              <a:gd name="connsiteX1" fmla="*/ 370702 w 6805643"/>
              <a:gd name="connsiteY1" fmla="*/ 545474 h 576370"/>
              <a:gd name="connsiteX2" fmla="*/ 549875 w 6805643"/>
              <a:gd name="connsiteY2" fmla="*/ 483690 h 576370"/>
              <a:gd name="connsiteX3" fmla="*/ 815545 w 6805643"/>
              <a:gd name="connsiteY3" fmla="*/ 570187 h 576370"/>
              <a:gd name="connsiteX4" fmla="*/ 1408670 w 6805643"/>
              <a:gd name="connsiteY4" fmla="*/ 557830 h 576370"/>
              <a:gd name="connsiteX5" fmla="*/ 1699054 w 6805643"/>
              <a:gd name="connsiteY5" fmla="*/ 465155 h 576370"/>
              <a:gd name="connsiteX6" fmla="*/ 2069756 w 6805643"/>
              <a:gd name="connsiteY6" fmla="*/ 526938 h 576370"/>
              <a:gd name="connsiteX7" fmla="*/ 2575620 w 6805643"/>
              <a:gd name="connsiteY7" fmla="*/ 482861 h 576370"/>
              <a:gd name="connsiteX8" fmla="*/ 3472948 w 6805643"/>
              <a:gd name="connsiteY8" fmla="*/ 357191 h 576370"/>
              <a:gd name="connsiteX9" fmla="*/ 4172507 w 6805643"/>
              <a:gd name="connsiteY9" fmla="*/ 281397 h 576370"/>
              <a:gd name="connsiteX10" fmla="*/ 4867734 w 6805643"/>
              <a:gd name="connsiteY10" fmla="*/ 347828 h 576370"/>
              <a:gd name="connsiteX11" fmla="*/ 5726210 w 6805643"/>
              <a:gd name="connsiteY11" fmla="*/ 439 h 576370"/>
              <a:gd name="connsiteX12" fmla="*/ 6805643 w 6805643"/>
              <a:gd name="connsiteY12" fmla="*/ 78274 h 57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5643" h="576370">
                <a:moveTo>
                  <a:pt x="0" y="551652"/>
                </a:moveTo>
                <a:lnTo>
                  <a:pt x="370702" y="545474"/>
                </a:lnTo>
                <a:cubicBezTo>
                  <a:pt x="462348" y="534147"/>
                  <a:pt x="475735" y="479571"/>
                  <a:pt x="549875" y="483690"/>
                </a:cubicBezTo>
                <a:cubicBezTo>
                  <a:pt x="624015" y="487809"/>
                  <a:pt x="672413" y="557830"/>
                  <a:pt x="815545" y="570187"/>
                </a:cubicBezTo>
                <a:cubicBezTo>
                  <a:pt x="958677" y="582544"/>
                  <a:pt x="1261419" y="575335"/>
                  <a:pt x="1408670" y="557830"/>
                </a:cubicBezTo>
                <a:cubicBezTo>
                  <a:pt x="1555921" y="540325"/>
                  <a:pt x="1588873" y="470304"/>
                  <a:pt x="1699054" y="465155"/>
                </a:cubicBezTo>
                <a:cubicBezTo>
                  <a:pt x="1809235" y="460006"/>
                  <a:pt x="1923662" y="523987"/>
                  <a:pt x="2069756" y="526938"/>
                </a:cubicBezTo>
                <a:cubicBezTo>
                  <a:pt x="2215850" y="529889"/>
                  <a:pt x="2341755" y="511152"/>
                  <a:pt x="2575620" y="482861"/>
                </a:cubicBezTo>
                <a:cubicBezTo>
                  <a:pt x="2809485" y="454570"/>
                  <a:pt x="3206800" y="390768"/>
                  <a:pt x="3472948" y="357191"/>
                </a:cubicBezTo>
                <a:cubicBezTo>
                  <a:pt x="3739096" y="323614"/>
                  <a:pt x="3940043" y="282957"/>
                  <a:pt x="4172507" y="281397"/>
                </a:cubicBezTo>
                <a:cubicBezTo>
                  <a:pt x="4404971" y="279837"/>
                  <a:pt x="4608784" y="394654"/>
                  <a:pt x="4867734" y="347828"/>
                </a:cubicBezTo>
                <a:cubicBezTo>
                  <a:pt x="5126685" y="301002"/>
                  <a:pt x="5212725" y="-13330"/>
                  <a:pt x="5726210" y="439"/>
                </a:cubicBezTo>
                <a:cubicBezTo>
                  <a:pt x="6239695" y="14208"/>
                  <a:pt x="6238262" y="-3075"/>
                  <a:pt x="6805643" y="78274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810435" y="4434396"/>
            <a:ext cx="448322" cy="1111451"/>
          </a:xfrm>
          <a:custGeom>
            <a:avLst/>
            <a:gdLst>
              <a:gd name="connsiteX0" fmla="*/ 0 w 448322"/>
              <a:gd name="connsiteY0" fmla="*/ 790113 h 790113"/>
              <a:gd name="connsiteX1" fmla="*/ 213064 w 448322"/>
              <a:gd name="connsiteY1" fmla="*/ 204187 h 790113"/>
              <a:gd name="connsiteX2" fmla="*/ 448322 w 448322"/>
              <a:gd name="connsiteY2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322" h="790113">
                <a:moveTo>
                  <a:pt x="0" y="790113"/>
                </a:moveTo>
                <a:cubicBezTo>
                  <a:pt x="69172" y="562992"/>
                  <a:pt x="138344" y="335872"/>
                  <a:pt x="213064" y="204187"/>
                </a:cubicBezTo>
                <a:cubicBezTo>
                  <a:pt x="287784" y="72501"/>
                  <a:pt x="368053" y="36250"/>
                  <a:pt x="448322" y="0"/>
                </a:cubicBezTo>
              </a:path>
            </a:pathLst>
          </a:custGeom>
          <a:noFill/>
          <a:ln w="19050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9627" y="3941389"/>
            <a:ext cx="241410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1200" dirty="0" smtClean="0"/>
              <a:t>One possible adversarial trajectory</a:t>
            </a:r>
          </a:p>
          <a:p>
            <a:pPr algn="ctr"/>
            <a:r>
              <a:rPr lang="en-HK" sz="1200" dirty="0" smtClean="0"/>
              <a:t>(Slopes are bounded)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14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2" grpId="0" animBg="1"/>
      <p:bldP spid="29" grpId="0" animBg="1"/>
      <p:bldP spid="30" grpId="0" animBg="1"/>
      <p:bldP spid="31" grpId="0" animBg="1"/>
      <p:bldP spid="5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8321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HK" altLang="en-US" dirty="0"/>
              <a:t>Analysis of all possible </a:t>
            </a:r>
            <a:r>
              <a:rPr lang="en-HK" altLang="en-US" b="1" dirty="0">
                <a:solidFill>
                  <a:srgbClr val="7030A0"/>
                </a:solidFill>
              </a:rPr>
              <a:t>causal adversarial behaviours</a:t>
            </a:r>
            <a:r>
              <a:rPr lang="en-HK" altLang="en-US" dirty="0"/>
              <a:t> </a:t>
            </a:r>
            <a:endParaRPr lang="en-HK" altLang="en-US" sz="3600" dirty="0"/>
          </a:p>
        </p:txBody>
      </p:sp>
      <p:sp>
        <p:nvSpPr>
          <p:cNvPr id="1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63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attack</a:t>
            </a:r>
            <a:endParaRPr lang="en-US" altLang="en-US" dirty="0"/>
          </a:p>
        </p:txBody>
      </p: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22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7074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6218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1646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78206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0790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536253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9918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64490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9062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73634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91922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82778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873506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37074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 dirty="0"/>
              <a:t>1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6218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 dirty="0"/>
              <a:t>3</a:t>
            </a:r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41646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 dirty="0"/>
              <a:t>2</a:t>
            </a: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78206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10</a:t>
            </a: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50790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4</a:t>
            </a: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5536253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b="1" i="1" dirty="0"/>
              <a:t>5</a:t>
            </a: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59918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6</a:t>
            </a: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64490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7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69062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8</a:t>
            </a: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73634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9</a:t>
            </a: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91922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13</a:t>
            </a:r>
          </a:p>
        </p:txBody>
      </p: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82778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11</a:t>
            </a:r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873506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12</a:t>
            </a:r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37074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46218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FF0000"/>
                </a:solidFill>
              </a:rPr>
              <a:t>0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41646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78206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52" name="Rectangle 55"/>
          <p:cNvSpPr>
            <a:spLocks noChangeArrowheads="1"/>
          </p:cNvSpPr>
          <p:nvPr/>
        </p:nvSpPr>
        <p:spPr bwMode="auto">
          <a:xfrm>
            <a:off x="50790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53" name="Rectangle 56"/>
          <p:cNvSpPr>
            <a:spLocks noChangeArrowheads="1"/>
          </p:cNvSpPr>
          <p:nvPr/>
        </p:nvSpPr>
        <p:spPr bwMode="auto">
          <a:xfrm>
            <a:off x="5536253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FF0000"/>
                </a:solidFill>
              </a:rPr>
              <a:t>1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auto">
          <a:xfrm>
            <a:off x="59918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64490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56" name="Rectangle 59"/>
          <p:cNvSpPr>
            <a:spLocks noChangeArrowheads="1"/>
          </p:cNvSpPr>
          <p:nvPr/>
        </p:nvSpPr>
        <p:spPr bwMode="auto">
          <a:xfrm>
            <a:off x="69062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73634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91922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59" name="Rectangle 62"/>
          <p:cNvSpPr>
            <a:spLocks noChangeArrowheads="1"/>
          </p:cNvSpPr>
          <p:nvPr/>
        </p:nvSpPr>
        <p:spPr bwMode="auto">
          <a:xfrm>
            <a:off x="82778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60" name="Rectangle 63"/>
          <p:cNvSpPr>
            <a:spLocks noChangeArrowheads="1"/>
          </p:cNvSpPr>
          <p:nvPr/>
        </p:nvSpPr>
        <p:spPr bwMode="auto">
          <a:xfrm>
            <a:off x="873506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61" name="Rectangle 64"/>
          <p:cNvSpPr>
            <a:spLocks noChangeArrowheads="1"/>
          </p:cNvSpPr>
          <p:nvPr/>
        </p:nvSpPr>
        <p:spPr bwMode="auto">
          <a:xfrm>
            <a:off x="9655815" y="32056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?</a:t>
            </a:r>
          </a:p>
        </p:txBody>
      </p: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9655815" y="27484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14</a:t>
            </a: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9655815" y="366284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/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1438915" y="320564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Transmitted </a:t>
            </a:r>
            <a:r>
              <a:rPr lang="en-US" altLang="en-US" sz="1800" dirty="0" smtClean="0">
                <a:solidFill>
                  <a:srgbClr val="00B0F0"/>
                </a:solidFill>
              </a:rPr>
              <a:t>Word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65" name="TextBox 68"/>
          <p:cNvSpPr txBox="1">
            <a:spLocks noChangeArrowheads="1"/>
          </p:cNvSpPr>
          <p:nvPr/>
        </p:nvSpPr>
        <p:spPr bwMode="auto">
          <a:xfrm>
            <a:off x="1438915" y="370729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Tampered Word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 flipH="1">
            <a:off x="5991865" y="2648433"/>
            <a:ext cx="1588" cy="3350772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9" name="TextBox 108"/>
          <p:cNvSpPr txBox="1"/>
          <p:nvPr/>
        </p:nvSpPr>
        <p:spPr>
          <a:xfrm>
            <a:off x="4040828" y="4250776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Babbling phase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363465" y="4250776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Pushing phase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791595" y="4777090"/>
                <a:ext cx="3203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dirty="0" smtClean="0">
                    <a:solidFill>
                      <a:srgbClr val="7030A0"/>
                    </a:solidFill>
                  </a:rPr>
                  <a:t>Randomly</a:t>
                </a:r>
                <a:r>
                  <a:rPr lang="en-HK" dirty="0"/>
                  <a:t> </a:t>
                </a:r>
                <a:r>
                  <a:rPr lang="en-HK" dirty="0" smtClean="0"/>
                  <a:t>tamper </a:t>
                </a:r>
                <a:r>
                  <a:rPr lang="en-HK" dirty="0"/>
                  <a:t>with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HK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HK" dirty="0" smtClean="0"/>
                  <a:t> bits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95" y="4777090"/>
                <a:ext cx="320331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5584886" y="4210521"/>
            <a:ext cx="358346" cy="438664"/>
            <a:chOff x="6449065" y="5739714"/>
            <a:chExt cx="1681681" cy="438664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6449065" y="5959046"/>
              <a:ext cx="168168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130746" y="5739714"/>
              <a:ext cx="0" cy="438664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 flipH="1">
            <a:off x="3723039" y="4216117"/>
            <a:ext cx="358346" cy="438664"/>
            <a:chOff x="6449065" y="5739714"/>
            <a:chExt cx="1681681" cy="438664"/>
          </a:xfrm>
        </p:grpSpPr>
        <p:cxnSp>
          <p:nvCxnSpPr>
            <p:cNvPr id="116" name="Straight Arrow Connector 115"/>
            <p:cNvCxnSpPr/>
            <p:nvPr/>
          </p:nvCxnSpPr>
          <p:spPr>
            <a:xfrm>
              <a:off x="6449065" y="5959046"/>
              <a:ext cx="168168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8130746" y="5739714"/>
              <a:ext cx="0" cy="438664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8891936" y="4218988"/>
            <a:ext cx="1162653" cy="438664"/>
            <a:chOff x="6449065" y="5739714"/>
            <a:chExt cx="1681681" cy="438664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6449065" y="5959046"/>
              <a:ext cx="168168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130746" y="5739714"/>
              <a:ext cx="0" cy="438664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flipH="1">
            <a:off x="6061710" y="4218988"/>
            <a:ext cx="1352550" cy="438664"/>
            <a:chOff x="6449065" y="5739714"/>
            <a:chExt cx="1681681" cy="438664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6449065" y="5959046"/>
              <a:ext cx="168168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130746" y="5739714"/>
              <a:ext cx="0" cy="438664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4603020" y="3610216"/>
            <a:ext cx="476030" cy="60030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515835" y="3606537"/>
            <a:ext cx="476030" cy="60030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 animBg="1"/>
      <p:bldP spid="64" grpId="0"/>
      <p:bldP spid="65" grpId="0"/>
      <p:bldP spid="109" grpId="0"/>
      <p:bldP spid="110" grpId="0"/>
      <p:bldP spid="111" grpId="0" animBg="1"/>
      <p:bldP spid="3" grpId="0" animBg="1"/>
      <p:bldP spid="1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63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attack</a:t>
            </a:r>
            <a:endParaRPr lang="en-US" altLang="en-US" dirty="0"/>
          </a:p>
        </p:txBody>
      </p: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23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5001734" y="2899294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Transmitted </a:t>
            </a:r>
            <a:r>
              <a:rPr lang="en-US" altLang="en-US" sz="1800" dirty="0" smtClean="0">
                <a:solidFill>
                  <a:srgbClr val="00B0F0"/>
                </a:solidFill>
              </a:rPr>
              <a:t>Word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3" name="TextBox 68"/>
          <p:cNvSpPr txBox="1">
            <a:spLocks noChangeArrowheads="1"/>
          </p:cNvSpPr>
          <p:nvPr/>
        </p:nvSpPr>
        <p:spPr bwMode="auto">
          <a:xfrm>
            <a:off x="5001734" y="3400944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Tampered Word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92661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6981734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…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74373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78945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83517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88089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106377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97233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101805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92661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10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981734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b="1" i="1" dirty="0" smtClean="0"/>
              <a:t>…</a:t>
            </a:r>
            <a:endParaRPr lang="en-US" altLang="en-US" sz="1200" b="1" i="1" dirty="0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74373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6</a:t>
            </a: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78945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7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83517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8</a:t>
            </a: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88089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9</a:t>
            </a:r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106377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13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97233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11</a:t>
            </a:r>
          </a:p>
        </p:txBody>
      </p:sp>
      <p:sp>
        <p:nvSpPr>
          <p:cNvPr id="91" name="Rectangle 50"/>
          <p:cNvSpPr>
            <a:spLocks noChangeArrowheads="1"/>
          </p:cNvSpPr>
          <p:nvPr/>
        </p:nvSpPr>
        <p:spPr bwMode="auto">
          <a:xfrm>
            <a:off x="101805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12</a:t>
            </a: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92661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3" name="Rectangle 56"/>
          <p:cNvSpPr>
            <a:spLocks noChangeArrowheads="1"/>
          </p:cNvSpPr>
          <p:nvPr/>
        </p:nvSpPr>
        <p:spPr bwMode="auto">
          <a:xfrm>
            <a:off x="6981734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HK" altLang="en-US" sz="1800" dirty="0" smtClean="0">
                <a:solidFill>
                  <a:srgbClr val="FF0000"/>
                </a:solidFill>
              </a:rPr>
              <a:t>…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94" name="Rectangle 57"/>
          <p:cNvSpPr>
            <a:spLocks noChangeArrowheads="1"/>
          </p:cNvSpPr>
          <p:nvPr/>
        </p:nvSpPr>
        <p:spPr bwMode="auto">
          <a:xfrm>
            <a:off x="74373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5" name="Rectangle 58"/>
          <p:cNvSpPr>
            <a:spLocks noChangeArrowheads="1"/>
          </p:cNvSpPr>
          <p:nvPr/>
        </p:nvSpPr>
        <p:spPr bwMode="auto">
          <a:xfrm>
            <a:off x="78945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FF0000"/>
                </a:solidFill>
              </a:rPr>
              <a:t>1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83517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88089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106377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97233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FF0000"/>
                </a:solidFill>
              </a:rPr>
              <a:t>0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101805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1110129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1110129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14</a:t>
            </a: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1110129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cxnSp>
        <p:nvCxnSpPr>
          <p:cNvPr id="104" name="Straight Connector 3"/>
          <p:cNvCxnSpPr>
            <a:cxnSpLocks noChangeShapeType="1"/>
          </p:cNvCxnSpPr>
          <p:nvPr/>
        </p:nvCxnSpPr>
        <p:spPr bwMode="auto">
          <a:xfrm>
            <a:off x="7437346" y="2454794"/>
            <a:ext cx="0" cy="24840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5" name="TextBox 68"/>
          <p:cNvSpPr txBox="1">
            <a:spLocks noChangeArrowheads="1"/>
          </p:cNvSpPr>
          <p:nvPr/>
        </p:nvSpPr>
        <p:spPr bwMode="auto">
          <a:xfrm>
            <a:off x="5001734" y="386052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solidFill>
                  <a:srgbClr val="7030A0"/>
                </a:solidFill>
              </a:rPr>
              <a:t>Selected Word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06" name="Rectangle 54"/>
          <p:cNvSpPr>
            <a:spLocks noChangeArrowheads="1"/>
          </p:cNvSpPr>
          <p:nvPr/>
        </p:nvSpPr>
        <p:spPr bwMode="auto">
          <a:xfrm>
            <a:off x="92661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07" name="Rectangle 56"/>
          <p:cNvSpPr>
            <a:spLocks noChangeArrowheads="1"/>
          </p:cNvSpPr>
          <p:nvPr/>
        </p:nvSpPr>
        <p:spPr bwMode="auto">
          <a:xfrm>
            <a:off x="6981734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…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74373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4" name="Rectangle 58"/>
          <p:cNvSpPr>
            <a:spLocks noChangeArrowheads="1"/>
          </p:cNvSpPr>
          <p:nvPr/>
        </p:nvSpPr>
        <p:spPr bwMode="auto">
          <a:xfrm>
            <a:off x="78945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6" name="Rectangle 59"/>
          <p:cNvSpPr>
            <a:spLocks noChangeArrowheads="1"/>
          </p:cNvSpPr>
          <p:nvPr/>
        </p:nvSpPr>
        <p:spPr bwMode="auto">
          <a:xfrm>
            <a:off x="83517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7" name="Rectangle 60"/>
          <p:cNvSpPr>
            <a:spLocks noChangeArrowheads="1"/>
          </p:cNvSpPr>
          <p:nvPr/>
        </p:nvSpPr>
        <p:spPr bwMode="auto">
          <a:xfrm>
            <a:off x="88089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8" name="Rectangle 61"/>
          <p:cNvSpPr>
            <a:spLocks noChangeArrowheads="1"/>
          </p:cNvSpPr>
          <p:nvPr/>
        </p:nvSpPr>
        <p:spPr bwMode="auto">
          <a:xfrm>
            <a:off x="106377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9" name="Rectangle 62"/>
          <p:cNvSpPr>
            <a:spLocks noChangeArrowheads="1"/>
          </p:cNvSpPr>
          <p:nvPr/>
        </p:nvSpPr>
        <p:spPr bwMode="auto">
          <a:xfrm>
            <a:off x="97233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30" name="Rectangle 63"/>
          <p:cNvSpPr>
            <a:spLocks noChangeArrowheads="1"/>
          </p:cNvSpPr>
          <p:nvPr/>
        </p:nvSpPr>
        <p:spPr bwMode="auto">
          <a:xfrm>
            <a:off x="101805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31" name="Rectangle 66"/>
          <p:cNvSpPr>
            <a:spLocks noChangeArrowheads="1"/>
          </p:cNvSpPr>
          <p:nvPr/>
        </p:nvSpPr>
        <p:spPr bwMode="auto">
          <a:xfrm>
            <a:off x="1110129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091920" y="2388482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Pushing phase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636905" y="2857826"/>
            <a:ext cx="388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K" dirty="0" smtClean="0"/>
              <a:t>Construct a set of </a:t>
            </a:r>
            <a:r>
              <a:rPr lang="en-HK" dirty="0" err="1" smtClean="0"/>
              <a:t>codewords</a:t>
            </a:r>
            <a:r>
              <a:rPr lang="en-HK" dirty="0" smtClean="0"/>
              <a:t> based on </a:t>
            </a:r>
            <a:r>
              <a:rPr lang="en-HK" dirty="0">
                <a:solidFill>
                  <a:srgbClr val="FF0000"/>
                </a:solidFill>
              </a:rPr>
              <a:t>corrupted bits transmitted so far</a:t>
            </a:r>
            <a:endParaRPr lang="en-HK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HK" dirty="0">
                <a:solidFill>
                  <a:srgbClr val="7030A0"/>
                </a:solidFill>
              </a:rPr>
              <a:t>Select</a:t>
            </a:r>
            <a:r>
              <a:rPr lang="en-HK" dirty="0"/>
              <a:t> one </a:t>
            </a:r>
            <a:r>
              <a:rPr lang="en-HK" dirty="0" err="1"/>
              <a:t>codeword</a:t>
            </a:r>
            <a:r>
              <a:rPr lang="en-HK" dirty="0"/>
              <a:t> from the set and then “push” the transmitted </a:t>
            </a:r>
            <a:r>
              <a:rPr lang="en-HK" dirty="0" err="1"/>
              <a:t>codeword</a:t>
            </a:r>
            <a:r>
              <a:rPr lang="en-HK" dirty="0"/>
              <a:t> towards the selected </a:t>
            </a:r>
            <a:r>
              <a:rPr lang="en-HK" dirty="0" smtClean="0"/>
              <a:t>one</a:t>
            </a:r>
            <a:endParaRPr lang="en-US" dirty="0"/>
          </a:p>
        </p:txBody>
      </p:sp>
      <p:grpSp>
        <p:nvGrpSpPr>
          <p:cNvPr id="134" name="Group 49"/>
          <p:cNvGrpSpPr>
            <a:grpSpLocks/>
          </p:cNvGrpSpPr>
          <p:nvPr/>
        </p:nvGrpSpPr>
        <p:grpSpPr bwMode="auto">
          <a:xfrm>
            <a:off x="4640085" y="4946914"/>
            <a:ext cx="720725" cy="142875"/>
            <a:chOff x="884" y="2841"/>
            <a:chExt cx="454" cy="90"/>
          </a:xfrm>
          <a:solidFill>
            <a:schemeClr val="accent1">
              <a:lumMod val="75000"/>
            </a:schemeClr>
          </a:solidFill>
        </p:grpSpPr>
        <p:sp>
          <p:nvSpPr>
            <p:cNvPr id="135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71"/>
          <p:cNvGrpSpPr>
            <a:grpSpLocks/>
          </p:cNvGrpSpPr>
          <p:nvPr/>
        </p:nvGrpSpPr>
        <p:grpSpPr bwMode="auto">
          <a:xfrm>
            <a:off x="5361771" y="4946633"/>
            <a:ext cx="1306512" cy="142875"/>
            <a:chOff x="884" y="2478"/>
            <a:chExt cx="823" cy="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2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2205" y="4905334"/>
            <a:ext cx="72000" cy="600482"/>
            <a:chOff x="2123440" y="5245145"/>
            <a:chExt cx="72000" cy="600482"/>
          </a:xfrm>
        </p:grpSpPr>
        <p:sp>
          <p:nvSpPr>
            <p:cNvPr id="4" name="Oval 3"/>
            <p:cNvSpPr/>
            <p:nvPr/>
          </p:nvSpPr>
          <p:spPr>
            <a:xfrm>
              <a:off x="2123440" y="577362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2159440" y="5245145"/>
              <a:ext cx="0" cy="52848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1466205" y="4893816"/>
            <a:ext cx="1224000" cy="122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905045" y="603900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570301" y="579952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650967" y="537008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681921" y="497542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49"/>
          <p:cNvGrpSpPr>
            <a:grpSpLocks/>
          </p:cNvGrpSpPr>
          <p:nvPr/>
        </p:nvGrpSpPr>
        <p:grpSpPr bwMode="auto">
          <a:xfrm>
            <a:off x="4639292" y="5190184"/>
            <a:ext cx="720725" cy="142875"/>
            <a:chOff x="884" y="2841"/>
            <a:chExt cx="454" cy="90"/>
          </a:xfrm>
          <a:solidFill>
            <a:srgbClr val="FF0000"/>
          </a:solidFill>
        </p:grpSpPr>
        <p:sp>
          <p:nvSpPr>
            <p:cNvPr id="207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" name="Group 49"/>
          <p:cNvGrpSpPr>
            <a:grpSpLocks/>
          </p:cNvGrpSpPr>
          <p:nvPr/>
        </p:nvGrpSpPr>
        <p:grpSpPr bwMode="auto">
          <a:xfrm>
            <a:off x="4639292" y="5631741"/>
            <a:ext cx="720725" cy="142875"/>
            <a:chOff x="884" y="2841"/>
            <a:chExt cx="454" cy="90"/>
          </a:xfrm>
          <a:solidFill>
            <a:srgbClr val="FF0000"/>
          </a:solidFill>
        </p:grpSpPr>
        <p:sp>
          <p:nvSpPr>
            <p:cNvPr id="213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" name="Group 49"/>
          <p:cNvGrpSpPr>
            <a:grpSpLocks/>
          </p:cNvGrpSpPr>
          <p:nvPr/>
        </p:nvGrpSpPr>
        <p:grpSpPr bwMode="auto">
          <a:xfrm>
            <a:off x="4639292" y="5391633"/>
            <a:ext cx="720725" cy="142875"/>
            <a:chOff x="884" y="2841"/>
            <a:chExt cx="454" cy="90"/>
          </a:xfrm>
          <a:solidFill>
            <a:srgbClr val="FF0000"/>
          </a:solidFill>
        </p:grpSpPr>
        <p:sp>
          <p:nvSpPr>
            <p:cNvPr id="219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4" name="Group 49"/>
          <p:cNvGrpSpPr>
            <a:grpSpLocks/>
          </p:cNvGrpSpPr>
          <p:nvPr/>
        </p:nvGrpSpPr>
        <p:grpSpPr bwMode="auto">
          <a:xfrm>
            <a:off x="4639292" y="5891763"/>
            <a:ext cx="720725" cy="142875"/>
            <a:chOff x="884" y="2841"/>
            <a:chExt cx="454" cy="90"/>
          </a:xfrm>
          <a:solidFill>
            <a:srgbClr val="FF0000"/>
          </a:solidFill>
        </p:grpSpPr>
        <p:sp>
          <p:nvSpPr>
            <p:cNvPr id="225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" name="Oval 229"/>
          <p:cNvSpPr/>
          <p:nvPr/>
        </p:nvSpPr>
        <p:spPr>
          <a:xfrm>
            <a:off x="2036323" y="4848213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71"/>
          <p:cNvGrpSpPr>
            <a:grpSpLocks/>
          </p:cNvGrpSpPr>
          <p:nvPr/>
        </p:nvGrpSpPr>
        <p:grpSpPr bwMode="auto">
          <a:xfrm>
            <a:off x="5350432" y="5190184"/>
            <a:ext cx="1306512" cy="142875"/>
            <a:chOff x="884" y="2478"/>
            <a:chExt cx="823" cy="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2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" name="Group 71"/>
          <p:cNvGrpSpPr>
            <a:grpSpLocks/>
          </p:cNvGrpSpPr>
          <p:nvPr/>
        </p:nvGrpSpPr>
        <p:grpSpPr bwMode="auto">
          <a:xfrm>
            <a:off x="5358069" y="5390195"/>
            <a:ext cx="1306512" cy="142875"/>
            <a:chOff x="884" y="2478"/>
            <a:chExt cx="823" cy="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42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" name="Group 71"/>
          <p:cNvGrpSpPr>
            <a:grpSpLocks/>
          </p:cNvGrpSpPr>
          <p:nvPr/>
        </p:nvGrpSpPr>
        <p:grpSpPr bwMode="auto">
          <a:xfrm>
            <a:off x="5357797" y="5632687"/>
            <a:ext cx="1306512" cy="142875"/>
            <a:chOff x="884" y="2478"/>
            <a:chExt cx="823" cy="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2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" name="Group 71"/>
          <p:cNvGrpSpPr>
            <a:grpSpLocks/>
          </p:cNvGrpSpPr>
          <p:nvPr/>
        </p:nvGrpSpPr>
        <p:grpSpPr bwMode="auto">
          <a:xfrm>
            <a:off x="5359920" y="5891178"/>
            <a:ext cx="1306512" cy="142875"/>
            <a:chOff x="884" y="2478"/>
            <a:chExt cx="823" cy="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2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6699974" y="5701359"/>
            <a:ext cx="436624" cy="0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636336" y="5637970"/>
            <a:ext cx="2025017" cy="143821"/>
            <a:chOff x="7672554" y="5633376"/>
            <a:chExt cx="2025017" cy="143821"/>
          </a:xfrm>
          <a:solidFill>
            <a:srgbClr val="7030A0"/>
          </a:solidFill>
        </p:grpSpPr>
        <p:grpSp>
          <p:nvGrpSpPr>
            <p:cNvPr id="271" name="Group 49"/>
            <p:cNvGrpSpPr>
              <a:grpSpLocks/>
            </p:cNvGrpSpPr>
            <p:nvPr/>
          </p:nvGrpSpPr>
          <p:grpSpPr bwMode="auto">
            <a:xfrm>
              <a:off x="7672554" y="5633376"/>
              <a:ext cx="720725" cy="142875"/>
              <a:chOff x="884" y="2841"/>
              <a:chExt cx="454" cy="90"/>
            </a:xfrm>
            <a:grpFill/>
          </p:grpSpPr>
          <p:sp>
            <p:nvSpPr>
              <p:cNvPr id="272" name="Rectangle 39"/>
              <p:cNvSpPr>
                <a:spLocks noChangeArrowheads="1"/>
              </p:cNvSpPr>
              <p:nvPr/>
            </p:nvSpPr>
            <p:spPr bwMode="auto">
              <a:xfrm>
                <a:off x="884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40"/>
              <p:cNvSpPr>
                <a:spLocks noChangeArrowheads="1"/>
              </p:cNvSpPr>
              <p:nvPr/>
            </p:nvSpPr>
            <p:spPr bwMode="auto">
              <a:xfrm>
                <a:off x="972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Rectangle 41"/>
              <p:cNvSpPr>
                <a:spLocks noChangeArrowheads="1"/>
              </p:cNvSpPr>
              <p:nvPr/>
            </p:nvSpPr>
            <p:spPr bwMode="auto">
              <a:xfrm>
                <a:off x="1066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Rectangle 42"/>
              <p:cNvSpPr>
                <a:spLocks noChangeArrowheads="1"/>
              </p:cNvSpPr>
              <p:nvPr/>
            </p:nvSpPr>
            <p:spPr bwMode="auto">
              <a:xfrm>
                <a:off x="1154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Rectangle 43"/>
              <p:cNvSpPr>
                <a:spLocks noChangeArrowheads="1"/>
              </p:cNvSpPr>
              <p:nvPr/>
            </p:nvSpPr>
            <p:spPr bwMode="auto">
              <a:xfrm>
                <a:off x="1247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7" name="Group 71"/>
            <p:cNvGrpSpPr>
              <a:grpSpLocks/>
            </p:cNvGrpSpPr>
            <p:nvPr/>
          </p:nvGrpSpPr>
          <p:grpSpPr bwMode="auto">
            <a:xfrm>
              <a:off x="8391059" y="5634322"/>
              <a:ext cx="1306512" cy="142875"/>
              <a:chOff x="884" y="2478"/>
              <a:chExt cx="823" cy="90"/>
            </a:xfrm>
            <a:grpFill/>
          </p:grpSpPr>
          <p:sp>
            <p:nvSpPr>
              <p:cNvPr id="278" name="Rectangle 72"/>
              <p:cNvSpPr>
                <a:spLocks noChangeArrowheads="1"/>
              </p:cNvSpPr>
              <p:nvPr/>
            </p:nvSpPr>
            <p:spPr bwMode="auto">
              <a:xfrm>
                <a:off x="884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Rectangle 73"/>
              <p:cNvSpPr>
                <a:spLocks noChangeArrowheads="1"/>
              </p:cNvSpPr>
              <p:nvPr/>
            </p:nvSpPr>
            <p:spPr bwMode="auto">
              <a:xfrm>
                <a:off x="972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74"/>
              <p:cNvSpPr>
                <a:spLocks noChangeArrowheads="1"/>
              </p:cNvSpPr>
              <p:nvPr/>
            </p:nvSpPr>
            <p:spPr bwMode="auto">
              <a:xfrm>
                <a:off x="1066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Rectangle 75"/>
              <p:cNvSpPr>
                <a:spLocks noChangeArrowheads="1"/>
              </p:cNvSpPr>
              <p:nvPr/>
            </p:nvSpPr>
            <p:spPr bwMode="auto">
              <a:xfrm>
                <a:off x="1154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76"/>
              <p:cNvSpPr>
                <a:spLocks noChangeArrowheads="1"/>
              </p:cNvSpPr>
              <p:nvPr/>
            </p:nvSpPr>
            <p:spPr bwMode="auto">
              <a:xfrm>
                <a:off x="1247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Rectangle 77"/>
              <p:cNvSpPr>
                <a:spLocks noChangeArrowheads="1"/>
              </p:cNvSpPr>
              <p:nvPr/>
            </p:nvSpPr>
            <p:spPr bwMode="auto">
              <a:xfrm>
                <a:off x="1341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Rectangle 78"/>
              <p:cNvSpPr>
                <a:spLocks noChangeArrowheads="1"/>
              </p:cNvSpPr>
              <p:nvPr/>
            </p:nvSpPr>
            <p:spPr bwMode="auto">
              <a:xfrm>
                <a:off x="1429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79"/>
              <p:cNvSpPr>
                <a:spLocks noChangeArrowheads="1"/>
              </p:cNvSpPr>
              <p:nvPr/>
            </p:nvSpPr>
            <p:spPr bwMode="auto">
              <a:xfrm>
                <a:off x="1523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80"/>
              <p:cNvSpPr>
                <a:spLocks noChangeArrowheads="1"/>
              </p:cNvSpPr>
              <p:nvPr/>
            </p:nvSpPr>
            <p:spPr bwMode="auto">
              <a:xfrm>
                <a:off x="1616" y="2478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515494" y="4324919"/>
            <a:ext cx="3992879" cy="438664"/>
            <a:chOff x="7515494" y="4324919"/>
            <a:chExt cx="3992879" cy="438664"/>
          </a:xfrm>
        </p:grpSpPr>
        <p:sp>
          <p:nvSpPr>
            <p:cNvPr id="287" name="TextBox 286"/>
            <p:cNvSpPr txBox="1"/>
            <p:nvPr/>
          </p:nvSpPr>
          <p:spPr>
            <a:xfrm>
              <a:off x="8817249" y="4356707"/>
              <a:ext cx="161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 smtClean="0"/>
                <a:t>Pushing phase</a:t>
              </a:r>
              <a:endParaRPr lang="en-US" dirty="0"/>
            </a:p>
          </p:txBody>
        </p:sp>
        <p:grpSp>
          <p:nvGrpSpPr>
            <p:cNvPr id="288" name="Group 287"/>
            <p:cNvGrpSpPr/>
            <p:nvPr/>
          </p:nvGrpSpPr>
          <p:grpSpPr>
            <a:xfrm>
              <a:off x="10345720" y="4324919"/>
              <a:ext cx="1162653" cy="438664"/>
              <a:chOff x="6449065" y="5739714"/>
              <a:chExt cx="1681681" cy="438664"/>
            </a:xfrm>
          </p:grpSpPr>
          <p:cxnSp>
            <p:nvCxnSpPr>
              <p:cNvPr id="289" name="Straight Arrow Connector 288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 flipH="1">
              <a:off x="7515494" y="4324919"/>
              <a:ext cx="1352550" cy="438664"/>
              <a:chOff x="6449065" y="5739714"/>
              <a:chExt cx="1681681" cy="438664"/>
            </a:xfrm>
          </p:grpSpPr>
          <p:cxnSp>
            <p:nvCxnSpPr>
              <p:cNvPr id="292" name="Straight Arrow Connector 291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2" name="Picture 17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89079" y="5140325"/>
            <a:ext cx="156306" cy="177866"/>
          </a:xfrm>
          <a:prstGeom prst="rect">
            <a:avLst/>
          </a:prstGeom>
        </p:spPr>
      </p:pic>
      <p:pic>
        <p:nvPicPr>
          <p:cNvPr id="173" name="Picture 17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132670" y="5362575"/>
            <a:ext cx="146979" cy="231775"/>
          </a:xfrm>
          <a:prstGeom prst="rect">
            <a:avLst/>
          </a:prstGeom>
        </p:spPr>
      </p:pic>
      <p:pic>
        <p:nvPicPr>
          <p:cNvPr id="174" name="Picture 17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870075" y="4629150"/>
            <a:ext cx="167024" cy="196850"/>
          </a:xfrm>
          <a:prstGeom prst="rect">
            <a:avLst/>
          </a:prstGeom>
        </p:spPr>
      </p:pic>
      <p:pic>
        <p:nvPicPr>
          <p:cNvPr id="175" name="Picture 17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886325" y="2990507"/>
            <a:ext cx="257175" cy="187668"/>
          </a:xfrm>
          <a:prstGeom prst="rect">
            <a:avLst/>
          </a:prstGeom>
        </p:spPr>
      </p:pic>
      <p:pic>
        <p:nvPicPr>
          <p:cNvPr id="176" name="Picture 17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924425" y="3499030"/>
            <a:ext cx="228600" cy="222069"/>
          </a:xfrm>
          <a:prstGeom prst="rect">
            <a:avLst/>
          </a:prstGeom>
        </p:spPr>
      </p:pic>
      <p:pic>
        <p:nvPicPr>
          <p:cNvPr id="177" name="Picture 17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921250" y="3930564"/>
            <a:ext cx="269875" cy="1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28372 0.03565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6888 -0.016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21472 -0.0157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78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069 0.00649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25781 0.02037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 animBg="1"/>
      <p:bldP spid="105" grpId="0"/>
      <p:bldP spid="106" grpId="0" animBg="1"/>
      <p:bldP spid="107" grpId="0" animBg="1"/>
      <p:bldP spid="108" grpId="0" animBg="1"/>
      <p:bldP spid="124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/>
      <p:bldP spid="7" grpId="0" animBg="1"/>
      <p:bldP spid="202" grpId="1" animBg="1"/>
      <p:bldP spid="202" grpId="2" animBg="1"/>
      <p:bldP spid="203" grpId="1" animBg="1"/>
      <p:bldP spid="203" grpId="2" animBg="1"/>
      <p:bldP spid="204" grpId="1" animBg="1"/>
      <p:bldP spid="204" grpId="2" animBg="1"/>
      <p:bldP spid="205" grpId="1" animBg="1"/>
      <p:bldP spid="205" grpId="2" animBg="1"/>
      <p:bldP spid="230" grpId="0" animBg="1"/>
      <p:bldP spid="23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63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attack</a:t>
            </a:r>
            <a:endParaRPr lang="en-US" altLang="en-US" dirty="0"/>
          </a:p>
        </p:txBody>
      </p: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24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5001734" y="2899294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B0F0"/>
                </a:solidFill>
              </a:rPr>
              <a:t>Transmitted </a:t>
            </a:r>
            <a:r>
              <a:rPr lang="en-US" altLang="en-US" sz="1800" dirty="0" smtClean="0">
                <a:solidFill>
                  <a:srgbClr val="00B0F0"/>
                </a:solidFill>
              </a:rPr>
              <a:t>Word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3" name="TextBox 68"/>
          <p:cNvSpPr txBox="1">
            <a:spLocks noChangeArrowheads="1"/>
          </p:cNvSpPr>
          <p:nvPr/>
        </p:nvSpPr>
        <p:spPr bwMode="auto">
          <a:xfrm>
            <a:off x="5001734" y="3400944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Tampered Word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92661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6981734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…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74373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78945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83517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88089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106377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97233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1018054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92661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10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981734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b="1" i="1" dirty="0" smtClean="0"/>
              <a:t>…</a:t>
            </a:r>
            <a:endParaRPr lang="en-US" altLang="en-US" sz="1200" b="1" i="1" dirty="0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74373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6</a:t>
            </a: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78945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7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83517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8</a:t>
            </a: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88089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9</a:t>
            </a:r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106377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13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97233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11</a:t>
            </a:r>
          </a:p>
        </p:txBody>
      </p:sp>
      <p:sp>
        <p:nvSpPr>
          <p:cNvPr id="91" name="Rectangle 50"/>
          <p:cNvSpPr>
            <a:spLocks noChangeArrowheads="1"/>
          </p:cNvSpPr>
          <p:nvPr/>
        </p:nvSpPr>
        <p:spPr bwMode="auto">
          <a:xfrm>
            <a:off x="1018054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12</a:t>
            </a: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92661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3" name="Rectangle 56"/>
          <p:cNvSpPr>
            <a:spLocks noChangeArrowheads="1"/>
          </p:cNvSpPr>
          <p:nvPr/>
        </p:nvSpPr>
        <p:spPr bwMode="auto">
          <a:xfrm>
            <a:off x="6981734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HK" altLang="en-US" sz="1800" dirty="0" smtClean="0">
                <a:solidFill>
                  <a:srgbClr val="FF0000"/>
                </a:solidFill>
              </a:rPr>
              <a:t>…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94" name="Rectangle 57"/>
          <p:cNvSpPr>
            <a:spLocks noChangeArrowheads="1"/>
          </p:cNvSpPr>
          <p:nvPr/>
        </p:nvSpPr>
        <p:spPr bwMode="auto">
          <a:xfrm>
            <a:off x="74373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5" name="Rectangle 58"/>
          <p:cNvSpPr>
            <a:spLocks noChangeArrowheads="1"/>
          </p:cNvSpPr>
          <p:nvPr/>
        </p:nvSpPr>
        <p:spPr bwMode="auto">
          <a:xfrm>
            <a:off x="78945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FF0000"/>
                </a:solidFill>
              </a:rPr>
              <a:t>1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83517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88089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106377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97233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FF0000"/>
                </a:solidFill>
              </a:rPr>
              <a:t>0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1018054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0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11101296" y="28992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11101296" y="244209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195" tIns="36195" rIns="36195" bIns="36576" anchor="b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200" i="1"/>
              <a:t>14</a:t>
            </a: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11101296" y="3356494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00B0F0"/>
                </a:solidFill>
              </a:rPr>
              <a:t>1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  <p:cxnSp>
        <p:nvCxnSpPr>
          <p:cNvPr id="104" name="Straight Connector 3"/>
          <p:cNvCxnSpPr>
            <a:cxnSpLocks noChangeShapeType="1"/>
          </p:cNvCxnSpPr>
          <p:nvPr/>
        </p:nvCxnSpPr>
        <p:spPr bwMode="auto">
          <a:xfrm>
            <a:off x="7437346" y="2454794"/>
            <a:ext cx="0" cy="24840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5" name="TextBox 68"/>
          <p:cNvSpPr txBox="1">
            <a:spLocks noChangeArrowheads="1"/>
          </p:cNvSpPr>
          <p:nvPr/>
        </p:nvSpPr>
        <p:spPr bwMode="auto">
          <a:xfrm>
            <a:off x="5001734" y="386052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solidFill>
                  <a:srgbClr val="7030A0"/>
                </a:solidFill>
              </a:rPr>
              <a:t>Selected Word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06" name="Rectangle 54"/>
          <p:cNvSpPr>
            <a:spLocks noChangeArrowheads="1"/>
          </p:cNvSpPr>
          <p:nvPr/>
        </p:nvSpPr>
        <p:spPr bwMode="auto">
          <a:xfrm>
            <a:off x="92661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07" name="Rectangle 56"/>
          <p:cNvSpPr>
            <a:spLocks noChangeArrowheads="1"/>
          </p:cNvSpPr>
          <p:nvPr/>
        </p:nvSpPr>
        <p:spPr bwMode="auto">
          <a:xfrm>
            <a:off x="6981734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…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74373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4" name="Rectangle 58"/>
          <p:cNvSpPr>
            <a:spLocks noChangeArrowheads="1"/>
          </p:cNvSpPr>
          <p:nvPr/>
        </p:nvSpPr>
        <p:spPr bwMode="auto">
          <a:xfrm>
            <a:off x="78945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6" name="Rectangle 59"/>
          <p:cNvSpPr>
            <a:spLocks noChangeArrowheads="1"/>
          </p:cNvSpPr>
          <p:nvPr/>
        </p:nvSpPr>
        <p:spPr bwMode="auto">
          <a:xfrm>
            <a:off x="83517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7" name="Rectangle 60"/>
          <p:cNvSpPr>
            <a:spLocks noChangeArrowheads="1"/>
          </p:cNvSpPr>
          <p:nvPr/>
        </p:nvSpPr>
        <p:spPr bwMode="auto">
          <a:xfrm>
            <a:off x="88089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8" name="Rectangle 61"/>
          <p:cNvSpPr>
            <a:spLocks noChangeArrowheads="1"/>
          </p:cNvSpPr>
          <p:nvPr/>
        </p:nvSpPr>
        <p:spPr bwMode="auto">
          <a:xfrm>
            <a:off x="106377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29" name="Rectangle 62"/>
          <p:cNvSpPr>
            <a:spLocks noChangeArrowheads="1"/>
          </p:cNvSpPr>
          <p:nvPr/>
        </p:nvSpPr>
        <p:spPr bwMode="auto">
          <a:xfrm>
            <a:off x="97233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30" name="Rectangle 63"/>
          <p:cNvSpPr>
            <a:spLocks noChangeArrowheads="1"/>
          </p:cNvSpPr>
          <p:nvPr/>
        </p:nvSpPr>
        <p:spPr bwMode="auto">
          <a:xfrm>
            <a:off x="1018054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0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31" name="Rectangle 66"/>
          <p:cNvSpPr>
            <a:spLocks noChangeArrowheads="1"/>
          </p:cNvSpPr>
          <p:nvPr/>
        </p:nvSpPr>
        <p:spPr bwMode="auto">
          <a:xfrm>
            <a:off x="11101296" y="381607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HK" altLang="en-US" sz="1800" dirty="0" smtClean="0">
                <a:solidFill>
                  <a:srgbClr val="7030A0"/>
                </a:solidFill>
              </a:rPr>
              <a:t>1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091920" y="2388482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Pushing phase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100455" y="2857826"/>
            <a:ext cx="388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K" dirty="0" smtClean="0"/>
              <a:t>Construct a set of </a:t>
            </a:r>
            <a:r>
              <a:rPr lang="en-HK" dirty="0" err="1" smtClean="0"/>
              <a:t>codewords</a:t>
            </a:r>
            <a:r>
              <a:rPr lang="en-HK" dirty="0" smtClean="0"/>
              <a:t> based on </a:t>
            </a:r>
            <a:r>
              <a:rPr lang="en-HK" dirty="0" smtClean="0">
                <a:solidFill>
                  <a:srgbClr val="FF0000"/>
                </a:solidFill>
              </a:rPr>
              <a:t>corrupted bits transmitted so far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HK" dirty="0">
                <a:solidFill>
                  <a:srgbClr val="7030A0"/>
                </a:solidFill>
              </a:rPr>
              <a:t>Select</a:t>
            </a:r>
            <a:r>
              <a:rPr lang="en-HK" dirty="0"/>
              <a:t> one </a:t>
            </a:r>
            <a:r>
              <a:rPr lang="en-HK" dirty="0" err="1"/>
              <a:t>codeword</a:t>
            </a:r>
            <a:r>
              <a:rPr lang="en-HK" dirty="0"/>
              <a:t> from the set and then “push” the transmitted </a:t>
            </a:r>
            <a:r>
              <a:rPr lang="en-HK" dirty="0" err="1"/>
              <a:t>codeword</a:t>
            </a:r>
            <a:r>
              <a:rPr lang="en-HK" dirty="0"/>
              <a:t> towards the selected </a:t>
            </a:r>
            <a:r>
              <a:rPr lang="en-HK" dirty="0" smtClean="0"/>
              <a:t>one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15494" y="4324919"/>
            <a:ext cx="3992879" cy="438664"/>
            <a:chOff x="7515494" y="4324919"/>
            <a:chExt cx="3992879" cy="438664"/>
          </a:xfrm>
        </p:grpSpPr>
        <p:sp>
          <p:nvSpPr>
            <p:cNvPr id="287" name="TextBox 286"/>
            <p:cNvSpPr txBox="1"/>
            <p:nvPr/>
          </p:nvSpPr>
          <p:spPr>
            <a:xfrm>
              <a:off x="8817249" y="4356707"/>
              <a:ext cx="161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 smtClean="0"/>
                <a:t>Pushing phase</a:t>
              </a:r>
              <a:endParaRPr lang="en-US" dirty="0"/>
            </a:p>
          </p:txBody>
        </p:sp>
        <p:grpSp>
          <p:nvGrpSpPr>
            <p:cNvPr id="288" name="Group 287"/>
            <p:cNvGrpSpPr/>
            <p:nvPr/>
          </p:nvGrpSpPr>
          <p:grpSpPr>
            <a:xfrm>
              <a:off x="10345720" y="4324919"/>
              <a:ext cx="1162653" cy="438664"/>
              <a:chOff x="6449065" y="5739714"/>
              <a:chExt cx="1681681" cy="438664"/>
            </a:xfrm>
          </p:grpSpPr>
          <p:cxnSp>
            <p:nvCxnSpPr>
              <p:cNvPr id="289" name="Straight Arrow Connector 288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 flipH="1">
              <a:off x="7515494" y="4324919"/>
              <a:ext cx="1352550" cy="438664"/>
              <a:chOff x="6449065" y="5739714"/>
              <a:chExt cx="1681681" cy="438664"/>
            </a:xfrm>
          </p:grpSpPr>
          <p:cxnSp>
            <p:nvCxnSpPr>
              <p:cNvPr id="292" name="Straight Arrow Connector 291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" name="Oval 173"/>
          <p:cNvSpPr/>
          <p:nvPr/>
        </p:nvSpPr>
        <p:spPr bwMode="auto">
          <a:xfrm>
            <a:off x="8414589" y="2959886"/>
            <a:ext cx="332062" cy="80058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10240510" y="2943458"/>
            <a:ext cx="332062" cy="80058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8797833" y="3372636"/>
            <a:ext cx="933450" cy="88360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974889" y="5385511"/>
            <a:ext cx="389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 smtClean="0"/>
              <a:t>The </a:t>
            </a:r>
            <a:r>
              <a:rPr lang="en-HK" sz="1600" dirty="0" smtClean="0">
                <a:solidFill>
                  <a:srgbClr val="FF0000"/>
                </a:solidFill>
              </a:rPr>
              <a:t>tampered</a:t>
            </a:r>
            <a:r>
              <a:rPr lang="en-HK" sz="1600" dirty="0" smtClean="0">
                <a:solidFill>
                  <a:schemeClr val="bg1"/>
                </a:solidFill>
              </a:rPr>
              <a:t> </a:t>
            </a:r>
            <a:r>
              <a:rPr lang="en-HK" sz="1600" dirty="0" smtClean="0">
                <a:solidFill>
                  <a:srgbClr val="FF0000"/>
                </a:solidFill>
              </a:rPr>
              <a:t>word</a:t>
            </a:r>
            <a:r>
              <a:rPr lang="en-HK" sz="1600" dirty="0" smtClean="0"/>
              <a:t> lies in midway between the </a:t>
            </a:r>
            <a:r>
              <a:rPr lang="en-HK" sz="1600" dirty="0" smtClean="0">
                <a:solidFill>
                  <a:srgbClr val="00B0F0"/>
                </a:solidFill>
              </a:rPr>
              <a:t>transmitted word </a:t>
            </a:r>
            <a:r>
              <a:rPr lang="en-HK" sz="1600" dirty="0" smtClean="0"/>
              <a:t>and</a:t>
            </a:r>
            <a:r>
              <a:rPr lang="en-HK" sz="1600" dirty="0" smtClean="0">
                <a:solidFill>
                  <a:schemeClr val="bg1"/>
                </a:solidFill>
              </a:rPr>
              <a:t> </a:t>
            </a:r>
            <a:r>
              <a:rPr lang="en-HK" sz="1600" dirty="0" smtClean="0">
                <a:solidFill>
                  <a:srgbClr val="7030A0"/>
                </a:solidFill>
              </a:rPr>
              <a:t>selected word</a:t>
            </a:r>
            <a:r>
              <a:rPr lang="en-HK" sz="1600" dirty="0" smtClean="0"/>
              <a:t>.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9626294" y="560589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8953851" y="560589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0295348" y="5605899"/>
            <a:ext cx="144000" cy="14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125607" y="5570029"/>
            <a:ext cx="466720" cy="215737"/>
            <a:chOff x="7327557" y="6190236"/>
            <a:chExt cx="566989" cy="27939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327557" y="6326659"/>
              <a:ext cx="566989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894546" y="6196781"/>
              <a:ext cx="0" cy="272845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327557" y="6190236"/>
              <a:ext cx="0" cy="272845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9798036" y="5570029"/>
            <a:ext cx="466720" cy="215737"/>
            <a:chOff x="7327557" y="6190236"/>
            <a:chExt cx="566989" cy="279390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7327557" y="6326659"/>
              <a:ext cx="566989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894546" y="6196781"/>
              <a:ext cx="0" cy="272845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327557" y="6190236"/>
              <a:ext cx="0" cy="272845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93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C 0.00013 -0.05278 0.02422 -0.09699 0.05404 -0.09699 C 0.08347 -0.09699 0.1086 -0.05278 0.1086 0.00046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86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7 C -4.16667E-7 0.05162 -0.02422 0.09514 -0.05443 0.09514 C -0.0845 0.09514 -0.11185 0.04305 -0.10937 -0.0007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  <p:bldP spid="177" grpId="0"/>
      <p:bldP spid="3" grpId="0" animBg="1"/>
      <p:bldP spid="179" grpId="0" animBg="1"/>
      <p:bldP spid="179" grpId="1" animBg="1"/>
      <p:bldP spid="180" grpId="1" animBg="1"/>
      <p:bldP spid="180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9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</a:t>
            </a:r>
            <a:r>
              <a:rPr lang="en-HK" altLang="en-US" dirty="0" smtClean="0"/>
              <a:t>attack</a:t>
            </a:r>
          </a:p>
        </p:txBody>
      </p: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25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922232" y="3284421"/>
            <a:ext cx="2196000" cy="219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11478" y="445442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23090" y="481235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12483" y="508808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36724" y="455221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23928" y="445442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73556" y="39613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49840" y="43035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21840" y="365507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46444" y="41497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750045" y="364760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068420" y="3420635"/>
            <a:ext cx="1296000" cy="1296000"/>
          </a:xfrm>
          <a:prstGeom prst="ellipse">
            <a:avLst/>
          </a:pr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27557" y="3404972"/>
            <a:ext cx="2515316" cy="413266"/>
            <a:chOff x="7327557" y="3404972"/>
            <a:chExt cx="2515316" cy="413266"/>
          </a:xfrm>
        </p:grpSpPr>
        <p:sp>
          <p:nvSpPr>
            <p:cNvPr id="4" name="Freeform 3"/>
            <p:cNvSpPr/>
            <p:nvPr/>
          </p:nvSpPr>
          <p:spPr>
            <a:xfrm>
              <a:off x="7327557" y="3589638"/>
              <a:ext cx="766119" cy="228600"/>
            </a:xfrm>
            <a:custGeom>
              <a:avLst/>
              <a:gdLst>
                <a:gd name="connsiteX0" fmla="*/ 0 w 766119"/>
                <a:gd name="connsiteY0" fmla="*/ 228600 h 228600"/>
                <a:gd name="connsiteX1" fmla="*/ 364524 w 766119"/>
                <a:gd name="connsiteY1" fmla="*/ 74140 h 228600"/>
                <a:gd name="connsiteX2" fmla="*/ 766119 w 766119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119" h="228600">
                  <a:moveTo>
                    <a:pt x="0" y="228600"/>
                  </a:moveTo>
                  <a:cubicBezTo>
                    <a:pt x="118419" y="170420"/>
                    <a:pt x="236838" y="112240"/>
                    <a:pt x="364524" y="74140"/>
                  </a:cubicBezTo>
                  <a:cubicBezTo>
                    <a:pt x="492210" y="36040"/>
                    <a:pt x="629164" y="18020"/>
                    <a:pt x="766119" y="0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093676" y="3404972"/>
                  <a:ext cx="1749197" cy="369332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HK" dirty="0" smtClean="0"/>
                    <a:t>Group of size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HK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:mv="urn:schemas-microsoft-com:mac:vml"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676" y="3404972"/>
                  <a:ext cx="174919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68" t="-114516" r="-30450" b="-17096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Straight Arrow Connector 11"/>
          <p:cNvCxnSpPr>
            <a:stCxn id="35" idx="5"/>
            <a:endCxn id="31" idx="1"/>
          </p:cNvCxnSpPr>
          <p:nvPr/>
        </p:nvCxnSpPr>
        <p:spPr>
          <a:xfrm>
            <a:off x="6411296" y="4365054"/>
            <a:ext cx="235972" cy="19770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18670719">
            <a:off x="6374796" y="4205105"/>
            <a:ext cx="299936" cy="517605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51178" y="4113767"/>
            <a:ext cx="3914703" cy="432596"/>
            <a:chOff x="6751178" y="4113767"/>
            <a:chExt cx="3914703" cy="432596"/>
          </a:xfrm>
        </p:grpSpPr>
        <p:sp>
          <p:nvSpPr>
            <p:cNvPr id="14" name="Freeform 13"/>
            <p:cNvSpPr/>
            <p:nvPr/>
          </p:nvSpPr>
          <p:spPr>
            <a:xfrm>
              <a:off x="6751178" y="4327021"/>
              <a:ext cx="1014101" cy="219342"/>
            </a:xfrm>
            <a:custGeom>
              <a:avLst/>
              <a:gdLst>
                <a:gd name="connsiteX0" fmla="*/ 0 w 1011252"/>
                <a:gd name="connsiteY0" fmla="*/ 173765 h 173765"/>
                <a:gd name="connsiteX1" fmla="*/ 581114 w 1011252"/>
                <a:gd name="connsiteY1" fmla="*/ 74064 h 173765"/>
                <a:gd name="connsiteX2" fmla="*/ 1011252 w 1011252"/>
                <a:gd name="connsiteY2" fmla="*/ 0 h 173765"/>
                <a:gd name="connsiteX0" fmla="*/ 0 w 1011252"/>
                <a:gd name="connsiteY0" fmla="*/ 178483 h 178483"/>
                <a:gd name="connsiteX1" fmla="*/ 544083 w 1011252"/>
                <a:gd name="connsiteY1" fmla="*/ 10415 h 178483"/>
                <a:gd name="connsiteX2" fmla="*/ 1011252 w 1011252"/>
                <a:gd name="connsiteY2" fmla="*/ 4718 h 178483"/>
                <a:gd name="connsiteX0" fmla="*/ 0 w 1014101"/>
                <a:gd name="connsiteY0" fmla="*/ 219342 h 219342"/>
                <a:gd name="connsiteX1" fmla="*/ 544083 w 1014101"/>
                <a:gd name="connsiteY1" fmla="*/ 51274 h 219342"/>
                <a:gd name="connsiteX2" fmla="*/ 1014101 w 1014101"/>
                <a:gd name="connsiteY2" fmla="*/ 0 h 21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4101" h="219342">
                  <a:moveTo>
                    <a:pt x="0" y="219342"/>
                  </a:moveTo>
                  <a:cubicBezTo>
                    <a:pt x="181361" y="163319"/>
                    <a:pt x="375066" y="87831"/>
                    <a:pt x="544083" y="51274"/>
                  </a:cubicBezTo>
                  <a:cubicBezTo>
                    <a:pt x="713100" y="14717"/>
                    <a:pt x="948583" y="19465"/>
                    <a:pt x="1014101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765279" y="4113767"/>
              <a:ext cx="2900602" cy="387478"/>
            </a:xfrm>
            <a:prstGeom prst="rect">
              <a:avLst/>
            </a:prstGeom>
            <a:blipFill rotWithShape="0">
              <a:blip r:embed="rId4"/>
              <a:stretch>
                <a:fillRect l="-1674" t="-101538" r="-12971" b="-166154"/>
              </a:stretch>
            </a:blipFill>
            <a:ln>
              <a:solidFill>
                <a:srgbClr val="00B050"/>
              </a:solidFill>
            </a:ln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131798" y="4145156"/>
              <a:ext cx="167468" cy="307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089150" y="234950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Plotkin</a:t>
            </a:r>
            <a:r>
              <a:rPr lang="en-US" dirty="0" smtClean="0"/>
              <a:t> bound: Binary code with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min</a:t>
            </a:r>
            <a:r>
              <a:rPr lang="en-US" dirty="0" smtClean="0"/>
              <a:t> &gt; n(1+ε)/2 has O(1/ε) </a:t>
            </a:r>
            <a:r>
              <a:rPr lang="en-US" dirty="0" err="1" smtClean="0"/>
              <a:t>codewords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56" grpId="0" animBg="1"/>
      <p:bldP spid="13" grpId="0" animBg="1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26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8915" y="2648433"/>
            <a:ext cx="8674100" cy="2880000"/>
            <a:chOff x="1438915" y="2648433"/>
            <a:chExt cx="8674100" cy="28800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707453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rgbClr val="00B0F0"/>
                  </a:solidFill>
                </a:rPr>
                <a:t>0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621853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164653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8206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079053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536253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rgbClr val="00B0F0"/>
                  </a:solidFill>
                </a:rPr>
                <a:t>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9918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4490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9062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3634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91922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82778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873506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707453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 dirty="0"/>
                <a:t>1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621853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 dirty="0"/>
                <a:t>3</a:t>
              </a: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164653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 dirty="0"/>
                <a:t>2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78206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10</a:t>
              </a:r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5079053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4</a:t>
              </a: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5536253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b="1" i="1" dirty="0"/>
                <a:t>5</a:t>
              </a: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59918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6</a:t>
              </a: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64490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7</a:t>
              </a: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69062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8</a:t>
              </a: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73634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9</a:t>
              </a:r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91922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13</a:t>
              </a: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82778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11</a:t>
              </a:r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873506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12</a:t>
              </a:r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3707453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rgbClr val="00B0F0"/>
                  </a:solidFill>
                </a:rPr>
                <a:t>0</a:t>
              </a:r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4621853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HK" altLang="en-US" sz="1800" dirty="0">
                  <a:solidFill>
                    <a:srgbClr val="FF0000"/>
                  </a:solidFill>
                </a:rPr>
                <a:t>0</a:t>
              </a:r>
              <a:endParaRPr lang="en-US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4164653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78206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5079053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5536253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HK" altLang="en-US" sz="1800" dirty="0">
                  <a:solidFill>
                    <a:srgbClr val="FF0000"/>
                  </a:solidFill>
                </a:rPr>
                <a:t>1</a:t>
              </a:r>
              <a:endParaRPr lang="en-US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59918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64490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69062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73634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91922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82778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873506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9655815" y="32056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/>
                <a:t>?</a:t>
              </a: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9655815" y="274844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576" anchor="b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200" i="1"/>
                <a:t>14</a:t>
              </a:r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9655815" y="3662845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US" altLang="en-US" sz="1800"/>
            </a:p>
          </p:txBody>
        </p:sp>
        <p:sp>
          <p:nvSpPr>
            <p:cNvPr id="64" name="TextBox 1"/>
            <p:cNvSpPr txBox="1">
              <a:spLocks noChangeArrowheads="1"/>
            </p:cNvSpPr>
            <p:nvPr/>
          </p:nvSpPr>
          <p:spPr bwMode="auto">
            <a:xfrm>
              <a:off x="1438915" y="3205645"/>
              <a:ext cx="2073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rgbClr val="00B0F0"/>
                  </a:solidFill>
                </a:rPr>
                <a:t>Transmitted </a:t>
              </a:r>
              <a:r>
                <a:rPr lang="en-US" altLang="en-US" sz="1800" dirty="0" smtClean="0">
                  <a:solidFill>
                    <a:srgbClr val="00B0F0"/>
                  </a:solidFill>
                </a:rPr>
                <a:t>Word</a:t>
              </a:r>
              <a:endParaRPr lang="en-US" alt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65" name="TextBox 68"/>
            <p:cNvSpPr txBox="1">
              <a:spLocks noChangeArrowheads="1"/>
            </p:cNvSpPr>
            <p:nvPr/>
          </p:nvSpPr>
          <p:spPr bwMode="auto">
            <a:xfrm>
              <a:off x="1438915" y="3707295"/>
              <a:ext cx="2073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 smtClean="0">
                  <a:solidFill>
                    <a:srgbClr val="FF0000"/>
                  </a:solidFill>
                </a:rPr>
                <a:t>Tampered Word</a:t>
              </a:r>
              <a:endParaRPr lang="en-US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3"/>
            <p:cNvCxnSpPr>
              <a:cxnSpLocks noChangeShapeType="1"/>
            </p:cNvCxnSpPr>
            <p:nvPr/>
          </p:nvCxnSpPr>
          <p:spPr bwMode="auto">
            <a:xfrm flipH="1">
              <a:off x="5991865" y="2648433"/>
              <a:ext cx="1588" cy="28800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3723039" y="4210521"/>
            <a:ext cx="2220193" cy="444260"/>
            <a:chOff x="3723039" y="4210521"/>
            <a:chExt cx="2220193" cy="444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4618989" y="4242354"/>
                  <a:ext cx="459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mv="urn:schemas-microsoft-com:mac:vml"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8989" y="4242354"/>
                  <a:ext cx="45936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111"/>
            <p:cNvGrpSpPr/>
            <p:nvPr/>
          </p:nvGrpSpPr>
          <p:grpSpPr>
            <a:xfrm>
              <a:off x="5079050" y="4210521"/>
              <a:ext cx="864182" cy="438664"/>
              <a:chOff x="6449065" y="5739714"/>
              <a:chExt cx="1681681" cy="438664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 flipH="1">
              <a:off x="3723039" y="4216117"/>
              <a:ext cx="878523" cy="438664"/>
              <a:chOff x="6449065" y="5739714"/>
              <a:chExt cx="1681681" cy="438664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6061709" y="4218988"/>
            <a:ext cx="3992881" cy="438664"/>
            <a:chOff x="6061709" y="4218988"/>
            <a:chExt cx="3992881" cy="4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7715918" y="4242354"/>
                  <a:ext cx="871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:mv="urn:schemas-microsoft-com:mac:vml"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918" y="4242354"/>
                  <a:ext cx="87142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8587348" y="4218988"/>
              <a:ext cx="1467242" cy="438664"/>
              <a:chOff x="6449065" y="5739714"/>
              <a:chExt cx="1681681" cy="438664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 flipH="1">
              <a:off x="6061709" y="4218988"/>
              <a:ext cx="1654207" cy="438664"/>
              <a:chOff x="6449065" y="5739714"/>
              <a:chExt cx="1681681" cy="438664"/>
            </a:xfrm>
          </p:grpSpPr>
          <p:cxnSp>
            <p:nvCxnSpPr>
              <p:cNvPr id="122" name="Straight Arrow Connector 121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Box 110"/>
          <p:cNvSpPr txBox="1"/>
          <p:nvPr/>
        </p:nvSpPr>
        <p:spPr>
          <a:xfrm>
            <a:off x="3671411" y="4751874"/>
            <a:ext cx="24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7030A0"/>
                </a:solidFill>
              </a:rPr>
              <a:t>List-decoding condition</a:t>
            </a:r>
            <a:endParaRPr lang="en-US" dirty="0"/>
          </a:p>
        </p:txBody>
      </p:sp>
      <p:sp>
        <p:nvSpPr>
          <p:cNvPr id="72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9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</a:t>
            </a:r>
            <a:r>
              <a:rPr lang="en-HK" altLang="en-US" dirty="0" smtClean="0"/>
              <a:t>attack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10369" y="4756228"/>
            <a:ext cx="273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7030A0"/>
                </a:solidFill>
              </a:rPr>
              <a:t>Energy-bounding condition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040828" y="244147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Babbling phase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363465" y="244147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Pushing phase</a:t>
            </a:r>
            <a:endParaRPr lang="en-US" dirty="0"/>
          </a:p>
        </p:txBody>
      </p:sp>
      <p:pic>
        <p:nvPicPr>
          <p:cNvPr id="79" name="Picture 7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41750" y="5203852"/>
            <a:ext cx="1606550" cy="333348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683500" y="5225629"/>
            <a:ext cx="1066800" cy="33062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953000" y="5664200"/>
            <a:ext cx="1082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</a:rPr>
              <a:t># message bits</a:t>
            </a:r>
            <a:endParaRPr lang="en-US" sz="1200" dirty="0">
              <a:latin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92500" y="56261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</a:rPr>
              <a:t>Shannon-capacity</a:t>
            </a:r>
          </a:p>
          <a:p>
            <a:pPr algn="ctr"/>
            <a:r>
              <a:rPr lang="en-US" sz="1200" dirty="0" smtClean="0">
                <a:latin typeface="Times New Roman"/>
              </a:rPr>
              <a:t>of first </a:t>
            </a:r>
            <a:r>
              <a:rPr lang="en-US" sz="1200" dirty="0" err="1" smtClean="0">
                <a:latin typeface="Times New Roman"/>
              </a:rPr>
              <a:t>l</a:t>
            </a:r>
            <a:r>
              <a:rPr lang="en-US" sz="1200" dirty="0" smtClean="0">
                <a:latin typeface="Times New Roman"/>
              </a:rPr>
              <a:t> channel</a:t>
            </a:r>
          </a:p>
          <a:p>
            <a:pPr algn="ctr"/>
            <a:r>
              <a:rPr lang="en-US" sz="1200" dirty="0" smtClean="0">
                <a:latin typeface="Times New Roman"/>
              </a:rPr>
              <a:t>uses</a:t>
            </a:r>
            <a:endParaRPr lang="en-US" sz="1200" dirty="0">
              <a:latin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72300" y="56896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</a:rPr>
              <a:t>remaining bit-flip</a:t>
            </a:r>
          </a:p>
          <a:p>
            <a:pPr algn="ctr"/>
            <a:r>
              <a:rPr lang="en-US" sz="1200" dirty="0" smtClean="0">
                <a:latin typeface="Times New Roman"/>
              </a:rPr>
              <a:t>budget</a:t>
            </a:r>
            <a:endParaRPr lang="en-US" sz="1200" dirty="0">
              <a:latin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210719" y="5689600"/>
            <a:ext cx="127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</a:rPr>
              <a:t>Avg</a:t>
            </a:r>
            <a:r>
              <a:rPr lang="en-US" sz="1200" dirty="0" smtClean="0">
                <a:latin typeface="Times New Roman"/>
              </a:rPr>
              <a:t> </a:t>
            </a:r>
            <a:r>
              <a:rPr lang="en-US" sz="1200" dirty="0" err="1" smtClean="0">
                <a:latin typeface="Times New Roman"/>
              </a:rPr>
              <a:t>pairwise</a:t>
            </a:r>
            <a:r>
              <a:rPr lang="en-US" sz="1200" dirty="0" smtClean="0">
                <a:latin typeface="Times New Roman"/>
              </a:rPr>
              <a:t> </a:t>
            </a:r>
          </a:p>
          <a:p>
            <a:pPr algn="ctr"/>
            <a:r>
              <a:rPr lang="en-US" sz="1200" dirty="0" smtClean="0">
                <a:latin typeface="Times New Roman"/>
              </a:rPr>
              <a:t>distance (</a:t>
            </a:r>
            <a:r>
              <a:rPr lang="en-US" sz="1200" dirty="0" err="1" smtClean="0">
                <a:latin typeface="Times New Roman"/>
              </a:rPr>
              <a:t>Plotkin</a:t>
            </a:r>
            <a:r>
              <a:rPr lang="en-US" sz="1200" dirty="0" smtClean="0">
                <a:latin typeface="Times New Roman"/>
              </a:rPr>
              <a:t>)</a:t>
            </a:r>
            <a:endParaRPr lang="en-US" sz="1200" dirty="0">
              <a:latin typeface="Times New Roman"/>
            </a:endParaRPr>
          </a:p>
        </p:txBody>
      </p:sp>
      <p:pic>
        <p:nvPicPr>
          <p:cNvPr id="86" name="Picture 8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130801" y="6145148"/>
            <a:ext cx="2400300" cy="4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74" grpId="0"/>
      <p:bldP spid="77" grpId="0"/>
      <p:bldP spid="78" grpId="0"/>
      <p:bldP spid="81" grpId="0"/>
      <p:bldP spid="83" grpId="0"/>
      <p:bldP spid="84" grpId="0"/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9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</a:t>
            </a:r>
            <a:r>
              <a:rPr lang="en-HK" altLang="en-US" dirty="0" smtClean="0"/>
              <a:t>attack</a:t>
            </a:r>
          </a:p>
        </p:txBody>
      </p: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27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880" y="2251008"/>
            <a:ext cx="929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000" dirty="0" smtClean="0"/>
              <a:t>Using </a:t>
            </a:r>
            <a:r>
              <a:rPr lang="en-HK" sz="2000" dirty="0" smtClean="0">
                <a:solidFill>
                  <a:srgbClr val="7030A0"/>
                </a:solidFill>
              </a:rPr>
              <a:t>stochastic</a:t>
            </a:r>
            <a:r>
              <a:rPr lang="en-HK" sz="2000" dirty="0" smtClean="0"/>
              <a:t> encoders instead of </a:t>
            </a:r>
            <a:r>
              <a:rPr lang="en-HK" sz="2000" dirty="0" smtClean="0">
                <a:solidFill>
                  <a:srgbClr val="7030A0"/>
                </a:solidFill>
              </a:rPr>
              <a:t>deterministic</a:t>
            </a:r>
            <a:r>
              <a:rPr lang="en-HK" sz="2000" dirty="0" smtClean="0"/>
              <a:t> encoders illustrated in previous slides</a:t>
            </a:r>
            <a:endParaRPr lang="en-US" sz="2000" dirty="0"/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4849562" y="3015052"/>
            <a:ext cx="819290" cy="81929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7333962" y="3402274"/>
            <a:ext cx="612000" cy="61200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4848688" y="5524724"/>
            <a:ext cx="819290" cy="81929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7369729" y="4966951"/>
            <a:ext cx="612000" cy="61200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 bwMode="auto">
          <a:xfrm>
            <a:off x="4749517" y="4160380"/>
            <a:ext cx="1188000" cy="118800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 bwMode="auto">
          <a:xfrm>
            <a:off x="5841368" y="3898346"/>
            <a:ext cx="612000" cy="61200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 bwMode="auto">
          <a:xfrm>
            <a:off x="6144421" y="4985963"/>
            <a:ext cx="819290" cy="81929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4" name="Rounded Rectangle 83"/>
          <p:cNvSpPr>
            <a:spLocks noChangeAspect="1"/>
          </p:cNvSpPr>
          <p:nvPr/>
        </p:nvSpPr>
        <p:spPr bwMode="auto">
          <a:xfrm>
            <a:off x="4505984" y="2874987"/>
            <a:ext cx="3600000" cy="360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 bwMode="auto">
          <a:xfrm>
            <a:off x="6167930" y="2999449"/>
            <a:ext cx="819290" cy="81929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 bwMode="auto">
          <a:xfrm>
            <a:off x="6793729" y="5673256"/>
            <a:ext cx="576000" cy="57600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6501220" y="3870414"/>
            <a:ext cx="972000" cy="972000"/>
          </a:xfrm>
          <a:prstGeom prst="ellipse">
            <a:avLst/>
          </a:prstGeom>
          <a:solidFill>
            <a:srgbClr val="00B0F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2139" y="4541960"/>
            <a:ext cx="1062791" cy="485689"/>
            <a:chOff x="5812139" y="4541960"/>
            <a:chExt cx="1062791" cy="485689"/>
          </a:xfrm>
        </p:grpSpPr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5868456" y="4541960"/>
              <a:ext cx="869950" cy="142875"/>
              <a:chOff x="884" y="2841"/>
              <a:chExt cx="548" cy="90"/>
            </a:xfrm>
            <a:solidFill>
              <a:srgbClr val="92D050"/>
            </a:solidFill>
          </p:grpSpPr>
          <p:sp>
            <p:nvSpPr>
              <p:cNvPr id="21" name="Rectangle 39"/>
              <p:cNvSpPr>
                <a:spLocks noChangeArrowheads="1"/>
              </p:cNvSpPr>
              <p:nvPr/>
            </p:nvSpPr>
            <p:spPr bwMode="auto">
              <a:xfrm>
                <a:off x="884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40"/>
              <p:cNvSpPr>
                <a:spLocks noChangeArrowheads="1"/>
              </p:cNvSpPr>
              <p:nvPr/>
            </p:nvSpPr>
            <p:spPr bwMode="auto">
              <a:xfrm>
                <a:off x="972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41"/>
              <p:cNvSpPr>
                <a:spLocks noChangeArrowheads="1"/>
              </p:cNvSpPr>
              <p:nvPr/>
            </p:nvSpPr>
            <p:spPr bwMode="auto">
              <a:xfrm>
                <a:off x="1066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42"/>
              <p:cNvSpPr>
                <a:spLocks noChangeArrowheads="1"/>
              </p:cNvSpPr>
              <p:nvPr/>
            </p:nvSpPr>
            <p:spPr bwMode="auto">
              <a:xfrm>
                <a:off x="1154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1247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44"/>
              <p:cNvSpPr>
                <a:spLocks noChangeArrowheads="1"/>
              </p:cNvSpPr>
              <p:nvPr/>
            </p:nvSpPr>
            <p:spPr bwMode="auto">
              <a:xfrm>
                <a:off x="1341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812139" y="4658317"/>
              <a:ext cx="1062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dirty="0" smtClean="0">
                  <a:solidFill>
                    <a:srgbClr val="92D050"/>
                  </a:solidFill>
                </a:rPr>
                <a:t>Message 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716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110"/>
              <p:cNvSpPr txBox="1">
                <a:spLocks noChangeArrowheads="1"/>
              </p:cNvSpPr>
              <p:nvPr/>
            </p:nvSpPr>
            <p:spPr bwMode="auto">
              <a:xfrm>
                <a:off x="1100455" y="1661659"/>
                <a:ext cx="9991646" cy="131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dirty="0"/>
                  <a:t>Proof techniques </a:t>
                </a:r>
                <a:r>
                  <a:rPr lang="en-US" altLang="en-US" dirty="0" smtClean="0"/>
                  <a:t>overview - </a:t>
                </a:r>
                <a:r>
                  <a:rPr lang="en-HK" altLang="en-US" b="1" dirty="0">
                    <a:solidFill>
                      <a:srgbClr val="7030A0"/>
                    </a:solidFill>
                  </a:rPr>
                  <a:t>Converse</a:t>
                </a:r>
                <a:r>
                  <a:rPr lang="en-HK" altLang="en-US" dirty="0"/>
                  <a:t>: “Babble-and-push” </a:t>
                </a:r>
                <a:r>
                  <a:rPr lang="en-HK" altLang="en-US" dirty="0" smtClean="0"/>
                  <a:t>attack</a:t>
                </a:r>
              </a:p>
              <a:p>
                <a:pPr marL="1485900" lvl="2" indent="-34290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HK" altLang="en-US" sz="2400" dirty="0"/>
                  <a:t>Calvin won’t run out of his flipping budget</a:t>
                </a:r>
              </a:p>
              <a:p>
                <a:pPr marL="1485900" lvl="2" indent="-34290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HK" altLang="en-US" sz="2400" dirty="0"/>
                  <a:t>Imposing a probability of decoding error </a:t>
                </a:r>
                <a14:m>
                  <m:oMath xmlns:m="http://schemas.openxmlformats.org/officeDocument/2006/math">
                    <m:r>
                      <a:rPr lang="en-HK" alt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alt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alt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HK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HK" alt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HK" alt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HK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en-US" sz="2400" dirty="0"/>
              </a:p>
            </p:txBody>
          </p:sp>
        </mc:Choice>
        <mc:Fallback xmlns:mv="urn:schemas-microsoft-com:mac:vml" xmlns="">
          <p:sp>
            <p:nvSpPr>
              <p:cNvPr id="11" name="TextBox 4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455" y="1661659"/>
                <a:ext cx="9991646" cy="1314527"/>
              </a:xfrm>
              <a:prstGeom prst="rect">
                <a:avLst/>
              </a:prstGeom>
              <a:blipFill rotWithShape="0">
                <a:blip r:embed="rId3"/>
                <a:stretch>
                  <a:fillRect l="-1098" t="-4651" r="-122" b="-8837"/>
                </a:stretch>
              </a:blipFill>
              <a:ln>
                <a:noFill/>
              </a:ln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28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06682" y="3791801"/>
            <a:ext cx="1466354" cy="1975507"/>
            <a:chOff x="5306682" y="3791801"/>
            <a:chExt cx="1466354" cy="1975507"/>
          </a:xfrm>
        </p:grpSpPr>
        <p:cxnSp>
          <p:nvCxnSpPr>
            <p:cNvPr id="70" name="Straight Connector 15"/>
            <p:cNvCxnSpPr>
              <a:cxnSpLocks noChangeShapeType="1"/>
            </p:cNvCxnSpPr>
            <p:nvPr/>
          </p:nvCxnSpPr>
          <p:spPr bwMode="auto">
            <a:xfrm flipV="1">
              <a:off x="6170190" y="5399258"/>
              <a:ext cx="65928" cy="74726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5863004" y="5367157"/>
              <a:ext cx="50318" cy="8668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1"/>
            <p:cNvGrpSpPr>
              <a:grpSpLocks noChangeAspect="1"/>
            </p:cNvGrpSpPr>
            <p:nvPr/>
          </p:nvGrpSpPr>
          <p:grpSpPr bwMode="auto">
            <a:xfrm>
              <a:off x="5306682" y="3791801"/>
              <a:ext cx="1466354" cy="1975507"/>
              <a:chOff x="2447365" y="1999128"/>
              <a:chExt cx="914400" cy="1231922"/>
            </a:xfrm>
          </p:grpSpPr>
          <p:sp>
            <p:nvSpPr>
              <p:cNvPr id="112" name="Oval 12"/>
              <p:cNvSpPr>
                <a:spLocks noChangeArrowheads="1"/>
              </p:cNvSpPr>
              <p:nvPr/>
            </p:nvSpPr>
            <p:spPr bwMode="auto">
              <a:xfrm>
                <a:off x="2447365" y="1999128"/>
                <a:ext cx="914400" cy="914400"/>
              </a:xfrm>
              <a:prstGeom prst="ellipse">
                <a:avLst/>
              </a:prstGeom>
              <a:solidFill>
                <a:srgbClr val="0D0D0D"/>
              </a:solidFill>
              <a:ln w="9525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36195" tIns="36195" rIns="36195" bIns="36195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en-US" dirty="0">
                    <a:solidFill>
                      <a:schemeClr val="bg1"/>
                    </a:solidFill>
                    <a:latin typeface="Comic Sans MS" pitchFamily="66" charset="0"/>
                  </a:rPr>
                  <a:t>Calvin</a:t>
                </a:r>
              </a:p>
            </p:txBody>
          </p:sp>
          <p:cxnSp>
            <p:nvCxnSpPr>
              <p:cNvPr id="113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2895600" y="2913528"/>
                <a:ext cx="8966" cy="215154"/>
              </a:xfrm>
              <a:prstGeom prst="line">
                <a:avLst/>
              </a:prstGeom>
              <a:noFill/>
              <a:ln w="635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825658" y="3020568"/>
                <a:ext cx="78908" cy="18199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5"/>
              <p:cNvCxnSpPr>
                <a:cxnSpLocks noChangeShapeType="1"/>
              </p:cNvCxnSpPr>
              <p:nvPr/>
            </p:nvCxnSpPr>
            <p:spPr bwMode="auto">
              <a:xfrm flipH="1" flipV="1">
                <a:off x="2913530" y="3020571"/>
                <a:ext cx="62752" cy="36391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Straight Connector 16"/>
              <p:cNvCxnSpPr>
                <a:cxnSpLocks noChangeShapeType="1"/>
              </p:cNvCxnSpPr>
              <p:nvPr/>
            </p:nvCxnSpPr>
            <p:spPr bwMode="auto">
              <a:xfrm flipH="1">
                <a:off x="2814917" y="3158258"/>
                <a:ext cx="71718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Straight Connector 17"/>
              <p:cNvCxnSpPr>
                <a:cxnSpLocks noChangeShapeType="1"/>
              </p:cNvCxnSpPr>
              <p:nvPr/>
            </p:nvCxnSpPr>
            <p:spPr bwMode="auto">
              <a:xfrm flipH="1" flipV="1">
                <a:off x="2904563" y="3158258"/>
                <a:ext cx="89647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11" name="Freeform 110"/>
          <p:cNvSpPr/>
          <p:nvPr/>
        </p:nvSpPr>
        <p:spPr bwMode="auto">
          <a:xfrm>
            <a:off x="4759228" y="3391027"/>
            <a:ext cx="2421425" cy="2448000"/>
          </a:xfrm>
          <a:custGeom>
            <a:avLst/>
            <a:gdLst>
              <a:gd name="connsiteX0" fmla="*/ 428713 w 1696552"/>
              <a:gd name="connsiteY0" fmla="*/ 1793748 h 1831848"/>
              <a:gd name="connsiteX1" fmla="*/ 123913 w 1696552"/>
              <a:gd name="connsiteY1" fmla="*/ 1612773 h 1831848"/>
              <a:gd name="connsiteX2" fmla="*/ 381088 w 1696552"/>
              <a:gd name="connsiteY2" fmla="*/ 1584198 h 1831848"/>
              <a:gd name="connsiteX3" fmla="*/ 88 w 1696552"/>
              <a:gd name="connsiteY3" fmla="*/ 1241298 h 1831848"/>
              <a:gd name="connsiteX4" fmla="*/ 342988 w 1696552"/>
              <a:gd name="connsiteY4" fmla="*/ 1241298 h 1831848"/>
              <a:gd name="connsiteX5" fmla="*/ 66763 w 1696552"/>
              <a:gd name="connsiteY5" fmla="*/ 822198 h 1831848"/>
              <a:gd name="connsiteX6" fmla="*/ 342988 w 1696552"/>
              <a:gd name="connsiteY6" fmla="*/ 888873 h 1831848"/>
              <a:gd name="connsiteX7" fmla="*/ 104863 w 1696552"/>
              <a:gd name="connsiteY7" fmla="*/ 307848 h 1831848"/>
              <a:gd name="connsiteX8" fmla="*/ 476338 w 1696552"/>
              <a:gd name="connsiteY8" fmla="*/ 431673 h 1831848"/>
              <a:gd name="connsiteX9" fmla="*/ 476338 w 1696552"/>
              <a:gd name="connsiteY9" fmla="*/ 3048 h 1831848"/>
              <a:gd name="connsiteX10" fmla="*/ 723988 w 1696552"/>
              <a:gd name="connsiteY10" fmla="*/ 231648 h 1831848"/>
              <a:gd name="connsiteX11" fmla="*/ 990688 w 1696552"/>
              <a:gd name="connsiteY11" fmla="*/ 69723 h 1831848"/>
              <a:gd name="connsiteX12" fmla="*/ 1057363 w 1696552"/>
              <a:gd name="connsiteY12" fmla="*/ 260223 h 1831848"/>
              <a:gd name="connsiteX13" fmla="*/ 1343113 w 1696552"/>
              <a:gd name="connsiteY13" fmla="*/ 155448 h 1831848"/>
              <a:gd name="connsiteX14" fmla="*/ 1333588 w 1696552"/>
              <a:gd name="connsiteY14" fmla="*/ 317373 h 1831848"/>
              <a:gd name="connsiteX15" fmla="*/ 1609813 w 1696552"/>
              <a:gd name="connsiteY15" fmla="*/ 317373 h 1831848"/>
              <a:gd name="connsiteX16" fmla="*/ 1514563 w 1696552"/>
              <a:gd name="connsiteY16" fmla="*/ 507873 h 1831848"/>
              <a:gd name="connsiteX17" fmla="*/ 1657438 w 1696552"/>
              <a:gd name="connsiteY17" fmla="*/ 698373 h 1831848"/>
              <a:gd name="connsiteX18" fmla="*/ 1562188 w 1696552"/>
              <a:gd name="connsiteY18" fmla="*/ 850773 h 1831848"/>
              <a:gd name="connsiteX19" fmla="*/ 1695538 w 1696552"/>
              <a:gd name="connsiteY19" fmla="*/ 965073 h 1831848"/>
              <a:gd name="connsiteX20" fmla="*/ 1476463 w 1696552"/>
              <a:gd name="connsiteY20" fmla="*/ 1212723 h 1831848"/>
              <a:gd name="connsiteX21" fmla="*/ 1657438 w 1696552"/>
              <a:gd name="connsiteY21" fmla="*/ 1260348 h 1831848"/>
              <a:gd name="connsiteX22" fmla="*/ 1495513 w 1696552"/>
              <a:gd name="connsiteY22" fmla="*/ 1517523 h 1831848"/>
              <a:gd name="connsiteX23" fmla="*/ 1676488 w 1696552"/>
              <a:gd name="connsiteY23" fmla="*/ 1546098 h 1831848"/>
              <a:gd name="connsiteX24" fmla="*/ 1485988 w 1696552"/>
              <a:gd name="connsiteY24" fmla="*/ 1831848 h 1831848"/>
              <a:gd name="connsiteX0" fmla="*/ 428713 w 1696552"/>
              <a:gd name="connsiteY0" fmla="*/ 1793748 h 1831848"/>
              <a:gd name="connsiteX1" fmla="*/ 123913 w 1696552"/>
              <a:gd name="connsiteY1" fmla="*/ 1612773 h 1831848"/>
              <a:gd name="connsiteX2" fmla="*/ 381088 w 1696552"/>
              <a:gd name="connsiteY2" fmla="*/ 1584198 h 1831848"/>
              <a:gd name="connsiteX3" fmla="*/ 88 w 1696552"/>
              <a:gd name="connsiteY3" fmla="*/ 1241298 h 1831848"/>
              <a:gd name="connsiteX4" fmla="*/ 342988 w 1696552"/>
              <a:gd name="connsiteY4" fmla="*/ 1241298 h 1831848"/>
              <a:gd name="connsiteX5" fmla="*/ 66763 w 1696552"/>
              <a:gd name="connsiteY5" fmla="*/ 822198 h 1831848"/>
              <a:gd name="connsiteX6" fmla="*/ 342988 w 1696552"/>
              <a:gd name="connsiteY6" fmla="*/ 888873 h 1831848"/>
              <a:gd name="connsiteX7" fmla="*/ 104863 w 1696552"/>
              <a:gd name="connsiteY7" fmla="*/ 307848 h 1831848"/>
              <a:gd name="connsiteX8" fmla="*/ 476338 w 1696552"/>
              <a:gd name="connsiteY8" fmla="*/ 431673 h 1831848"/>
              <a:gd name="connsiteX9" fmla="*/ 476338 w 1696552"/>
              <a:gd name="connsiteY9" fmla="*/ 3048 h 1831848"/>
              <a:gd name="connsiteX10" fmla="*/ 723988 w 1696552"/>
              <a:gd name="connsiteY10" fmla="*/ 231648 h 1831848"/>
              <a:gd name="connsiteX11" fmla="*/ 990688 w 1696552"/>
              <a:gd name="connsiteY11" fmla="*/ 69723 h 1831848"/>
              <a:gd name="connsiteX12" fmla="*/ 1057363 w 1696552"/>
              <a:gd name="connsiteY12" fmla="*/ 260223 h 1831848"/>
              <a:gd name="connsiteX13" fmla="*/ 1466938 w 1696552"/>
              <a:gd name="connsiteY13" fmla="*/ 41148 h 1831848"/>
              <a:gd name="connsiteX14" fmla="*/ 1333588 w 1696552"/>
              <a:gd name="connsiteY14" fmla="*/ 317373 h 1831848"/>
              <a:gd name="connsiteX15" fmla="*/ 1609813 w 1696552"/>
              <a:gd name="connsiteY15" fmla="*/ 317373 h 1831848"/>
              <a:gd name="connsiteX16" fmla="*/ 1514563 w 1696552"/>
              <a:gd name="connsiteY16" fmla="*/ 507873 h 1831848"/>
              <a:gd name="connsiteX17" fmla="*/ 1657438 w 1696552"/>
              <a:gd name="connsiteY17" fmla="*/ 698373 h 1831848"/>
              <a:gd name="connsiteX18" fmla="*/ 1562188 w 1696552"/>
              <a:gd name="connsiteY18" fmla="*/ 850773 h 1831848"/>
              <a:gd name="connsiteX19" fmla="*/ 1695538 w 1696552"/>
              <a:gd name="connsiteY19" fmla="*/ 965073 h 1831848"/>
              <a:gd name="connsiteX20" fmla="*/ 1476463 w 1696552"/>
              <a:gd name="connsiteY20" fmla="*/ 1212723 h 1831848"/>
              <a:gd name="connsiteX21" fmla="*/ 1657438 w 1696552"/>
              <a:gd name="connsiteY21" fmla="*/ 1260348 h 1831848"/>
              <a:gd name="connsiteX22" fmla="*/ 1495513 w 1696552"/>
              <a:gd name="connsiteY22" fmla="*/ 1517523 h 1831848"/>
              <a:gd name="connsiteX23" fmla="*/ 1676488 w 1696552"/>
              <a:gd name="connsiteY23" fmla="*/ 1546098 h 1831848"/>
              <a:gd name="connsiteX24" fmla="*/ 1485988 w 1696552"/>
              <a:gd name="connsiteY24" fmla="*/ 1831848 h 1831848"/>
              <a:gd name="connsiteX0" fmla="*/ 428713 w 1811965"/>
              <a:gd name="connsiteY0" fmla="*/ 1793748 h 1831848"/>
              <a:gd name="connsiteX1" fmla="*/ 123913 w 1811965"/>
              <a:gd name="connsiteY1" fmla="*/ 1612773 h 1831848"/>
              <a:gd name="connsiteX2" fmla="*/ 381088 w 1811965"/>
              <a:gd name="connsiteY2" fmla="*/ 1584198 h 1831848"/>
              <a:gd name="connsiteX3" fmla="*/ 88 w 1811965"/>
              <a:gd name="connsiteY3" fmla="*/ 1241298 h 1831848"/>
              <a:gd name="connsiteX4" fmla="*/ 342988 w 1811965"/>
              <a:gd name="connsiteY4" fmla="*/ 1241298 h 1831848"/>
              <a:gd name="connsiteX5" fmla="*/ 66763 w 1811965"/>
              <a:gd name="connsiteY5" fmla="*/ 822198 h 1831848"/>
              <a:gd name="connsiteX6" fmla="*/ 342988 w 1811965"/>
              <a:gd name="connsiteY6" fmla="*/ 888873 h 1831848"/>
              <a:gd name="connsiteX7" fmla="*/ 104863 w 1811965"/>
              <a:gd name="connsiteY7" fmla="*/ 307848 h 1831848"/>
              <a:gd name="connsiteX8" fmla="*/ 476338 w 1811965"/>
              <a:gd name="connsiteY8" fmla="*/ 431673 h 1831848"/>
              <a:gd name="connsiteX9" fmla="*/ 476338 w 1811965"/>
              <a:gd name="connsiteY9" fmla="*/ 3048 h 1831848"/>
              <a:gd name="connsiteX10" fmla="*/ 723988 w 1811965"/>
              <a:gd name="connsiteY10" fmla="*/ 231648 h 1831848"/>
              <a:gd name="connsiteX11" fmla="*/ 990688 w 1811965"/>
              <a:gd name="connsiteY11" fmla="*/ 69723 h 1831848"/>
              <a:gd name="connsiteX12" fmla="*/ 1057363 w 1811965"/>
              <a:gd name="connsiteY12" fmla="*/ 260223 h 1831848"/>
              <a:gd name="connsiteX13" fmla="*/ 1466938 w 1811965"/>
              <a:gd name="connsiteY13" fmla="*/ 41148 h 1831848"/>
              <a:gd name="connsiteX14" fmla="*/ 1333588 w 1811965"/>
              <a:gd name="connsiteY14" fmla="*/ 317373 h 1831848"/>
              <a:gd name="connsiteX15" fmla="*/ 1809838 w 1811965"/>
              <a:gd name="connsiteY15" fmla="*/ 184023 h 1831848"/>
              <a:gd name="connsiteX16" fmla="*/ 1514563 w 1811965"/>
              <a:gd name="connsiteY16" fmla="*/ 507873 h 1831848"/>
              <a:gd name="connsiteX17" fmla="*/ 1657438 w 1811965"/>
              <a:gd name="connsiteY17" fmla="*/ 698373 h 1831848"/>
              <a:gd name="connsiteX18" fmla="*/ 1562188 w 1811965"/>
              <a:gd name="connsiteY18" fmla="*/ 850773 h 1831848"/>
              <a:gd name="connsiteX19" fmla="*/ 1695538 w 1811965"/>
              <a:gd name="connsiteY19" fmla="*/ 965073 h 1831848"/>
              <a:gd name="connsiteX20" fmla="*/ 1476463 w 1811965"/>
              <a:gd name="connsiteY20" fmla="*/ 1212723 h 1831848"/>
              <a:gd name="connsiteX21" fmla="*/ 1657438 w 1811965"/>
              <a:gd name="connsiteY21" fmla="*/ 1260348 h 1831848"/>
              <a:gd name="connsiteX22" fmla="*/ 1495513 w 1811965"/>
              <a:gd name="connsiteY22" fmla="*/ 1517523 h 1831848"/>
              <a:gd name="connsiteX23" fmla="*/ 1676488 w 1811965"/>
              <a:gd name="connsiteY23" fmla="*/ 1546098 h 1831848"/>
              <a:gd name="connsiteX24" fmla="*/ 1485988 w 1811965"/>
              <a:gd name="connsiteY24" fmla="*/ 1831848 h 183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11965" h="1831848">
                <a:moveTo>
                  <a:pt x="428713" y="1793748"/>
                </a:moveTo>
                <a:cubicBezTo>
                  <a:pt x="280281" y="1720723"/>
                  <a:pt x="131850" y="1647698"/>
                  <a:pt x="123913" y="1612773"/>
                </a:cubicBezTo>
                <a:cubicBezTo>
                  <a:pt x="115976" y="1577848"/>
                  <a:pt x="401725" y="1646110"/>
                  <a:pt x="381088" y="1584198"/>
                </a:cubicBezTo>
                <a:cubicBezTo>
                  <a:pt x="360451" y="1522286"/>
                  <a:pt x="6438" y="1298448"/>
                  <a:pt x="88" y="1241298"/>
                </a:cubicBezTo>
                <a:cubicBezTo>
                  <a:pt x="-6262" y="1184148"/>
                  <a:pt x="331876" y="1311148"/>
                  <a:pt x="342988" y="1241298"/>
                </a:cubicBezTo>
                <a:cubicBezTo>
                  <a:pt x="354100" y="1171448"/>
                  <a:pt x="66763" y="880935"/>
                  <a:pt x="66763" y="822198"/>
                </a:cubicBezTo>
                <a:cubicBezTo>
                  <a:pt x="66763" y="763461"/>
                  <a:pt x="336638" y="974598"/>
                  <a:pt x="342988" y="888873"/>
                </a:cubicBezTo>
                <a:cubicBezTo>
                  <a:pt x="349338" y="803148"/>
                  <a:pt x="82638" y="384048"/>
                  <a:pt x="104863" y="307848"/>
                </a:cubicBezTo>
                <a:cubicBezTo>
                  <a:pt x="127088" y="231648"/>
                  <a:pt x="414425" y="482473"/>
                  <a:pt x="476338" y="431673"/>
                </a:cubicBezTo>
                <a:cubicBezTo>
                  <a:pt x="538251" y="380873"/>
                  <a:pt x="435063" y="36385"/>
                  <a:pt x="476338" y="3048"/>
                </a:cubicBezTo>
                <a:cubicBezTo>
                  <a:pt x="517613" y="-30289"/>
                  <a:pt x="638263" y="220536"/>
                  <a:pt x="723988" y="231648"/>
                </a:cubicBezTo>
                <a:cubicBezTo>
                  <a:pt x="809713" y="242760"/>
                  <a:pt x="935126" y="64960"/>
                  <a:pt x="990688" y="69723"/>
                </a:cubicBezTo>
                <a:cubicBezTo>
                  <a:pt x="1046251" y="74485"/>
                  <a:pt x="977988" y="264985"/>
                  <a:pt x="1057363" y="260223"/>
                </a:cubicBezTo>
                <a:cubicBezTo>
                  <a:pt x="1136738" y="255461"/>
                  <a:pt x="1420901" y="31623"/>
                  <a:pt x="1466938" y="41148"/>
                </a:cubicBezTo>
                <a:cubicBezTo>
                  <a:pt x="1512976" y="50673"/>
                  <a:pt x="1276438" y="293561"/>
                  <a:pt x="1333588" y="317373"/>
                </a:cubicBezTo>
                <a:cubicBezTo>
                  <a:pt x="1390738" y="341185"/>
                  <a:pt x="1779676" y="152273"/>
                  <a:pt x="1809838" y="184023"/>
                </a:cubicBezTo>
                <a:cubicBezTo>
                  <a:pt x="1840000" y="215773"/>
                  <a:pt x="1539963" y="422148"/>
                  <a:pt x="1514563" y="507873"/>
                </a:cubicBezTo>
                <a:cubicBezTo>
                  <a:pt x="1489163" y="593598"/>
                  <a:pt x="1649501" y="641223"/>
                  <a:pt x="1657438" y="698373"/>
                </a:cubicBezTo>
                <a:cubicBezTo>
                  <a:pt x="1665375" y="755523"/>
                  <a:pt x="1555838" y="806323"/>
                  <a:pt x="1562188" y="850773"/>
                </a:cubicBezTo>
                <a:cubicBezTo>
                  <a:pt x="1568538" y="895223"/>
                  <a:pt x="1709825" y="904748"/>
                  <a:pt x="1695538" y="965073"/>
                </a:cubicBezTo>
                <a:cubicBezTo>
                  <a:pt x="1681251" y="1025398"/>
                  <a:pt x="1482813" y="1163510"/>
                  <a:pt x="1476463" y="1212723"/>
                </a:cubicBezTo>
                <a:cubicBezTo>
                  <a:pt x="1470113" y="1261936"/>
                  <a:pt x="1654263" y="1209548"/>
                  <a:pt x="1657438" y="1260348"/>
                </a:cubicBezTo>
                <a:cubicBezTo>
                  <a:pt x="1660613" y="1311148"/>
                  <a:pt x="1492338" y="1469898"/>
                  <a:pt x="1495513" y="1517523"/>
                </a:cubicBezTo>
                <a:cubicBezTo>
                  <a:pt x="1498688" y="1565148"/>
                  <a:pt x="1678075" y="1493711"/>
                  <a:pt x="1676488" y="1546098"/>
                </a:cubicBezTo>
                <a:cubicBezTo>
                  <a:pt x="1674901" y="1598485"/>
                  <a:pt x="1580444" y="1715166"/>
                  <a:pt x="1485988" y="183184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0977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9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</a:t>
            </a:r>
            <a:r>
              <a:rPr lang="en-HK" altLang="en-US" dirty="0" smtClean="0"/>
              <a:t>attack</a:t>
            </a:r>
          </a:p>
        </p:txBody>
      </p: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29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6685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– </a:t>
            </a:r>
            <a:r>
              <a:rPr lang="en-HK" altLang="en-US" b="1" dirty="0" smtClean="0">
                <a:solidFill>
                  <a:srgbClr val="7030A0"/>
                </a:solidFill>
              </a:rPr>
              <a:t>Achievability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082114" y="2446636"/>
            <a:ext cx="7200000" cy="3600000"/>
            <a:chOff x="2082114" y="2446636"/>
            <a:chExt cx="7200000" cy="3600000"/>
          </a:xfrm>
        </p:grpSpPr>
        <p:sp>
          <p:nvSpPr>
            <p:cNvPr id="33" name="Line 152"/>
            <p:cNvSpPr>
              <a:spLocks noChangeShapeType="1"/>
            </p:cNvSpPr>
            <p:nvPr/>
          </p:nvSpPr>
          <p:spPr bwMode="auto">
            <a:xfrm flipH="1" flipV="1">
              <a:off x="2082114" y="2446636"/>
              <a:ext cx="6346" cy="360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54"/>
            <p:cNvSpPr>
              <a:spLocks noChangeShapeType="1"/>
            </p:cNvSpPr>
            <p:nvPr/>
          </p:nvSpPr>
          <p:spPr bwMode="auto">
            <a:xfrm rot="5400000" flipV="1">
              <a:off x="5682114" y="2446636"/>
              <a:ext cx="0" cy="720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58"/>
              <p:cNvSpPr txBox="1">
                <a:spLocks noChangeArrowheads="1"/>
              </p:cNvSpPr>
              <p:nvPr/>
            </p:nvSpPr>
            <p:spPr bwMode="auto">
              <a:xfrm>
                <a:off x="5585254" y="6071348"/>
                <a:ext cx="25475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35" name="Text 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254" y="6071348"/>
                <a:ext cx="254759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159"/>
          <p:cNvSpPr>
            <a:spLocks noChangeShapeType="1"/>
          </p:cNvSpPr>
          <p:nvPr/>
        </p:nvSpPr>
        <p:spPr bwMode="auto">
          <a:xfrm>
            <a:off x="5785522" y="623244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57"/>
              <p:cNvSpPr txBox="1">
                <a:spLocks noChangeArrowheads="1"/>
              </p:cNvSpPr>
              <p:nvPr/>
            </p:nvSpPr>
            <p:spPr bwMode="auto">
              <a:xfrm>
                <a:off x="1668767" y="4127663"/>
                <a:ext cx="28892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TW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altLang="zh-TW" sz="1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HK" altLang="zh-TW" sz="1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37" name="Text 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767" y="4127663"/>
                <a:ext cx="288925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60"/>
          <p:cNvSpPr>
            <a:spLocks noChangeShapeType="1"/>
          </p:cNvSpPr>
          <p:nvPr/>
        </p:nvSpPr>
        <p:spPr bwMode="auto">
          <a:xfrm flipV="1">
            <a:off x="1808467" y="378317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56"/>
          <p:cNvSpPr>
            <a:spLocks noChangeAspect="1" noChangeArrowheads="1"/>
          </p:cNvSpPr>
          <p:nvPr/>
        </p:nvSpPr>
        <p:spPr bwMode="auto">
          <a:xfrm>
            <a:off x="2038552" y="2718539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161"/>
          <p:cNvSpPr txBox="1">
            <a:spLocks noChangeArrowheads="1"/>
          </p:cNvSpPr>
          <p:nvPr/>
        </p:nvSpPr>
        <p:spPr bwMode="auto">
          <a:xfrm>
            <a:off x="1793189" y="2613377"/>
            <a:ext cx="2889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100" dirty="0"/>
              <a:t>1</a:t>
            </a:r>
            <a:endParaRPr lang="en-US" altLang="zh-TW" sz="1100" b="1" dirty="0"/>
          </a:p>
        </p:txBody>
      </p:sp>
      <p:sp>
        <p:nvSpPr>
          <p:cNvPr id="41" name="Oval 155"/>
          <p:cNvSpPr>
            <a:spLocks noChangeAspect="1" noChangeArrowheads="1"/>
          </p:cNvSpPr>
          <p:nvPr/>
        </p:nvSpPr>
        <p:spPr bwMode="auto">
          <a:xfrm>
            <a:off x="8862450" y="6003385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162"/>
              <p:cNvSpPr txBox="1">
                <a:spLocks noChangeArrowheads="1"/>
              </p:cNvSpPr>
              <p:nvPr/>
            </p:nvSpPr>
            <p:spPr bwMode="auto">
              <a:xfrm>
                <a:off x="8709348" y="6046636"/>
                <a:ext cx="45020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sz="11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TW" sz="1100" b="1" dirty="0"/>
              </a:p>
            </p:txBody>
          </p:sp>
        </mc:Choice>
        <mc:Fallback xmlns:mv="urn:schemas-microsoft-com:mac:vml" xmlns="">
          <p:sp>
            <p:nvSpPr>
              <p:cNvPr id="42" name="Text 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9348" y="6046636"/>
                <a:ext cx="450204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152"/>
          <p:cNvSpPr>
            <a:spLocks noChangeShapeType="1"/>
          </p:cNvSpPr>
          <p:nvPr/>
        </p:nvSpPr>
        <p:spPr bwMode="auto">
          <a:xfrm flipH="1" flipV="1">
            <a:off x="8890686" y="2425011"/>
            <a:ext cx="6346" cy="3600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082114" y="5330092"/>
            <a:ext cx="6808572" cy="716544"/>
            <a:chOff x="2082114" y="5330092"/>
            <a:chExt cx="6808572" cy="716544"/>
          </a:xfrm>
        </p:grpSpPr>
        <p:sp>
          <p:nvSpPr>
            <p:cNvPr id="45" name="Line 184"/>
            <p:cNvSpPr>
              <a:spLocks noChangeShapeType="1"/>
            </p:cNvSpPr>
            <p:nvPr/>
          </p:nvSpPr>
          <p:spPr bwMode="auto">
            <a:xfrm flipV="1">
              <a:off x="2082114" y="6046635"/>
              <a:ext cx="555376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84"/>
            <p:cNvSpPr>
              <a:spLocks noChangeShapeType="1"/>
            </p:cNvSpPr>
            <p:nvPr/>
          </p:nvSpPr>
          <p:spPr bwMode="auto">
            <a:xfrm flipV="1">
              <a:off x="7629976" y="5330092"/>
              <a:ext cx="1260710" cy="7165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Line 184"/>
          <p:cNvSpPr>
            <a:spLocks noChangeShapeType="1"/>
          </p:cNvSpPr>
          <p:nvPr/>
        </p:nvSpPr>
        <p:spPr bwMode="auto">
          <a:xfrm flipV="1">
            <a:off x="2088260" y="5328944"/>
            <a:ext cx="680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093776" y="2743832"/>
            <a:ext cx="6806943" cy="2575420"/>
            <a:chOff x="2093776" y="2743832"/>
            <a:chExt cx="6806943" cy="2575420"/>
          </a:xfrm>
        </p:grpSpPr>
        <p:sp>
          <p:nvSpPr>
            <p:cNvPr id="49" name="Line 184"/>
            <p:cNvSpPr>
              <a:spLocks noChangeShapeType="1"/>
            </p:cNvSpPr>
            <p:nvPr/>
          </p:nvSpPr>
          <p:spPr bwMode="auto">
            <a:xfrm flipV="1">
              <a:off x="2093776" y="2752658"/>
              <a:ext cx="12600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343013" y="2743832"/>
              <a:ext cx="5557706" cy="2575420"/>
            </a:xfrm>
            <a:custGeom>
              <a:avLst/>
              <a:gdLst>
                <a:gd name="connsiteX0" fmla="*/ 0 w 5557706"/>
                <a:gd name="connsiteY0" fmla="*/ 0 h 2575420"/>
                <a:gd name="connsiteX1" fmla="*/ 1027651 w 5557706"/>
                <a:gd name="connsiteY1" fmla="*/ 1321266 h 2575420"/>
                <a:gd name="connsiteX2" fmla="*/ 5557706 w 5557706"/>
                <a:gd name="connsiteY2" fmla="*/ 2575420 h 2575420"/>
                <a:gd name="connsiteX0" fmla="*/ 0 w 5557706"/>
                <a:gd name="connsiteY0" fmla="*/ 0 h 2575420"/>
                <a:gd name="connsiteX1" fmla="*/ 1510018 w 5557706"/>
                <a:gd name="connsiteY1" fmla="*/ 1996580 h 2575420"/>
                <a:gd name="connsiteX2" fmla="*/ 5557706 w 5557706"/>
                <a:gd name="connsiteY2" fmla="*/ 2575420 h 257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7706" h="2575420">
                  <a:moveTo>
                    <a:pt x="0" y="0"/>
                  </a:moveTo>
                  <a:cubicBezTo>
                    <a:pt x="50683" y="446014"/>
                    <a:pt x="583734" y="1567343"/>
                    <a:pt x="1510018" y="1996580"/>
                  </a:cubicBezTo>
                  <a:cubicBezTo>
                    <a:pt x="2436302" y="2425817"/>
                    <a:pt x="5461233" y="2513901"/>
                    <a:pt x="5557706" y="257542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Oval 156"/>
          <p:cNvSpPr>
            <a:spLocks noChangeAspect="1" noChangeArrowheads="1"/>
          </p:cNvSpPr>
          <p:nvPr/>
        </p:nvSpPr>
        <p:spPr bwMode="auto">
          <a:xfrm>
            <a:off x="2058592" y="5293609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61"/>
              <p:cNvSpPr txBox="1">
                <a:spLocks noChangeArrowheads="1"/>
              </p:cNvSpPr>
              <p:nvPr/>
            </p:nvSpPr>
            <p:spPr bwMode="auto">
              <a:xfrm>
                <a:off x="1813229" y="5188447"/>
                <a:ext cx="28892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sz="11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TW" sz="1100" b="1" dirty="0"/>
              </a:p>
            </p:txBody>
          </p:sp>
        </mc:Choice>
        <mc:Fallback xmlns:mv="urn:schemas-microsoft-com:mac:vml" xmlns="">
          <p:sp>
            <p:nvSpPr>
              <p:cNvPr id="52" name="Text 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3229" y="5188447"/>
                <a:ext cx="288925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5"/>
          <p:cNvSpPr/>
          <p:nvPr/>
        </p:nvSpPr>
        <p:spPr>
          <a:xfrm>
            <a:off x="2082114" y="5243670"/>
            <a:ext cx="6805643" cy="576370"/>
          </a:xfrm>
          <a:custGeom>
            <a:avLst/>
            <a:gdLst>
              <a:gd name="connsiteX0" fmla="*/ 0 w 6796216"/>
              <a:gd name="connsiteY0" fmla="*/ 740230 h 764948"/>
              <a:gd name="connsiteX1" fmla="*/ 370702 w 6796216"/>
              <a:gd name="connsiteY1" fmla="*/ 734052 h 764948"/>
              <a:gd name="connsiteX2" fmla="*/ 549875 w 6796216"/>
              <a:gd name="connsiteY2" fmla="*/ 672268 h 764948"/>
              <a:gd name="connsiteX3" fmla="*/ 815545 w 6796216"/>
              <a:gd name="connsiteY3" fmla="*/ 758765 h 764948"/>
              <a:gd name="connsiteX4" fmla="*/ 1408670 w 6796216"/>
              <a:gd name="connsiteY4" fmla="*/ 746408 h 764948"/>
              <a:gd name="connsiteX5" fmla="*/ 1699054 w 6796216"/>
              <a:gd name="connsiteY5" fmla="*/ 653733 h 764948"/>
              <a:gd name="connsiteX6" fmla="*/ 2069756 w 6796216"/>
              <a:gd name="connsiteY6" fmla="*/ 715516 h 764948"/>
              <a:gd name="connsiteX7" fmla="*/ 2372497 w 6796216"/>
              <a:gd name="connsiteY7" fmla="*/ 499273 h 764948"/>
              <a:gd name="connsiteX8" fmla="*/ 2644345 w 6796216"/>
              <a:gd name="connsiteY8" fmla="*/ 363349 h 764948"/>
              <a:gd name="connsiteX9" fmla="*/ 3008870 w 6796216"/>
              <a:gd name="connsiteY9" fmla="*/ 616662 h 764948"/>
              <a:gd name="connsiteX10" fmla="*/ 3682313 w 6796216"/>
              <a:gd name="connsiteY10" fmla="*/ 134749 h 764948"/>
              <a:gd name="connsiteX11" fmla="*/ 4102443 w 6796216"/>
              <a:gd name="connsiteY11" fmla="*/ 5003 h 764948"/>
              <a:gd name="connsiteX12" fmla="*/ 6796216 w 6796216"/>
              <a:gd name="connsiteY12" fmla="*/ 264495 h 764948"/>
              <a:gd name="connsiteX0" fmla="*/ 0 w 6796216"/>
              <a:gd name="connsiteY0" fmla="*/ 736543 h 761261"/>
              <a:gd name="connsiteX1" fmla="*/ 370702 w 6796216"/>
              <a:gd name="connsiteY1" fmla="*/ 730365 h 761261"/>
              <a:gd name="connsiteX2" fmla="*/ 549875 w 6796216"/>
              <a:gd name="connsiteY2" fmla="*/ 668581 h 761261"/>
              <a:gd name="connsiteX3" fmla="*/ 815545 w 6796216"/>
              <a:gd name="connsiteY3" fmla="*/ 755078 h 761261"/>
              <a:gd name="connsiteX4" fmla="*/ 1408670 w 6796216"/>
              <a:gd name="connsiteY4" fmla="*/ 742721 h 761261"/>
              <a:gd name="connsiteX5" fmla="*/ 1699054 w 6796216"/>
              <a:gd name="connsiteY5" fmla="*/ 650046 h 761261"/>
              <a:gd name="connsiteX6" fmla="*/ 2069756 w 6796216"/>
              <a:gd name="connsiteY6" fmla="*/ 711829 h 761261"/>
              <a:gd name="connsiteX7" fmla="*/ 2372497 w 6796216"/>
              <a:gd name="connsiteY7" fmla="*/ 495586 h 761261"/>
              <a:gd name="connsiteX8" fmla="*/ 2644345 w 6796216"/>
              <a:gd name="connsiteY8" fmla="*/ 359662 h 761261"/>
              <a:gd name="connsiteX9" fmla="*/ 3008870 w 6796216"/>
              <a:gd name="connsiteY9" fmla="*/ 612975 h 761261"/>
              <a:gd name="connsiteX10" fmla="*/ 3724734 w 6796216"/>
              <a:gd name="connsiteY10" fmla="*/ 180552 h 761261"/>
              <a:gd name="connsiteX11" fmla="*/ 4102443 w 6796216"/>
              <a:gd name="connsiteY11" fmla="*/ 1316 h 761261"/>
              <a:gd name="connsiteX12" fmla="*/ 6796216 w 6796216"/>
              <a:gd name="connsiteY12" fmla="*/ 260808 h 761261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372497 w 6796216"/>
              <a:gd name="connsiteY7" fmla="*/ 465373 h 731048"/>
              <a:gd name="connsiteX8" fmla="*/ 2644345 w 6796216"/>
              <a:gd name="connsiteY8" fmla="*/ 329449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05491 w 6796216"/>
              <a:gd name="connsiteY7" fmla="*/ 496010 h 731048"/>
              <a:gd name="connsiteX8" fmla="*/ 2644345 w 6796216"/>
              <a:gd name="connsiteY8" fmla="*/ 329449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05491 w 6796216"/>
              <a:gd name="connsiteY7" fmla="*/ 496010 h 731048"/>
              <a:gd name="connsiteX8" fmla="*/ 2731543 w 6796216"/>
              <a:gd name="connsiteY8" fmla="*/ 338875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12561 w 6796216"/>
              <a:gd name="connsiteY7" fmla="*/ 460659 h 731048"/>
              <a:gd name="connsiteX8" fmla="*/ 2731543 w 6796216"/>
              <a:gd name="connsiteY8" fmla="*/ 338875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330 h 731048"/>
              <a:gd name="connsiteX1" fmla="*/ 370702 w 6796216"/>
              <a:gd name="connsiteY1" fmla="*/ 700152 h 731048"/>
              <a:gd name="connsiteX2" fmla="*/ 549875 w 6796216"/>
              <a:gd name="connsiteY2" fmla="*/ 638368 h 731048"/>
              <a:gd name="connsiteX3" fmla="*/ 815545 w 6796216"/>
              <a:gd name="connsiteY3" fmla="*/ 724865 h 731048"/>
              <a:gd name="connsiteX4" fmla="*/ 1408670 w 6796216"/>
              <a:gd name="connsiteY4" fmla="*/ 712508 h 731048"/>
              <a:gd name="connsiteX5" fmla="*/ 1699054 w 6796216"/>
              <a:gd name="connsiteY5" fmla="*/ 619833 h 731048"/>
              <a:gd name="connsiteX6" fmla="*/ 2069756 w 6796216"/>
              <a:gd name="connsiteY6" fmla="*/ 681616 h 731048"/>
              <a:gd name="connsiteX7" fmla="*/ 2464409 w 6796216"/>
              <a:gd name="connsiteY7" fmla="*/ 507793 h 731048"/>
              <a:gd name="connsiteX8" fmla="*/ 2731543 w 6796216"/>
              <a:gd name="connsiteY8" fmla="*/ 338875 h 731048"/>
              <a:gd name="connsiteX9" fmla="*/ 3008870 w 6796216"/>
              <a:gd name="connsiteY9" fmla="*/ 582762 h 731048"/>
              <a:gd name="connsiteX10" fmla="*/ 3724734 w 6796216"/>
              <a:gd name="connsiteY10" fmla="*/ 150339 h 731048"/>
              <a:gd name="connsiteX11" fmla="*/ 4368750 w 6796216"/>
              <a:gd name="connsiteY11" fmla="*/ 1740 h 731048"/>
              <a:gd name="connsiteX12" fmla="*/ 6796216 w 6796216"/>
              <a:gd name="connsiteY12" fmla="*/ 230595 h 731048"/>
              <a:gd name="connsiteX0" fmla="*/ 0 w 6796216"/>
              <a:gd name="connsiteY0" fmla="*/ 706165 h 730883"/>
              <a:gd name="connsiteX1" fmla="*/ 370702 w 6796216"/>
              <a:gd name="connsiteY1" fmla="*/ 699987 h 730883"/>
              <a:gd name="connsiteX2" fmla="*/ 549875 w 6796216"/>
              <a:gd name="connsiteY2" fmla="*/ 638203 h 730883"/>
              <a:gd name="connsiteX3" fmla="*/ 815545 w 6796216"/>
              <a:gd name="connsiteY3" fmla="*/ 724700 h 730883"/>
              <a:gd name="connsiteX4" fmla="*/ 1408670 w 6796216"/>
              <a:gd name="connsiteY4" fmla="*/ 712343 h 730883"/>
              <a:gd name="connsiteX5" fmla="*/ 1699054 w 6796216"/>
              <a:gd name="connsiteY5" fmla="*/ 619668 h 730883"/>
              <a:gd name="connsiteX6" fmla="*/ 2069756 w 6796216"/>
              <a:gd name="connsiteY6" fmla="*/ 681451 h 730883"/>
              <a:gd name="connsiteX7" fmla="*/ 2464409 w 6796216"/>
              <a:gd name="connsiteY7" fmla="*/ 507628 h 730883"/>
              <a:gd name="connsiteX8" fmla="*/ 2731543 w 6796216"/>
              <a:gd name="connsiteY8" fmla="*/ 338710 h 730883"/>
              <a:gd name="connsiteX9" fmla="*/ 3110208 w 6796216"/>
              <a:gd name="connsiteY9" fmla="*/ 530750 h 730883"/>
              <a:gd name="connsiteX10" fmla="*/ 3724734 w 6796216"/>
              <a:gd name="connsiteY10" fmla="*/ 150174 h 730883"/>
              <a:gd name="connsiteX11" fmla="*/ 4368750 w 6796216"/>
              <a:gd name="connsiteY11" fmla="*/ 1575 h 730883"/>
              <a:gd name="connsiteX12" fmla="*/ 6796216 w 6796216"/>
              <a:gd name="connsiteY12" fmla="*/ 230430 h 730883"/>
              <a:gd name="connsiteX0" fmla="*/ 0 w 6796216"/>
              <a:gd name="connsiteY0" fmla="*/ 706093 h 730811"/>
              <a:gd name="connsiteX1" fmla="*/ 370702 w 6796216"/>
              <a:gd name="connsiteY1" fmla="*/ 699915 h 730811"/>
              <a:gd name="connsiteX2" fmla="*/ 549875 w 6796216"/>
              <a:gd name="connsiteY2" fmla="*/ 638131 h 730811"/>
              <a:gd name="connsiteX3" fmla="*/ 815545 w 6796216"/>
              <a:gd name="connsiteY3" fmla="*/ 724628 h 730811"/>
              <a:gd name="connsiteX4" fmla="*/ 1408670 w 6796216"/>
              <a:gd name="connsiteY4" fmla="*/ 712271 h 730811"/>
              <a:gd name="connsiteX5" fmla="*/ 1699054 w 6796216"/>
              <a:gd name="connsiteY5" fmla="*/ 619596 h 730811"/>
              <a:gd name="connsiteX6" fmla="*/ 2069756 w 6796216"/>
              <a:gd name="connsiteY6" fmla="*/ 681379 h 730811"/>
              <a:gd name="connsiteX7" fmla="*/ 2464409 w 6796216"/>
              <a:gd name="connsiteY7" fmla="*/ 507556 h 730811"/>
              <a:gd name="connsiteX8" fmla="*/ 2731543 w 6796216"/>
              <a:gd name="connsiteY8" fmla="*/ 338638 h 730811"/>
              <a:gd name="connsiteX9" fmla="*/ 3166769 w 6796216"/>
              <a:gd name="connsiteY9" fmla="*/ 504755 h 730811"/>
              <a:gd name="connsiteX10" fmla="*/ 3724734 w 6796216"/>
              <a:gd name="connsiteY10" fmla="*/ 150102 h 730811"/>
              <a:gd name="connsiteX11" fmla="*/ 4368750 w 6796216"/>
              <a:gd name="connsiteY11" fmla="*/ 1503 h 730811"/>
              <a:gd name="connsiteX12" fmla="*/ 6796216 w 6796216"/>
              <a:gd name="connsiteY12" fmla="*/ 230358 h 730811"/>
              <a:gd name="connsiteX0" fmla="*/ 0 w 6796216"/>
              <a:gd name="connsiteY0" fmla="*/ 705956 h 730674"/>
              <a:gd name="connsiteX1" fmla="*/ 370702 w 6796216"/>
              <a:gd name="connsiteY1" fmla="*/ 699778 h 730674"/>
              <a:gd name="connsiteX2" fmla="*/ 549875 w 6796216"/>
              <a:gd name="connsiteY2" fmla="*/ 637994 h 730674"/>
              <a:gd name="connsiteX3" fmla="*/ 815545 w 6796216"/>
              <a:gd name="connsiteY3" fmla="*/ 724491 h 730674"/>
              <a:gd name="connsiteX4" fmla="*/ 1408670 w 6796216"/>
              <a:gd name="connsiteY4" fmla="*/ 712134 h 730674"/>
              <a:gd name="connsiteX5" fmla="*/ 1699054 w 6796216"/>
              <a:gd name="connsiteY5" fmla="*/ 619459 h 730674"/>
              <a:gd name="connsiteX6" fmla="*/ 2069756 w 6796216"/>
              <a:gd name="connsiteY6" fmla="*/ 681242 h 730674"/>
              <a:gd name="connsiteX7" fmla="*/ 2464409 w 6796216"/>
              <a:gd name="connsiteY7" fmla="*/ 507419 h 730674"/>
              <a:gd name="connsiteX8" fmla="*/ 2731543 w 6796216"/>
              <a:gd name="connsiteY8" fmla="*/ 338501 h 730674"/>
              <a:gd name="connsiteX9" fmla="*/ 3270464 w 6796216"/>
              <a:gd name="connsiteY9" fmla="*/ 448057 h 730674"/>
              <a:gd name="connsiteX10" fmla="*/ 3724734 w 6796216"/>
              <a:gd name="connsiteY10" fmla="*/ 149965 h 730674"/>
              <a:gd name="connsiteX11" fmla="*/ 4368750 w 6796216"/>
              <a:gd name="connsiteY11" fmla="*/ 1366 h 730674"/>
              <a:gd name="connsiteX12" fmla="*/ 6796216 w 6796216"/>
              <a:gd name="connsiteY12" fmla="*/ 230221 h 730674"/>
              <a:gd name="connsiteX0" fmla="*/ 0 w 6796216"/>
              <a:gd name="connsiteY0" fmla="*/ 634906 h 659624"/>
              <a:gd name="connsiteX1" fmla="*/ 370702 w 6796216"/>
              <a:gd name="connsiteY1" fmla="*/ 628728 h 659624"/>
              <a:gd name="connsiteX2" fmla="*/ 549875 w 6796216"/>
              <a:gd name="connsiteY2" fmla="*/ 566944 h 659624"/>
              <a:gd name="connsiteX3" fmla="*/ 815545 w 6796216"/>
              <a:gd name="connsiteY3" fmla="*/ 653441 h 659624"/>
              <a:gd name="connsiteX4" fmla="*/ 1408670 w 6796216"/>
              <a:gd name="connsiteY4" fmla="*/ 641084 h 659624"/>
              <a:gd name="connsiteX5" fmla="*/ 1699054 w 6796216"/>
              <a:gd name="connsiteY5" fmla="*/ 548409 h 659624"/>
              <a:gd name="connsiteX6" fmla="*/ 2069756 w 6796216"/>
              <a:gd name="connsiteY6" fmla="*/ 610192 h 659624"/>
              <a:gd name="connsiteX7" fmla="*/ 2464409 w 6796216"/>
              <a:gd name="connsiteY7" fmla="*/ 436369 h 659624"/>
              <a:gd name="connsiteX8" fmla="*/ 2731543 w 6796216"/>
              <a:gd name="connsiteY8" fmla="*/ 267451 h 659624"/>
              <a:gd name="connsiteX9" fmla="*/ 3270464 w 6796216"/>
              <a:gd name="connsiteY9" fmla="*/ 377007 h 659624"/>
              <a:gd name="connsiteX10" fmla="*/ 3724734 w 6796216"/>
              <a:gd name="connsiteY10" fmla="*/ 78915 h 659624"/>
              <a:gd name="connsiteX11" fmla="*/ 4354610 w 6796216"/>
              <a:gd name="connsiteY11" fmla="*/ 3374 h 659624"/>
              <a:gd name="connsiteX12" fmla="*/ 6796216 w 6796216"/>
              <a:gd name="connsiteY12" fmla="*/ 159171 h 659624"/>
              <a:gd name="connsiteX0" fmla="*/ 0 w 6812713"/>
              <a:gd name="connsiteY0" fmla="*/ 634233 h 658951"/>
              <a:gd name="connsiteX1" fmla="*/ 370702 w 6812713"/>
              <a:gd name="connsiteY1" fmla="*/ 628055 h 658951"/>
              <a:gd name="connsiteX2" fmla="*/ 549875 w 6812713"/>
              <a:gd name="connsiteY2" fmla="*/ 566271 h 658951"/>
              <a:gd name="connsiteX3" fmla="*/ 815545 w 6812713"/>
              <a:gd name="connsiteY3" fmla="*/ 652768 h 658951"/>
              <a:gd name="connsiteX4" fmla="*/ 1408670 w 6812713"/>
              <a:gd name="connsiteY4" fmla="*/ 640411 h 658951"/>
              <a:gd name="connsiteX5" fmla="*/ 1699054 w 6812713"/>
              <a:gd name="connsiteY5" fmla="*/ 547736 h 658951"/>
              <a:gd name="connsiteX6" fmla="*/ 2069756 w 6812713"/>
              <a:gd name="connsiteY6" fmla="*/ 609519 h 658951"/>
              <a:gd name="connsiteX7" fmla="*/ 2464409 w 6812713"/>
              <a:gd name="connsiteY7" fmla="*/ 435696 h 658951"/>
              <a:gd name="connsiteX8" fmla="*/ 2731543 w 6812713"/>
              <a:gd name="connsiteY8" fmla="*/ 266778 h 658951"/>
              <a:gd name="connsiteX9" fmla="*/ 3270464 w 6812713"/>
              <a:gd name="connsiteY9" fmla="*/ 376334 h 658951"/>
              <a:gd name="connsiteX10" fmla="*/ 3724734 w 6812713"/>
              <a:gd name="connsiteY10" fmla="*/ 78242 h 658951"/>
              <a:gd name="connsiteX11" fmla="*/ 4354610 w 6812713"/>
              <a:gd name="connsiteY11" fmla="*/ 2701 h 658951"/>
              <a:gd name="connsiteX12" fmla="*/ 6812713 w 6812713"/>
              <a:gd name="connsiteY12" fmla="*/ 146715 h 658951"/>
              <a:gd name="connsiteX0" fmla="*/ 0 w 6805643"/>
              <a:gd name="connsiteY0" fmla="*/ 635043 h 659761"/>
              <a:gd name="connsiteX1" fmla="*/ 370702 w 6805643"/>
              <a:gd name="connsiteY1" fmla="*/ 628865 h 659761"/>
              <a:gd name="connsiteX2" fmla="*/ 549875 w 6805643"/>
              <a:gd name="connsiteY2" fmla="*/ 567081 h 659761"/>
              <a:gd name="connsiteX3" fmla="*/ 815545 w 6805643"/>
              <a:gd name="connsiteY3" fmla="*/ 653578 h 659761"/>
              <a:gd name="connsiteX4" fmla="*/ 1408670 w 6805643"/>
              <a:gd name="connsiteY4" fmla="*/ 641221 h 659761"/>
              <a:gd name="connsiteX5" fmla="*/ 1699054 w 6805643"/>
              <a:gd name="connsiteY5" fmla="*/ 548546 h 659761"/>
              <a:gd name="connsiteX6" fmla="*/ 2069756 w 6805643"/>
              <a:gd name="connsiteY6" fmla="*/ 610329 h 659761"/>
              <a:gd name="connsiteX7" fmla="*/ 2464409 w 6805643"/>
              <a:gd name="connsiteY7" fmla="*/ 436506 h 659761"/>
              <a:gd name="connsiteX8" fmla="*/ 2731543 w 6805643"/>
              <a:gd name="connsiteY8" fmla="*/ 267588 h 659761"/>
              <a:gd name="connsiteX9" fmla="*/ 3270464 w 6805643"/>
              <a:gd name="connsiteY9" fmla="*/ 377144 h 659761"/>
              <a:gd name="connsiteX10" fmla="*/ 3724734 w 6805643"/>
              <a:gd name="connsiteY10" fmla="*/ 79052 h 659761"/>
              <a:gd name="connsiteX11" fmla="*/ 4354610 w 6805643"/>
              <a:gd name="connsiteY11" fmla="*/ 3511 h 659761"/>
              <a:gd name="connsiteX12" fmla="*/ 6805643 w 6805643"/>
              <a:gd name="connsiteY12" fmla="*/ 161665 h 659761"/>
              <a:gd name="connsiteX0" fmla="*/ 0 w 6805643"/>
              <a:gd name="connsiteY0" fmla="*/ 635043 h 659761"/>
              <a:gd name="connsiteX1" fmla="*/ 370702 w 6805643"/>
              <a:gd name="connsiteY1" fmla="*/ 628865 h 659761"/>
              <a:gd name="connsiteX2" fmla="*/ 549875 w 6805643"/>
              <a:gd name="connsiteY2" fmla="*/ 567081 h 659761"/>
              <a:gd name="connsiteX3" fmla="*/ 815545 w 6805643"/>
              <a:gd name="connsiteY3" fmla="*/ 653578 h 659761"/>
              <a:gd name="connsiteX4" fmla="*/ 1408670 w 6805643"/>
              <a:gd name="connsiteY4" fmla="*/ 641221 h 659761"/>
              <a:gd name="connsiteX5" fmla="*/ 1699054 w 6805643"/>
              <a:gd name="connsiteY5" fmla="*/ 548546 h 659761"/>
              <a:gd name="connsiteX6" fmla="*/ 2069756 w 6805643"/>
              <a:gd name="connsiteY6" fmla="*/ 610329 h 659761"/>
              <a:gd name="connsiteX7" fmla="*/ 2464409 w 6805643"/>
              <a:gd name="connsiteY7" fmla="*/ 436506 h 659761"/>
              <a:gd name="connsiteX8" fmla="*/ 2731543 w 6805643"/>
              <a:gd name="connsiteY8" fmla="*/ 267588 h 659761"/>
              <a:gd name="connsiteX9" fmla="*/ 3270464 w 6805643"/>
              <a:gd name="connsiteY9" fmla="*/ 377144 h 659761"/>
              <a:gd name="connsiteX10" fmla="*/ 3749448 w 6805643"/>
              <a:gd name="connsiteY10" fmla="*/ 79052 h 659761"/>
              <a:gd name="connsiteX11" fmla="*/ 4354610 w 6805643"/>
              <a:gd name="connsiteY11" fmla="*/ 3511 h 659761"/>
              <a:gd name="connsiteX12" fmla="*/ 6805643 w 6805643"/>
              <a:gd name="connsiteY12" fmla="*/ 161665 h 659761"/>
              <a:gd name="connsiteX0" fmla="*/ 0 w 6805643"/>
              <a:gd name="connsiteY0" fmla="*/ 612939 h 637657"/>
              <a:gd name="connsiteX1" fmla="*/ 370702 w 6805643"/>
              <a:gd name="connsiteY1" fmla="*/ 606761 h 637657"/>
              <a:gd name="connsiteX2" fmla="*/ 549875 w 6805643"/>
              <a:gd name="connsiteY2" fmla="*/ 544977 h 637657"/>
              <a:gd name="connsiteX3" fmla="*/ 815545 w 6805643"/>
              <a:gd name="connsiteY3" fmla="*/ 631474 h 637657"/>
              <a:gd name="connsiteX4" fmla="*/ 1408670 w 6805643"/>
              <a:gd name="connsiteY4" fmla="*/ 619117 h 637657"/>
              <a:gd name="connsiteX5" fmla="*/ 1699054 w 6805643"/>
              <a:gd name="connsiteY5" fmla="*/ 526442 h 637657"/>
              <a:gd name="connsiteX6" fmla="*/ 2069756 w 6805643"/>
              <a:gd name="connsiteY6" fmla="*/ 588225 h 637657"/>
              <a:gd name="connsiteX7" fmla="*/ 2464409 w 6805643"/>
              <a:gd name="connsiteY7" fmla="*/ 414402 h 637657"/>
              <a:gd name="connsiteX8" fmla="*/ 2731543 w 6805643"/>
              <a:gd name="connsiteY8" fmla="*/ 245484 h 637657"/>
              <a:gd name="connsiteX9" fmla="*/ 3270464 w 6805643"/>
              <a:gd name="connsiteY9" fmla="*/ 355040 h 637657"/>
              <a:gd name="connsiteX10" fmla="*/ 3749448 w 6805643"/>
              <a:gd name="connsiteY10" fmla="*/ 56948 h 637657"/>
              <a:gd name="connsiteX11" fmla="*/ 4780918 w 6805643"/>
              <a:gd name="connsiteY11" fmla="*/ 6121 h 637657"/>
              <a:gd name="connsiteX12" fmla="*/ 6805643 w 6805643"/>
              <a:gd name="connsiteY12" fmla="*/ 139561 h 637657"/>
              <a:gd name="connsiteX0" fmla="*/ 0 w 6805643"/>
              <a:gd name="connsiteY0" fmla="*/ 607430 h 632148"/>
              <a:gd name="connsiteX1" fmla="*/ 370702 w 6805643"/>
              <a:gd name="connsiteY1" fmla="*/ 601252 h 632148"/>
              <a:gd name="connsiteX2" fmla="*/ 549875 w 6805643"/>
              <a:gd name="connsiteY2" fmla="*/ 539468 h 632148"/>
              <a:gd name="connsiteX3" fmla="*/ 815545 w 6805643"/>
              <a:gd name="connsiteY3" fmla="*/ 625965 h 632148"/>
              <a:gd name="connsiteX4" fmla="*/ 1408670 w 6805643"/>
              <a:gd name="connsiteY4" fmla="*/ 613608 h 632148"/>
              <a:gd name="connsiteX5" fmla="*/ 1699054 w 6805643"/>
              <a:gd name="connsiteY5" fmla="*/ 520933 h 632148"/>
              <a:gd name="connsiteX6" fmla="*/ 2069756 w 6805643"/>
              <a:gd name="connsiteY6" fmla="*/ 582716 h 632148"/>
              <a:gd name="connsiteX7" fmla="*/ 2464409 w 6805643"/>
              <a:gd name="connsiteY7" fmla="*/ 408893 h 632148"/>
              <a:gd name="connsiteX8" fmla="*/ 2731543 w 6805643"/>
              <a:gd name="connsiteY8" fmla="*/ 239975 h 632148"/>
              <a:gd name="connsiteX9" fmla="*/ 3270464 w 6805643"/>
              <a:gd name="connsiteY9" fmla="*/ 349531 h 632148"/>
              <a:gd name="connsiteX10" fmla="*/ 4225183 w 6805643"/>
              <a:gd name="connsiteY10" fmla="*/ 267682 h 632148"/>
              <a:gd name="connsiteX11" fmla="*/ 4780918 w 6805643"/>
              <a:gd name="connsiteY11" fmla="*/ 612 h 632148"/>
              <a:gd name="connsiteX12" fmla="*/ 6805643 w 6805643"/>
              <a:gd name="connsiteY12" fmla="*/ 134052 h 632148"/>
              <a:gd name="connsiteX0" fmla="*/ 0 w 6805643"/>
              <a:gd name="connsiteY0" fmla="*/ 607430 h 632148"/>
              <a:gd name="connsiteX1" fmla="*/ 370702 w 6805643"/>
              <a:gd name="connsiteY1" fmla="*/ 601252 h 632148"/>
              <a:gd name="connsiteX2" fmla="*/ 549875 w 6805643"/>
              <a:gd name="connsiteY2" fmla="*/ 539468 h 632148"/>
              <a:gd name="connsiteX3" fmla="*/ 815545 w 6805643"/>
              <a:gd name="connsiteY3" fmla="*/ 625965 h 632148"/>
              <a:gd name="connsiteX4" fmla="*/ 1408670 w 6805643"/>
              <a:gd name="connsiteY4" fmla="*/ 613608 h 632148"/>
              <a:gd name="connsiteX5" fmla="*/ 1699054 w 6805643"/>
              <a:gd name="connsiteY5" fmla="*/ 520933 h 632148"/>
              <a:gd name="connsiteX6" fmla="*/ 2069756 w 6805643"/>
              <a:gd name="connsiteY6" fmla="*/ 582716 h 632148"/>
              <a:gd name="connsiteX7" fmla="*/ 2575620 w 6805643"/>
              <a:gd name="connsiteY7" fmla="*/ 538639 h 632148"/>
              <a:gd name="connsiteX8" fmla="*/ 2731543 w 6805643"/>
              <a:gd name="connsiteY8" fmla="*/ 239975 h 632148"/>
              <a:gd name="connsiteX9" fmla="*/ 3270464 w 6805643"/>
              <a:gd name="connsiteY9" fmla="*/ 349531 h 632148"/>
              <a:gd name="connsiteX10" fmla="*/ 4225183 w 6805643"/>
              <a:gd name="connsiteY10" fmla="*/ 267682 h 632148"/>
              <a:gd name="connsiteX11" fmla="*/ 4780918 w 6805643"/>
              <a:gd name="connsiteY11" fmla="*/ 612 h 632148"/>
              <a:gd name="connsiteX12" fmla="*/ 6805643 w 6805643"/>
              <a:gd name="connsiteY12" fmla="*/ 134052 h 632148"/>
              <a:gd name="connsiteX0" fmla="*/ 0 w 6805643"/>
              <a:gd name="connsiteY0" fmla="*/ 607422 h 632140"/>
              <a:gd name="connsiteX1" fmla="*/ 370702 w 6805643"/>
              <a:gd name="connsiteY1" fmla="*/ 601244 h 632140"/>
              <a:gd name="connsiteX2" fmla="*/ 549875 w 6805643"/>
              <a:gd name="connsiteY2" fmla="*/ 539460 h 632140"/>
              <a:gd name="connsiteX3" fmla="*/ 815545 w 6805643"/>
              <a:gd name="connsiteY3" fmla="*/ 625957 h 632140"/>
              <a:gd name="connsiteX4" fmla="*/ 1408670 w 6805643"/>
              <a:gd name="connsiteY4" fmla="*/ 613600 h 632140"/>
              <a:gd name="connsiteX5" fmla="*/ 1699054 w 6805643"/>
              <a:gd name="connsiteY5" fmla="*/ 520925 h 632140"/>
              <a:gd name="connsiteX6" fmla="*/ 2069756 w 6805643"/>
              <a:gd name="connsiteY6" fmla="*/ 582708 h 632140"/>
              <a:gd name="connsiteX7" fmla="*/ 2575620 w 6805643"/>
              <a:gd name="connsiteY7" fmla="*/ 538631 h 632140"/>
              <a:gd name="connsiteX8" fmla="*/ 2731543 w 6805643"/>
              <a:gd name="connsiteY8" fmla="*/ 239967 h 632140"/>
              <a:gd name="connsiteX9" fmla="*/ 3659701 w 6805643"/>
              <a:gd name="connsiteY9" fmla="*/ 330988 h 632140"/>
              <a:gd name="connsiteX10" fmla="*/ 4225183 w 6805643"/>
              <a:gd name="connsiteY10" fmla="*/ 267674 h 632140"/>
              <a:gd name="connsiteX11" fmla="*/ 4780918 w 6805643"/>
              <a:gd name="connsiteY11" fmla="*/ 604 h 632140"/>
              <a:gd name="connsiteX12" fmla="*/ 6805643 w 6805643"/>
              <a:gd name="connsiteY12" fmla="*/ 134044 h 632140"/>
              <a:gd name="connsiteX0" fmla="*/ 0 w 6805643"/>
              <a:gd name="connsiteY0" fmla="*/ 607422 h 632140"/>
              <a:gd name="connsiteX1" fmla="*/ 370702 w 6805643"/>
              <a:gd name="connsiteY1" fmla="*/ 601244 h 632140"/>
              <a:gd name="connsiteX2" fmla="*/ 549875 w 6805643"/>
              <a:gd name="connsiteY2" fmla="*/ 539460 h 632140"/>
              <a:gd name="connsiteX3" fmla="*/ 815545 w 6805643"/>
              <a:gd name="connsiteY3" fmla="*/ 625957 h 632140"/>
              <a:gd name="connsiteX4" fmla="*/ 1408670 w 6805643"/>
              <a:gd name="connsiteY4" fmla="*/ 613600 h 632140"/>
              <a:gd name="connsiteX5" fmla="*/ 1699054 w 6805643"/>
              <a:gd name="connsiteY5" fmla="*/ 520925 h 632140"/>
              <a:gd name="connsiteX6" fmla="*/ 2069756 w 6805643"/>
              <a:gd name="connsiteY6" fmla="*/ 582708 h 632140"/>
              <a:gd name="connsiteX7" fmla="*/ 2575620 w 6805643"/>
              <a:gd name="connsiteY7" fmla="*/ 538631 h 632140"/>
              <a:gd name="connsiteX8" fmla="*/ 3040462 w 6805643"/>
              <a:gd name="connsiteY8" fmla="*/ 307929 h 632140"/>
              <a:gd name="connsiteX9" fmla="*/ 3659701 w 6805643"/>
              <a:gd name="connsiteY9" fmla="*/ 330988 h 632140"/>
              <a:gd name="connsiteX10" fmla="*/ 4225183 w 6805643"/>
              <a:gd name="connsiteY10" fmla="*/ 267674 h 632140"/>
              <a:gd name="connsiteX11" fmla="*/ 4780918 w 6805643"/>
              <a:gd name="connsiteY11" fmla="*/ 604 h 632140"/>
              <a:gd name="connsiteX12" fmla="*/ 6805643 w 6805643"/>
              <a:gd name="connsiteY12" fmla="*/ 134044 h 632140"/>
              <a:gd name="connsiteX0" fmla="*/ 0 w 6805643"/>
              <a:gd name="connsiteY0" fmla="*/ 551965 h 576683"/>
              <a:gd name="connsiteX1" fmla="*/ 370702 w 6805643"/>
              <a:gd name="connsiteY1" fmla="*/ 545787 h 576683"/>
              <a:gd name="connsiteX2" fmla="*/ 549875 w 6805643"/>
              <a:gd name="connsiteY2" fmla="*/ 484003 h 576683"/>
              <a:gd name="connsiteX3" fmla="*/ 815545 w 6805643"/>
              <a:gd name="connsiteY3" fmla="*/ 570500 h 576683"/>
              <a:gd name="connsiteX4" fmla="*/ 1408670 w 6805643"/>
              <a:gd name="connsiteY4" fmla="*/ 558143 h 576683"/>
              <a:gd name="connsiteX5" fmla="*/ 1699054 w 6805643"/>
              <a:gd name="connsiteY5" fmla="*/ 465468 h 576683"/>
              <a:gd name="connsiteX6" fmla="*/ 2069756 w 6805643"/>
              <a:gd name="connsiteY6" fmla="*/ 527251 h 576683"/>
              <a:gd name="connsiteX7" fmla="*/ 2575620 w 6805643"/>
              <a:gd name="connsiteY7" fmla="*/ 483174 h 576683"/>
              <a:gd name="connsiteX8" fmla="*/ 3040462 w 6805643"/>
              <a:gd name="connsiteY8" fmla="*/ 252472 h 576683"/>
              <a:gd name="connsiteX9" fmla="*/ 3659701 w 6805643"/>
              <a:gd name="connsiteY9" fmla="*/ 275531 h 576683"/>
              <a:gd name="connsiteX10" fmla="*/ 4225183 w 6805643"/>
              <a:gd name="connsiteY10" fmla="*/ 212217 h 576683"/>
              <a:gd name="connsiteX11" fmla="*/ 5726210 w 6805643"/>
              <a:gd name="connsiteY11" fmla="*/ 752 h 576683"/>
              <a:gd name="connsiteX12" fmla="*/ 6805643 w 6805643"/>
              <a:gd name="connsiteY12" fmla="*/ 78587 h 576683"/>
              <a:gd name="connsiteX0" fmla="*/ 0 w 6805643"/>
              <a:gd name="connsiteY0" fmla="*/ 551651 h 576369"/>
              <a:gd name="connsiteX1" fmla="*/ 370702 w 6805643"/>
              <a:gd name="connsiteY1" fmla="*/ 545473 h 576369"/>
              <a:gd name="connsiteX2" fmla="*/ 549875 w 6805643"/>
              <a:gd name="connsiteY2" fmla="*/ 483689 h 576369"/>
              <a:gd name="connsiteX3" fmla="*/ 815545 w 6805643"/>
              <a:gd name="connsiteY3" fmla="*/ 570186 h 576369"/>
              <a:gd name="connsiteX4" fmla="*/ 1408670 w 6805643"/>
              <a:gd name="connsiteY4" fmla="*/ 557829 h 576369"/>
              <a:gd name="connsiteX5" fmla="*/ 1699054 w 6805643"/>
              <a:gd name="connsiteY5" fmla="*/ 465154 h 576369"/>
              <a:gd name="connsiteX6" fmla="*/ 2069756 w 6805643"/>
              <a:gd name="connsiteY6" fmla="*/ 526937 h 576369"/>
              <a:gd name="connsiteX7" fmla="*/ 2575620 w 6805643"/>
              <a:gd name="connsiteY7" fmla="*/ 482860 h 576369"/>
              <a:gd name="connsiteX8" fmla="*/ 3040462 w 6805643"/>
              <a:gd name="connsiteY8" fmla="*/ 252158 h 576369"/>
              <a:gd name="connsiteX9" fmla="*/ 3659701 w 6805643"/>
              <a:gd name="connsiteY9" fmla="*/ 275217 h 576369"/>
              <a:gd name="connsiteX10" fmla="*/ 4867734 w 6805643"/>
              <a:gd name="connsiteY10" fmla="*/ 347827 h 576369"/>
              <a:gd name="connsiteX11" fmla="*/ 5726210 w 6805643"/>
              <a:gd name="connsiteY11" fmla="*/ 438 h 576369"/>
              <a:gd name="connsiteX12" fmla="*/ 6805643 w 6805643"/>
              <a:gd name="connsiteY12" fmla="*/ 78273 h 576369"/>
              <a:gd name="connsiteX0" fmla="*/ 0 w 6805643"/>
              <a:gd name="connsiteY0" fmla="*/ 551651 h 576369"/>
              <a:gd name="connsiteX1" fmla="*/ 370702 w 6805643"/>
              <a:gd name="connsiteY1" fmla="*/ 545473 h 576369"/>
              <a:gd name="connsiteX2" fmla="*/ 549875 w 6805643"/>
              <a:gd name="connsiteY2" fmla="*/ 483689 h 576369"/>
              <a:gd name="connsiteX3" fmla="*/ 815545 w 6805643"/>
              <a:gd name="connsiteY3" fmla="*/ 570186 h 576369"/>
              <a:gd name="connsiteX4" fmla="*/ 1408670 w 6805643"/>
              <a:gd name="connsiteY4" fmla="*/ 557829 h 576369"/>
              <a:gd name="connsiteX5" fmla="*/ 1699054 w 6805643"/>
              <a:gd name="connsiteY5" fmla="*/ 465154 h 576369"/>
              <a:gd name="connsiteX6" fmla="*/ 2069756 w 6805643"/>
              <a:gd name="connsiteY6" fmla="*/ 526937 h 576369"/>
              <a:gd name="connsiteX7" fmla="*/ 2575620 w 6805643"/>
              <a:gd name="connsiteY7" fmla="*/ 482860 h 576369"/>
              <a:gd name="connsiteX8" fmla="*/ 3472948 w 6805643"/>
              <a:gd name="connsiteY8" fmla="*/ 357190 h 576369"/>
              <a:gd name="connsiteX9" fmla="*/ 3659701 w 6805643"/>
              <a:gd name="connsiteY9" fmla="*/ 275217 h 576369"/>
              <a:gd name="connsiteX10" fmla="*/ 4867734 w 6805643"/>
              <a:gd name="connsiteY10" fmla="*/ 347827 h 576369"/>
              <a:gd name="connsiteX11" fmla="*/ 5726210 w 6805643"/>
              <a:gd name="connsiteY11" fmla="*/ 438 h 576369"/>
              <a:gd name="connsiteX12" fmla="*/ 6805643 w 6805643"/>
              <a:gd name="connsiteY12" fmla="*/ 78273 h 576369"/>
              <a:gd name="connsiteX0" fmla="*/ 0 w 6805643"/>
              <a:gd name="connsiteY0" fmla="*/ 551652 h 576370"/>
              <a:gd name="connsiteX1" fmla="*/ 370702 w 6805643"/>
              <a:gd name="connsiteY1" fmla="*/ 545474 h 576370"/>
              <a:gd name="connsiteX2" fmla="*/ 549875 w 6805643"/>
              <a:gd name="connsiteY2" fmla="*/ 483690 h 576370"/>
              <a:gd name="connsiteX3" fmla="*/ 815545 w 6805643"/>
              <a:gd name="connsiteY3" fmla="*/ 570187 h 576370"/>
              <a:gd name="connsiteX4" fmla="*/ 1408670 w 6805643"/>
              <a:gd name="connsiteY4" fmla="*/ 557830 h 576370"/>
              <a:gd name="connsiteX5" fmla="*/ 1699054 w 6805643"/>
              <a:gd name="connsiteY5" fmla="*/ 465155 h 576370"/>
              <a:gd name="connsiteX6" fmla="*/ 2069756 w 6805643"/>
              <a:gd name="connsiteY6" fmla="*/ 526938 h 576370"/>
              <a:gd name="connsiteX7" fmla="*/ 2575620 w 6805643"/>
              <a:gd name="connsiteY7" fmla="*/ 482861 h 576370"/>
              <a:gd name="connsiteX8" fmla="*/ 3472948 w 6805643"/>
              <a:gd name="connsiteY8" fmla="*/ 357191 h 576370"/>
              <a:gd name="connsiteX9" fmla="*/ 4172507 w 6805643"/>
              <a:gd name="connsiteY9" fmla="*/ 281397 h 576370"/>
              <a:gd name="connsiteX10" fmla="*/ 4867734 w 6805643"/>
              <a:gd name="connsiteY10" fmla="*/ 347828 h 576370"/>
              <a:gd name="connsiteX11" fmla="*/ 5726210 w 6805643"/>
              <a:gd name="connsiteY11" fmla="*/ 439 h 576370"/>
              <a:gd name="connsiteX12" fmla="*/ 6805643 w 6805643"/>
              <a:gd name="connsiteY12" fmla="*/ 78274 h 57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5643" h="576370">
                <a:moveTo>
                  <a:pt x="0" y="551652"/>
                </a:moveTo>
                <a:lnTo>
                  <a:pt x="370702" y="545474"/>
                </a:lnTo>
                <a:cubicBezTo>
                  <a:pt x="462348" y="534147"/>
                  <a:pt x="475735" y="479571"/>
                  <a:pt x="549875" y="483690"/>
                </a:cubicBezTo>
                <a:cubicBezTo>
                  <a:pt x="624015" y="487809"/>
                  <a:pt x="672413" y="557830"/>
                  <a:pt x="815545" y="570187"/>
                </a:cubicBezTo>
                <a:cubicBezTo>
                  <a:pt x="958677" y="582544"/>
                  <a:pt x="1261419" y="575335"/>
                  <a:pt x="1408670" y="557830"/>
                </a:cubicBezTo>
                <a:cubicBezTo>
                  <a:pt x="1555921" y="540325"/>
                  <a:pt x="1588873" y="470304"/>
                  <a:pt x="1699054" y="465155"/>
                </a:cubicBezTo>
                <a:cubicBezTo>
                  <a:pt x="1809235" y="460006"/>
                  <a:pt x="1923662" y="523987"/>
                  <a:pt x="2069756" y="526938"/>
                </a:cubicBezTo>
                <a:cubicBezTo>
                  <a:pt x="2215850" y="529889"/>
                  <a:pt x="2341755" y="511152"/>
                  <a:pt x="2575620" y="482861"/>
                </a:cubicBezTo>
                <a:cubicBezTo>
                  <a:pt x="2809485" y="454570"/>
                  <a:pt x="3206800" y="390768"/>
                  <a:pt x="3472948" y="357191"/>
                </a:cubicBezTo>
                <a:cubicBezTo>
                  <a:pt x="3739096" y="323614"/>
                  <a:pt x="3940043" y="282957"/>
                  <a:pt x="4172507" y="281397"/>
                </a:cubicBezTo>
                <a:cubicBezTo>
                  <a:pt x="4404971" y="279837"/>
                  <a:pt x="4608784" y="394654"/>
                  <a:pt x="4867734" y="347828"/>
                </a:cubicBezTo>
                <a:cubicBezTo>
                  <a:pt x="5126685" y="301002"/>
                  <a:pt x="5212725" y="-13330"/>
                  <a:pt x="5726210" y="439"/>
                </a:cubicBezTo>
                <a:cubicBezTo>
                  <a:pt x="6239695" y="14208"/>
                  <a:pt x="6238262" y="-3075"/>
                  <a:pt x="6805643" y="78274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83757" y="5328944"/>
            <a:ext cx="6807519" cy="630277"/>
            <a:chOff x="2083757" y="5328944"/>
            <a:chExt cx="6807519" cy="630277"/>
          </a:xfrm>
        </p:grpSpPr>
        <p:sp>
          <p:nvSpPr>
            <p:cNvPr id="57" name="Line 184"/>
            <p:cNvSpPr>
              <a:spLocks noChangeShapeType="1"/>
            </p:cNvSpPr>
            <p:nvPr/>
          </p:nvSpPr>
          <p:spPr bwMode="auto">
            <a:xfrm flipV="1">
              <a:off x="2083757" y="5959221"/>
              <a:ext cx="3276000" cy="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353146" y="5328944"/>
              <a:ext cx="3538130" cy="629136"/>
            </a:xfrm>
            <a:custGeom>
              <a:avLst/>
              <a:gdLst>
                <a:gd name="connsiteX0" fmla="*/ 0 w 3538130"/>
                <a:gd name="connsiteY0" fmla="*/ 615726 h 615726"/>
                <a:gd name="connsiteX1" fmla="*/ 1543911 w 3538130"/>
                <a:gd name="connsiteY1" fmla="*/ 192989 h 615726"/>
                <a:gd name="connsiteX2" fmla="*/ 3538130 w 3538130"/>
                <a:gd name="connsiteY2" fmla="*/ 0 h 61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8130" h="615726">
                  <a:moveTo>
                    <a:pt x="0" y="615726"/>
                  </a:moveTo>
                  <a:cubicBezTo>
                    <a:pt x="477111" y="455668"/>
                    <a:pt x="954223" y="295610"/>
                    <a:pt x="1543911" y="192989"/>
                  </a:cubicBezTo>
                  <a:cubicBezTo>
                    <a:pt x="2133599" y="90368"/>
                    <a:pt x="2835864" y="45184"/>
                    <a:pt x="3538130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reeform 57"/>
          <p:cNvSpPr/>
          <p:nvPr/>
        </p:nvSpPr>
        <p:spPr>
          <a:xfrm>
            <a:off x="5810435" y="4434396"/>
            <a:ext cx="448322" cy="1350630"/>
          </a:xfrm>
          <a:custGeom>
            <a:avLst/>
            <a:gdLst>
              <a:gd name="connsiteX0" fmla="*/ 0 w 448322"/>
              <a:gd name="connsiteY0" fmla="*/ 790113 h 790113"/>
              <a:gd name="connsiteX1" fmla="*/ 213064 w 448322"/>
              <a:gd name="connsiteY1" fmla="*/ 204187 h 790113"/>
              <a:gd name="connsiteX2" fmla="*/ 448322 w 448322"/>
              <a:gd name="connsiteY2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322" h="790113">
                <a:moveTo>
                  <a:pt x="0" y="790113"/>
                </a:moveTo>
                <a:cubicBezTo>
                  <a:pt x="69172" y="562992"/>
                  <a:pt x="138344" y="335872"/>
                  <a:pt x="213064" y="204187"/>
                </a:cubicBezTo>
                <a:cubicBezTo>
                  <a:pt x="287784" y="72501"/>
                  <a:pt x="368053" y="36250"/>
                  <a:pt x="448322" y="0"/>
                </a:cubicBezTo>
              </a:path>
            </a:pathLst>
          </a:custGeom>
          <a:noFill/>
          <a:ln w="19050"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20389" y="4129785"/>
            <a:ext cx="3155897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1200" dirty="0" smtClean="0"/>
              <a:t>Trajectory of the “babble-and-push strategy”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6527642" y="552249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17409" y="543101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812942" y="527370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10642" y="3653301"/>
            <a:ext cx="25366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 smtClean="0"/>
              <a:t>Possible decoding points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 flipH="1">
            <a:off x="6581642" y="3955433"/>
            <a:ext cx="2575000" cy="156706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0" idx="7"/>
          </p:cNvCxnSpPr>
          <p:nvPr/>
        </p:nvCxnSpPr>
        <p:spPr>
          <a:xfrm flipH="1">
            <a:off x="7209593" y="4028585"/>
            <a:ext cx="1967089" cy="14182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1" idx="0"/>
          </p:cNvCxnSpPr>
          <p:nvPr/>
        </p:nvCxnSpPr>
        <p:spPr>
          <a:xfrm flipH="1">
            <a:off x="8866942" y="4062549"/>
            <a:ext cx="343700" cy="12111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7" grpId="0" animBg="1"/>
      <p:bldP spid="51" grpId="0" animBg="1"/>
      <p:bldP spid="52" grpId="0" animBg="1"/>
      <p:bldP spid="56" grpId="0" animBg="1"/>
      <p:bldP spid="58" grpId="0" animBg="1"/>
      <p:bldP spid="59" grpId="0" animBg="1"/>
      <p:bldP spid="8" grpId="0" animBg="1"/>
      <p:bldP spid="60" grpId="0" animBg="1"/>
      <p:bldP spid="6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24C08FAD-E7F3-475F-9DDA-1A0CE312C812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</a:t>
            </a:fld>
            <a:endParaRPr lang="en-US" altLang="zh-CN" sz="1400" dirty="0">
              <a:solidFill>
                <a:schemeClr val="bg1"/>
              </a:solidFill>
              <a:latin typeface="Forte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8" y="1612129"/>
            <a:ext cx="1220982" cy="122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4"/>
          <a:stretch/>
        </p:blipFill>
        <p:spPr>
          <a:xfrm>
            <a:off x="9773087" y="3958823"/>
            <a:ext cx="1114699" cy="139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70" y="5752387"/>
            <a:ext cx="1080000" cy="1080000"/>
          </a:xfrm>
          <a:prstGeom prst="rect">
            <a:avLst/>
          </a:prstGeom>
        </p:spPr>
      </p:pic>
      <p:pic>
        <p:nvPicPr>
          <p:cNvPr id="13" name="Picture 25" descr="cuhk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33" y="333813"/>
            <a:ext cx="1079500" cy="7790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38608" y="280047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Qiaosheng Zhang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849" y="2800477"/>
            <a:ext cx="131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4F81BD"/>
                </a:solidFill>
              </a:rPr>
              <a:t>Mayank</a:t>
            </a:r>
            <a:r>
              <a:rPr lang="en-US" sz="1400" b="1" dirty="0" smtClean="0">
                <a:solidFill>
                  <a:srgbClr val="4F81BD"/>
                </a:solidFill>
              </a:rPr>
              <a:t> </a:t>
            </a:r>
            <a:r>
              <a:rPr lang="en-US" sz="1400" b="1" dirty="0" err="1" smtClean="0">
                <a:solidFill>
                  <a:srgbClr val="4F81BD"/>
                </a:solidFill>
              </a:rPr>
              <a:t>Bakshi</a:t>
            </a:r>
            <a:endParaRPr lang="en-US" sz="1400" b="1" dirty="0">
              <a:solidFill>
                <a:srgbClr val="4F81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7154" y="2800477"/>
            <a:ext cx="122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4F81BD"/>
                </a:solidFill>
              </a:rPr>
              <a:t>Sidharth</a:t>
            </a:r>
            <a:r>
              <a:rPr lang="en-US" sz="1400" b="1" dirty="0" smtClean="0">
                <a:solidFill>
                  <a:srgbClr val="4F81BD"/>
                </a:solidFill>
              </a:rPr>
              <a:t> </a:t>
            </a:r>
            <a:r>
              <a:rPr lang="en-US" sz="1400" b="1" dirty="0" err="1" smtClean="0">
                <a:solidFill>
                  <a:srgbClr val="4F81BD"/>
                </a:solidFill>
              </a:rPr>
              <a:t>Jaggi</a:t>
            </a:r>
            <a:endParaRPr lang="en-US" sz="1400" b="1" dirty="0">
              <a:solidFill>
                <a:srgbClr val="4F81B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160" y="5441048"/>
            <a:ext cx="1380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4F81BD"/>
                </a:solidFill>
              </a:rPr>
              <a:t>Swanand</a:t>
            </a:r>
            <a:r>
              <a:rPr lang="en-US" sz="1400" b="1" dirty="0" smtClean="0">
                <a:solidFill>
                  <a:srgbClr val="4F81BD"/>
                </a:solidFill>
              </a:rPr>
              <a:t> </a:t>
            </a:r>
            <a:r>
              <a:rPr lang="en-US" sz="1400" b="1" dirty="0" err="1" smtClean="0">
                <a:solidFill>
                  <a:srgbClr val="4F81BD"/>
                </a:solidFill>
              </a:rPr>
              <a:t>Kadhe</a:t>
            </a:r>
            <a:endParaRPr lang="en-US" sz="1400" b="1" dirty="0">
              <a:solidFill>
                <a:srgbClr val="4F81B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9366" y="5441048"/>
            <a:ext cx="1276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F81BD"/>
                </a:solidFill>
              </a:rPr>
              <a:t>Alex </a:t>
            </a:r>
            <a:r>
              <a:rPr lang="en-US" sz="1400" b="1" dirty="0" err="1" smtClean="0">
                <a:solidFill>
                  <a:srgbClr val="4F81BD"/>
                </a:solidFill>
              </a:rPr>
              <a:t>Sprintson</a:t>
            </a:r>
            <a:endParaRPr lang="en-US" sz="1400" b="1" dirty="0">
              <a:solidFill>
                <a:srgbClr val="4F81B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128" y="5976701"/>
            <a:ext cx="1233819" cy="8812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5396" y="333813"/>
            <a:ext cx="1092200" cy="838200"/>
          </a:xfrm>
          <a:prstGeom prst="rect">
            <a:avLst/>
          </a:prstGeom>
        </p:spPr>
      </p:pic>
      <p:pic>
        <p:nvPicPr>
          <p:cNvPr id="21" name="Picture 2" descr="C:\Users\Roland\Desktop\Allerton\pic\Mayank_Bakshi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7771" y="1249767"/>
            <a:ext cx="1501428" cy="1820572"/>
          </a:xfrm>
          <a:prstGeom prst="rect">
            <a:avLst/>
          </a:prstGeom>
          <a:noFill/>
        </p:spPr>
      </p:pic>
      <p:pic>
        <p:nvPicPr>
          <p:cNvPr id="23" name="图片 1" descr="QQ20150205-1@2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3" y="1516222"/>
            <a:ext cx="870748" cy="1270000"/>
          </a:xfrm>
          <a:prstGeom prst="rect">
            <a:avLst/>
          </a:prstGeom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1159" y="4106515"/>
            <a:ext cx="1047193" cy="134749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144" y="4157821"/>
            <a:ext cx="1142263" cy="12961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43039" y="5403342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F81BD"/>
                </a:solidFill>
              </a:rPr>
              <a:t>Michael </a:t>
            </a:r>
            <a:r>
              <a:rPr lang="en-US" sz="1400" b="1" dirty="0" err="1" smtClean="0">
                <a:solidFill>
                  <a:srgbClr val="4F81BD"/>
                </a:solidFill>
              </a:rPr>
              <a:t>Langberg</a:t>
            </a:r>
            <a:endParaRPr lang="en-US" sz="1400" b="1" dirty="0">
              <a:solidFill>
                <a:srgbClr val="4F81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919" y="2811285"/>
            <a:ext cx="978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4F81BD"/>
                </a:solidFill>
              </a:rPr>
              <a:t>Zitan</a:t>
            </a:r>
            <a:r>
              <a:rPr lang="en-US" sz="1400" b="1" dirty="0" smtClean="0">
                <a:solidFill>
                  <a:srgbClr val="4F81BD"/>
                </a:solidFill>
              </a:rPr>
              <a:t> Chen</a:t>
            </a:r>
            <a:endParaRPr lang="en-US" sz="1400" b="1" dirty="0">
              <a:solidFill>
                <a:srgbClr val="4F81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9947" y="2135380"/>
            <a:ext cx="49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</a:t>
            </a:r>
            <a:endParaRPr lang="en-US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1787" y="4066948"/>
            <a:ext cx="1511944" cy="15352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983" y="5836066"/>
            <a:ext cx="847167" cy="8280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4977" y="4251915"/>
            <a:ext cx="1457632" cy="12754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7657" y="5771054"/>
            <a:ext cx="2001396" cy="124734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44148" y="5569699"/>
            <a:ext cx="171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4F81BD"/>
                </a:solidFill>
              </a:rPr>
              <a:t>Anand</a:t>
            </a:r>
            <a:r>
              <a:rPr lang="en-US" sz="1400" b="1" dirty="0" smtClean="0">
                <a:solidFill>
                  <a:srgbClr val="4F81BD"/>
                </a:solidFill>
              </a:rPr>
              <a:t> </a:t>
            </a:r>
            <a:r>
              <a:rPr lang="en-US" sz="1400" b="1" dirty="0" err="1" smtClean="0">
                <a:solidFill>
                  <a:srgbClr val="4F81BD"/>
                </a:solidFill>
              </a:rPr>
              <a:t>Dilip</a:t>
            </a:r>
            <a:r>
              <a:rPr lang="en-US" sz="1400" b="1" dirty="0" smtClean="0">
                <a:solidFill>
                  <a:srgbClr val="4F81BD"/>
                </a:solidFill>
              </a:rPr>
              <a:t> </a:t>
            </a:r>
            <a:r>
              <a:rPr lang="en-US" sz="1400" b="1" dirty="0" err="1" smtClean="0">
                <a:solidFill>
                  <a:srgbClr val="4F81BD"/>
                </a:solidFill>
              </a:rPr>
              <a:t>Sarwate</a:t>
            </a:r>
            <a:endParaRPr lang="en-US" sz="1400" b="1" dirty="0">
              <a:solidFill>
                <a:srgbClr val="4F81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8851" y="5582529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4F81BD"/>
                </a:solidFill>
              </a:rPr>
              <a:t>Bikash</a:t>
            </a:r>
            <a:r>
              <a:rPr lang="en-US" sz="1400" b="1" dirty="0" smtClean="0">
                <a:solidFill>
                  <a:srgbClr val="4F81BD"/>
                </a:solidFill>
              </a:rPr>
              <a:t> Kumar </a:t>
            </a:r>
            <a:r>
              <a:rPr lang="en-US" sz="1400" b="1" dirty="0" err="1" smtClean="0">
                <a:solidFill>
                  <a:srgbClr val="4F81BD"/>
                </a:solidFill>
              </a:rPr>
              <a:t>Dey</a:t>
            </a:r>
            <a:endParaRPr lang="en-US" sz="1400" b="1" dirty="0">
              <a:solidFill>
                <a:srgbClr val="4F81BD"/>
              </a:solidFill>
            </a:endParaRPr>
          </a:p>
        </p:txBody>
      </p:sp>
      <p:pic>
        <p:nvPicPr>
          <p:cNvPr id="28" name="Picture 6" descr="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15" y="942281"/>
            <a:ext cx="2029387" cy="13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949402" y="1065647"/>
            <a:ext cx="2957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group:</a:t>
            </a:r>
          </a:p>
          <a:p>
            <a:r>
              <a:rPr lang="en-US" dirty="0" smtClean="0"/>
              <a:t>Codes, Algorithms, Networks:</a:t>
            </a:r>
          </a:p>
          <a:p>
            <a:r>
              <a:rPr lang="en-US" dirty="0" smtClean="0"/>
              <a:t>Design &amp; Optimization for</a:t>
            </a:r>
          </a:p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870837" y="1176531"/>
            <a:ext cx="31038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odes,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lgorithms,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etworks: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esign &amp; 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ptimization for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nformation 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heory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999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- </a:t>
            </a:r>
            <a:r>
              <a:rPr lang="en-HK" altLang="en-US" b="1" dirty="0">
                <a:solidFill>
                  <a:srgbClr val="7030A0"/>
                </a:solidFill>
              </a:rPr>
              <a:t>Converse</a:t>
            </a:r>
            <a:r>
              <a:rPr lang="en-HK" altLang="en-US" dirty="0"/>
              <a:t>: “Babble-and-push” </a:t>
            </a:r>
            <a:r>
              <a:rPr lang="en-HK" altLang="en-US" dirty="0" smtClean="0"/>
              <a:t>attack</a:t>
            </a:r>
          </a:p>
        </p:txBody>
      </p:sp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30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66855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– </a:t>
            </a:r>
            <a:r>
              <a:rPr lang="en-HK" altLang="en-US" b="1" dirty="0" smtClean="0">
                <a:solidFill>
                  <a:srgbClr val="7030A0"/>
                </a:solidFill>
              </a:rPr>
              <a:t>Achievability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Encoder: </a:t>
            </a:r>
            <a:r>
              <a:rPr lang="en-HK" altLang="en-US" dirty="0">
                <a:solidFill>
                  <a:srgbClr val="7030A0"/>
                </a:solidFill>
              </a:rPr>
              <a:t>concatenated stochastic </a:t>
            </a:r>
            <a:r>
              <a:rPr lang="en-HK" altLang="en-US" dirty="0" smtClean="0"/>
              <a:t>codes</a:t>
            </a:r>
            <a:endParaRPr lang="en-HK" altLang="en-US" dirty="0"/>
          </a:p>
        </p:txBody>
      </p:sp>
      <p:sp>
        <p:nvSpPr>
          <p:cNvPr id="21" name="Plus 20"/>
          <p:cNvSpPr>
            <a:spLocks/>
          </p:cNvSpPr>
          <p:nvPr/>
        </p:nvSpPr>
        <p:spPr bwMode="auto">
          <a:xfrm>
            <a:off x="5279537" y="3461947"/>
            <a:ext cx="548640" cy="54864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ight Arrow 22"/>
              <p:cNvSpPr/>
              <p:nvPr/>
            </p:nvSpPr>
            <p:spPr bwMode="auto">
              <a:xfrm>
                <a:off x="6614148" y="3461947"/>
                <a:ext cx="1005840" cy="54864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</a:rPr>
                  <a:t>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23" name="Right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4148" y="3461947"/>
                <a:ext cx="1005840" cy="548640"/>
              </a:xfrm>
              <a:prstGeom prst="rightArrow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323259" y="3233347"/>
            <a:ext cx="1828802" cy="1540874"/>
            <a:chOff x="3323259" y="3233347"/>
            <a:chExt cx="1828802" cy="1540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 bwMode="auto">
                <a:xfrm>
                  <a:off x="3323259" y="3233347"/>
                  <a:ext cx="1828800" cy="914400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/>
                <a:extLst/>
              </p:spPr>
              <p:txBody>
                <a:bodyPr vert="horz" wrap="none" lIns="36195" tIns="36195" rIns="36195" bIns="36195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</mc:Choice>
          <mc:Fallback xmlns:mv="urn:schemas-microsoft-com:mac:vml"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3259" y="3233347"/>
                  <a:ext cx="1828800" cy="9144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38100">
                  <a:solidFill>
                    <a:srgbClr val="00B050"/>
                  </a:solidFill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eft Brace 24"/>
            <p:cNvSpPr/>
            <p:nvPr/>
          </p:nvSpPr>
          <p:spPr bwMode="auto">
            <a:xfrm rot="16200000">
              <a:off x="4117451" y="3379244"/>
              <a:ext cx="240420" cy="1828800"/>
            </a:xfrm>
            <a:prstGeom prst="leftBrace">
              <a:avLst/>
            </a:prstGeom>
            <a:noFill/>
            <a:ln w="25400">
              <a:solidFill>
                <a:srgbClr val="00B05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512920" y="4404889"/>
                  <a:ext cx="14494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𝑛𝑅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bits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mv="urn:schemas-microsoft-com:mac:vml"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920" y="4404889"/>
                  <a:ext cx="14494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378650" y="3233347"/>
            <a:ext cx="1449482" cy="1529071"/>
            <a:chOff x="5378650" y="3233347"/>
            <a:chExt cx="1449482" cy="1529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 bwMode="auto">
                <a:xfrm>
                  <a:off x="5920511" y="3233347"/>
                  <a:ext cx="365760" cy="9144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  <a:effectLst/>
                <a:extLst/>
              </p:spPr>
              <p:txBody>
                <a:bodyPr vert="horz" wrap="none" lIns="36195" tIns="36195" rIns="36195" bIns="36195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</mc:Choice>
          <mc:Fallback xmlns:mv="urn:schemas-microsoft-com:mac:vml"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0511" y="3233347"/>
                  <a:ext cx="365760" cy="9144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8100">
                  <a:solidFill>
                    <a:srgbClr val="C00000"/>
                  </a:solidFill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e 25"/>
            <p:cNvSpPr/>
            <p:nvPr/>
          </p:nvSpPr>
          <p:spPr bwMode="auto">
            <a:xfrm rot="16200000">
              <a:off x="5993565" y="4100378"/>
              <a:ext cx="219653" cy="365761"/>
            </a:xfrm>
            <a:prstGeom prst="leftBrace">
              <a:avLst/>
            </a:prstGeom>
            <a:noFill/>
            <a:ln w="25400">
              <a:solidFill>
                <a:srgbClr val="C0000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378650" y="4393086"/>
                  <a:ext cx="14494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𝑛𝑆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bits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mv="urn:schemas-microsoft-com:mac:vml"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650" y="4393086"/>
                  <a:ext cx="144948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790154" y="3259034"/>
            <a:ext cx="1449482" cy="1530279"/>
            <a:chOff x="7790154" y="3259034"/>
            <a:chExt cx="1449482" cy="1530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 bwMode="auto">
                <a:xfrm>
                  <a:off x="7874815" y="3259034"/>
                  <a:ext cx="1280160" cy="91440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ffectLst/>
                <a:extLst/>
              </p:spPr>
              <p:txBody>
                <a:bodyPr vert="horz" wrap="none" lIns="36195" tIns="36195" rIns="36195" bIns="36195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 pitchFamily="2" charset="-122"/>
                          </a:rPr>
                          <m:t>(</m:t>
                        </m:r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 pitchFamily="2" charset="-122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</p:txBody>
            </p:sp>
          </mc:Choice>
          <mc:Fallback xmlns:mv="urn:schemas-microsoft-com:mac:vml"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74815" y="3259034"/>
                  <a:ext cx="1280160" cy="9144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38100">
                  <a:solidFill>
                    <a:srgbClr val="00B0F0"/>
                  </a:solidFill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/>
            <p:cNvSpPr/>
            <p:nvPr/>
          </p:nvSpPr>
          <p:spPr bwMode="auto">
            <a:xfrm rot="16200000">
              <a:off x="8394684" y="3653565"/>
              <a:ext cx="240421" cy="1280158"/>
            </a:xfrm>
            <a:prstGeom prst="leftBrace">
              <a:avLst/>
            </a:prstGeom>
            <a:noFill/>
            <a:ln w="25400">
              <a:solidFill>
                <a:srgbClr val="00B0F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790154" y="4419981"/>
                  <a:ext cx="14494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bits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mv="urn:schemas-microsoft-com:mac:vml"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154" y="4419981"/>
                  <a:ext cx="144948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69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31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66855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– </a:t>
            </a:r>
            <a:r>
              <a:rPr lang="en-HK" altLang="en-US" b="1" dirty="0" smtClean="0">
                <a:solidFill>
                  <a:srgbClr val="7030A0"/>
                </a:solidFill>
              </a:rPr>
              <a:t>Achievability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Encoder: </a:t>
            </a:r>
            <a:r>
              <a:rPr lang="en-HK" altLang="en-US" dirty="0">
                <a:solidFill>
                  <a:srgbClr val="7030A0"/>
                </a:solidFill>
              </a:rPr>
              <a:t>concatenated stochastic </a:t>
            </a:r>
            <a:r>
              <a:rPr lang="en-HK" altLang="en-US" dirty="0" smtClean="0"/>
              <a:t>codes</a:t>
            </a:r>
            <a:endParaRPr lang="en-HK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23259" y="3233347"/>
            <a:ext cx="5916377" cy="1555966"/>
            <a:chOff x="3323259" y="3233347"/>
            <a:chExt cx="5916377" cy="1555966"/>
          </a:xfrm>
        </p:grpSpPr>
        <p:sp>
          <p:nvSpPr>
            <p:cNvPr id="21" name="Plus 20"/>
            <p:cNvSpPr>
              <a:spLocks/>
            </p:cNvSpPr>
            <p:nvPr/>
          </p:nvSpPr>
          <p:spPr bwMode="auto">
            <a:xfrm>
              <a:off x="5279537" y="3461947"/>
              <a:ext cx="548640" cy="548640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ight Arrow 22"/>
                <p:cNvSpPr/>
                <p:nvPr/>
              </p:nvSpPr>
              <p:spPr bwMode="auto">
                <a:xfrm>
                  <a:off x="6614148" y="3461947"/>
                  <a:ext cx="1005840" cy="54864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vert="horz" wrap="none" lIns="36195" tIns="36195" rIns="36195" bIns="36195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:mv="urn:schemas-microsoft-com:mac:vml" xmlns="">
            <p:sp>
              <p:nvSpPr>
                <p:cNvPr id="23" name="Right Arrow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4148" y="3461947"/>
                  <a:ext cx="1005840" cy="548640"/>
                </a:xfrm>
                <a:prstGeom prst="rightArrow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3323259" y="3233347"/>
              <a:ext cx="1828802" cy="1540874"/>
              <a:chOff x="3323259" y="3233347"/>
              <a:chExt cx="1828802" cy="15408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 bwMode="auto">
                  <a:xfrm>
                    <a:off x="3323259" y="3233347"/>
                    <a:ext cx="1828800" cy="914400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  <a:effectLst/>
                  <a:extLst/>
                </p:spPr>
                <p:txBody>
                  <a:bodyPr vert="horz" wrap="none" lIns="36195" tIns="36195" rIns="36195" bIns="36195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𝑚</m:t>
                          </m:r>
                        </m:oMath>
                      </m:oMathPara>
                    </a14:m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</a:endParaRPr>
                  </a:p>
                </p:txBody>
              </p:sp>
            </mc:Choice>
            <mc:Fallback xmlns:mv="urn:schemas-microsoft-com:mac:vml"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23259" y="3233347"/>
                    <a:ext cx="1828800" cy="9144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38100">
                    <a:solidFill>
                      <a:srgbClr val="00B050"/>
                    </a:solidFill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Left Brace 24"/>
              <p:cNvSpPr/>
              <p:nvPr/>
            </p:nvSpPr>
            <p:spPr bwMode="auto">
              <a:xfrm rot="16200000">
                <a:off x="4117451" y="3379244"/>
                <a:ext cx="240420" cy="1828800"/>
              </a:xfrm>
              <a:prstGeom prst="leftBrace">
                <a:avLst/>
              </a:prstGeom>
              <a:noFill/>
              <a:ln w="25400">
                <a:solidFill>
                  <a:srgbClr val="00B05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512920" y="4404889"/>
                    <a:ext cx="14494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𝑛𝑅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bits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:mv="urn:schemas-microsoft-com:mac:vml"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920" y="4404889"/>
                    <a:ext cx="144948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5378650" y="3233347"/>
              <a:ext cx="1449482" cy="1529071"/>
              <a:chOff x="5378650" y="3233347"/>
              <a:chExt cx="1449482" cy="15290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5920511" y="3233347"/>
                    <a:ext cx="365760" cy="914400"/>
                  </a:xfrm>
                  <a:prstGeom prst="rect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  <a:effectLst/>
                  <a:extLst/>
                </p:spPr>
                <p:txBody>
                  <a:bodyPr vert="horz" wrap="none" lIns="36195" tIns="36195" rIns="36195" bIns="36195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</a:endParaRPr>
                  </a:p>
                </p:txBody>
              </p:sp>
            </mc:Choice>
            <mc:Fallback xmlns:mv="urn:schemas-microsoft-com:mac:vml"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920511" y="3233347"/>
                    <a:ext cx="365760" cy="9144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38100">
                    <a:solidFill>
                      <a:srgbClr val="C00000"/>
                    </a:solidFill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Left Brace 25"/>
              <p:cNvSpPr/>
              <p:nvPr/>
            </p:nvSpPr>
            <p:spPr bwMode="auto">
              <a:xfrm rot="16200000">
                <a:off x="5993565" y="4100378"/>
                <a:ext cx="219653" cy="365761"/>
              </a:xfrm>
              <a:prstGeom prst="leftBrace">
                <a:avLst/>
              </a:prstGeom>
              <a:noFill/>
              <a:ln w="25400">
                <a:solidFill>
                  <a:srgbClr val="C0000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378650" y="4393086"/>
                    <a:ext cx="14494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𝑛𝑆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bits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:mv="urn:schemas-microsoft-com:mac:vml"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8650" y="4393086"/>
                    <a:ext cx="144948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7790154" y="3259034"/>
              <a:ext cx="1449482" cy="1530279"/>
              <a:chOff x="7790154" y="3259034"/>
              <a:chExt cx="1449482" cy="15302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7874815" y="3259034"/>
                    <a:ext cx="1280160" cy="914400"/>
                  </a:xfrm>
                  <a:prstGeom prst="rect">
                    <a:avLst/>
                  </a:prstGeom>
                  <a:noFill/>
                  <a:ln w="38100">
                    <a:solidFill>
                      <a:srgbClr val="00B0F0"/>
                    </a:solidFill>
                  </a:ln>
                  <a:effectLst/>
                  <a:extLst/>
                </p:spPr>
                <p:txBody>
                  <a:bodyPr vert="horz" wrap="none" lIns="36195" tIns="36195" rIns="36195" bIns="36195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(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𝑚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宋体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</a:endParaRPr>
                  </a:p>
                </p:txBody>
              </p:sp>
            </mc:Choice>
            <mc:Fallback xmlns:mv="urn:schemas-microsoft-com:mac:vml"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74815" y="3259034"/>
                    <a:ext cx="1280160" cy="9144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00B0F0"/>
                    </a:solidFill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Left Brace 26"/>
              <p:cNvSpPr/>
              <p:nvPr/>
            </p:nvSpPr>
            <p:spPr bwMode="auto">
              <a:xfrm rot="16200000">
                <a:off x="8394684" y="3653565"/>
                <a:ext cx="240421" cy="1280158"/>
              </a:xfrm>
              <a:prstGeom prst="leftBrace">
                <a:avLst/>
              </a:prstGeom>
              <a:noFill/>
              <a:ln w="254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790154" y="4419981"/>
                    <a:ext cx="14494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a14:m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bits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:mv="urn:schemas-microsoft-com:mac:vml"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0154" y="4419981"/>
                    <a:ext cx="1449482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2195513" y="3492000"/>
                <a:ext cx="1280160" cy="9144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513" y="3492000"/>
                <a:ext cx="1280160" cy="9144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3475673" y="3492000"/>
                <a:ext cx="1280160" cy="9144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5673" y="3492000"/>
                <a:ext cx="1280160" cy="9144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8569419" y="3492000"/>
                <a:ext cx="1280160" cy="9144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𝐶</m:t>
                          </m:r>
                        </m:e>
                        <m:sub>
                          <m:box>
                            <m:boxPr>
                              <m:ctrlP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lin"/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HK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box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box>
                            <m:box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HK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box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9419" y="3492000"/>
                <a:ext cx="1280160" cy="914400"/>
              </a:xfrm>
              <a:prstGeom prst="rect">
                <a:avLst/>
              </a:prstGeom>
              <a:blipFill rotWithShape="0">
                <a:blip r:embed="rId12"/>
                <a:stretch>
                  <a:fillRect r="-17130" b="-11538"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4755833" y="3492000"/>
            <a:ext cx="3813586" cy="914400"/>
            <a:chOff x="4755833" y="3492000"/>
            <a:chExt cx="3813586" cy="914400"/>
          </a:xfrm>
        </p:grpSpPr>
        <p:sp>
          <p:nvSpPr>
            <p:cNvPr id="46" name="Oval 45"/>
            <p:cNvSpPr/>
            <p:nvPr/>
          </p:nvSpPr>
          <p:spPr bwMode="auto">
            <a:xfrm>
              <a:off x="6626520" y="3903480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778920" y="3903480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470534" y="3903480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55833" y="3492000"/>
              <a:ext cx="3813586" cy="9144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95513" y="4443504"/>
            <a:ext cx="7654067" cy="580288"/>
            <a:chOff x="2195513" y="4443504"/>
            <a:chExt cx="7654067" cy="580288"/>
          </a:xfrm>
        </p:grpSpPr>
        <p:sp>
          <p:nvSpPr>
            <p:cNvPr id="51" name="Left Brace 50"/>
            <p:cNvSpPr/>
            <p:nvPr/>
          </p:nvSpPr>
          <p:spPr bwMode="auto">
            <a:xfrm rot="16200000">
              <a:off x="5902336" y="736681"/>
              <a:ext cx="240421" cy="7654067"/>
            </a:xfrm>
            <a:prstGeom prst="leftBrace">
              <a:avLst/>
            </a:prstGeom>
            <a:noFill/>
            <a:ln w="25400">
              <a:solidFill>
                <a:srgbClr val="00B0F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664531" y="4654460"/>
                  <a:ext cx="716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bits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mv="urn:schemas-microsoft-com:mac:vml"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4531" y="4654460"/>
                  <a:ext cx="71603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000" r="-76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75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32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596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– </a:t>
            </a:r>
            <a:r>
              <a:rPr lang="en-HK" altLang="en-US" b="1" dirty="0" smtClean="0">
                <a:solidFill>
                  <a:srgbClr val="7030A0"/>
                </a:solidFill>
              </a:rPr>
              <a:t>Achievability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Encoder: </a:t>
            </a:r>
            <a:r>
              <a:rPr lang="en-HK" altLang="en-US" dirty="0">
                <a:solidFill>
                  <a:srgbClr val="7030A0"/>
                </a:solidFill>
              </a:rPr>
              <a:t>concatenated stochastic </a:t>
            </a:r>
            <a:r>
              <a:rPr lang="en-HK" altLang="en-US" dirty="0" smtClean="0"/>
              <a:t>codes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Decoding process: </a:t>
            </a:r>
            <a:r>
              <a:rPr lang="en-HK" altLang="en-US" dirty="0">
                <a:solidFill>
                  <a:srgbClr val="7030A0"/>
                </a:solidFill>
              </a:rPr>
              <a:t>list</a:t>
            </a:r>
            <a:r>
              <a:rPr lang="en-HK" altLang="en-US" dirty="0"/>
              <a:t>-decoding + </a:t>
            </a:r>
            <a:r>
              <a:rPr lang="en-HK" altLang="en-US" dirty="0">
                <a:solidFill>
                  <a:srgbClr val="7030A0"/>
                </a:solidFill>
              </a:rPr>
              <a:t>unique</a:t>
            </a:r>
            <a:r>
              <a:rPr lang="en-HK" altLang="en-US" dirty="0"/>
              <a:t> </a:t>
            </a:r>
            <a:r>
              <a:rPr lang="en-HK" altLang="en-US" dirty="0" smtClean="0"/>
              <a:t>decoding</a:t>
            </a:r>
            <a:endParaRPr lang="en-HK" alt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657900" y="3716436"/>
            <a:ext cx="1388762" cy="914400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8100">
            <a:solidFill>
              <a:srgbClr val="00B0F0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 bwMode="auto">
              <a:xfrm>
                <a:off x="1094105" y="3716436"/>
                <a:ext cx="1280160" cy="914400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105" y="3716436"/>
                <a:ext cx="128016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2374265" y="3716436"/>
                <a:ext cx="1280160" cy="914400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265" y="3716436"/>
                <a:ext cx="1280160" cy="914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9373011" y="3716436"/>
                <a:ext cx="1280160" cy="9144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𝐶</m:t>
                          </m:r>
                        </m:e>
                        <m:sub>
                          <m:box>
                            <m:boxPr>
                              <m:ctrlP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lin"/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HK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box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HK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3011" y="3716436"/>
                <a:ext cx="1280160" cy="914400"/>
              </a:xfrm>
              <a:prstGeom prst="rect">
                <a:avLst/>
              </a:prstGeom>
              <a:blipFill rotWithShape="0">
                <a:blip r:embed="rId5"/>
                <a:stretch>
                  <a:fillRect r="-17130" b="-11538"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 bwMode="auto">
          <a:xfrm>
            <a:off x="4278706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431106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122720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654425" y="3716436"/>
            <a:ext cx="5718586" cy="9144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4106" y="4667939"/>
            <a:ext cx="5232718" cy="485040"/>
            <a:chOff x="1094106" y="4667939"/>
            <a:chExt cx="5232718" cy="485040"/>
          </a:xfrm>
        </p:grpSpPr>
        <p:sp>
          <p:nvSpPr>
            <p:cNvPr id="54" name="Left Brace 53"/>
            <p:cNvSpPr/>
            <p:nvPr/>
          </p:nvSpPr>
          <p:spPr bwMode="auto">
            <a:xfrm rot="16200000">
              <a:off x="3633561" y="2128484"/>
              <a:ext cx="153808" cy="5232718"/>
            </a:xfrm>
            <a:prstGeom prst="leftBrace">
              <a:avLst/>
            </a:prstGeom>
            <a:noFill/>
            <a:ln w="25400">
              <a:solidFill>
                <a:srgbClr val="00B0F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450015" y="4783647"/>
                  <a:ext cx="9400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bits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mv="urn:schemas-microsoft-com:mac:vml"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015" y="4783647"/>
                  <a:ext cx="94000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r="-649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 bwMode="auto">
              <a:xfrm>
                <a:off x="5046662" y="3716436"/>
                <a:ext cx="1280160" cy="914400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𝑡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𝑡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6662" y="3716436"/>
                <a:ext cx="1280160" cy="914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 bwMode="auto">
          <a:xfrm>
            <a:off x="7844237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996637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688251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41196" y="5922876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Obtain a list of messages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19812" y="5123380"/>
            <a:ext cx="5132707" cy="468263"/>
            <a:chOff x="1119812" y="5123380"/>
            <a:chExt cx="5132707" cy="468263"/>
          </a:xfrm>
        </p:grpSpPr>
        <p:sp>
          <p:nvSpPr>
            <p:cNvPr id="60" name="TextBox 59"/>
            <p:cNvSpPr txBox="1"/>
            <p:nvPr/>
          </p:nvSpPr>
          <p:spPr>
            <a:xfrm>
              <a:off x="2835285" y="5155670"/>
              <a:ext cx="2169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 smtClean="0"/>
                <a:t>List-decoding phase</a:t>
              </a:r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879443" y="5123380"/>
              <a:ext cx="1373076" cy="438664"/>
              <a:chOff x="6449065" y="5739714"/>
              <a:chExt cx="1681681" cy="438664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flipH="1">
              <a:off x="1119812" y="5152979"/>
              <a:ext cx="1642398" cy="438664"/>
              <a:chOff x="6449065" y="5739714"/>
              <a:chExt cx="1681681" cy="438664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6326822" y="5131847"/>
            <a:ext cx="4326349" cy="459796"/>
            <a:chOff x="6326822" y="5131847"/>
            <a:chExt cx="4326349" cy="459796"/>
          </a:xfrm>
        </p:grpSpPr>
        <p:sp>
          <p:nvSpPr>
            <p:cNvPr id="62" name="TextBox 61"/>
            <p:cNvSpPr txBox="1"/>
            <p:nvPr/>
          </p:nvSpPr>
          <p:spPr>
            <a:xfrm>
              <a:off x="7268852" y="5152979"/>
              <a:ext cx="240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 smtClean="0"/>
                <a:t>Unique decoding phase</a:t>
              </a:r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9656805" y="5152979"/>
              <a:ext cx="996366" cy="438664"/>
              <a:chOff x="6449065" y="5739714"/>
              <a:chExt cx="1681681" cy="438664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 flipH="1">
              <a:off x="6326822" y="5131847"/>
              <a:ext cx="867728" cy="438664"/>
              <a:chOff x="6449065" y="5739714"/>
              <a:chExt cx="1681681" cy="438664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>
                <a:off x="1094105" y="3716436"/>
                <a:ext cx="1280160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105" y="3716436"/>
                <a:ext cx="1280160" cy="914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 bwMode="auto">
              <a:xfrm>
                <a:off x="2374265" y="3716436"/>
                <a:ext cx="1280160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265" y="3716436"/>
                <a:ext cx="1280160" cy="9144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>
                <a:off x="5046662" y="3716436"/>
                <a:ext cx="1280160" cy="914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𝑡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𝑡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6662" y="3716436"/>
                <a:ext cx="1280160" cy="9144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657900" y="3716436"/>
            <a:ext cx="1388762" cy="914400"/>
            <a:chOff x="3657900" y="3716436"/>
            <a:chExt cx="1388762" cy="9144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3657900" y="3716436"/>
              <a:ext cx="1388762" cy="914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292608" y="4125225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445008" y="4125225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136622" y="4125225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82" name="Group 50"/>
          <p:cNvGrpSpPr>
            <a:grpSpLocks/>
          </p:cNvGrpSpPr>
          <p:nvPr/>
        </p:nvGrpSpPr>
        <p:grpSpPr bwMode="auto">
          <a:xfrm>
            <a:off x="4101473" y="5712044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50"/>
          <p:cNvGrpSpPr>
            <a:grpSpLocks/>
          </p:cNvGrpSpPr>
          <p:nvPr/>
        </p:nvGrpSpPr>
        <p:grpSpPr bwMode="auto">
          <a:xfrm>
            <a:off x="4099886" y="5900723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90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50"/>
          <p:cNvGrpSpPr>
            <a:grpSpLocks/>
          </p:cNvGrpSpPr>
          <p:nvPr/>
        </p:nvGrpSpPr>
        <p:grpSpPr bwMode="auto">
          <a:xfrm>
            <a:off x="4105327" y="6086354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50"/>
          <p:cNvGrpSpPr>
            <a:grpSpLocks/>
          </p:cNvGrpSpPr>
          <p:nvPr/>
        </p:nvGrpSpPr>
        <p:grpSpPr bwMode="auto">
          <a:xfrm>
            <a:off x="4099887" y="6297618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Group 50"/>
          <p:cNvGrpSpPr>
            <a:grpSpLocks/>
          </p:cNvGrpSpPr>
          <p:nvPr/>
        </p:nvGrpSpPr>
        <p:grpSpPr bwMode="auto">
          <a:xfrm>
            <a:off x="4097210" y="6508882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11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9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1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33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596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– </a:t>
            </a:r>
            <a:r>
              <a:rPr lang="en-HK" altLang="en-US" b="1" dirty="0" smtClean="0">
                <a:solidFill>
                  <a:srgbClr val="7030A0"/>
                </a:solidFill>
              </a:rPr>
              <a:t>Achievability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Encoder: </a:t>
            </a:r>
            <a:r>
              <a:rPr lang="en-HK" altLang="en-US" dirty="0">
                <a:solidFill>
                  <a:srgbClr val="7030A0"/>
                </a:solidFill>
              </a:rPr>
              <a:t>concatenated stochastic </a:t>
            </a:r>
            <a:r>
              <a:rPr lang="en-HK" altLang="en-US" dirty="0" smtClean="0"/>
              <a:t>codes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Decoding process: </a:t>
            </a:r>
            <a:r>
              <a:rPr lang="en-HK" altLang="en-US" dirty="0">
                <a:solidFill>
                  <a:srgbClr val="7030A0"/>
                </a:solidFill>
              </a:rPr>
              <a:t>list</a:t>
            </a:r>
            <a:r>
              <a:rPr lang="en-HK" altLang="en-US" dirty="0"/>
              <a:t>-decoding + </a:t>
            </a:r>
            <a:r>
              <a:rPr lang="en-HK" altLang="en-US" dirty="0">
                <a:solidFill>
                  <a:srgbClr val="7030A0"/>
                </a:solidFill>
              </a:rPr>
              <a:t>unique</a:t>
            </a:r>
            <a:r>
              <a:rPr lang="en-HK" altLang="en-US" dirty="0"/>
              <a:t> </a:t>
            </a:r>
            <a:r>
              <a:rPr lang="en-HK" altLang="en-US" dirty="0" smtClean="0"/>
              <a:t>decoding</a:t>
            </a:r>
            <a:endParaRPr lang="en-HK" alt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657900" y="3716436"/>
            <a:ext cx="1388762" cy="914400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8100">
            <a:solidFill>
              <a:srgbClr val="00B0F0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 bwMode="auto">
              <a:xfrm>
                <a:off x="1094105" y="3716436"/>
                <a:ext cx="1280160" cy="914400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105" y="3716436"/>
                <a:ext cx="128016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2374265" y="3716436"/>
                <a:ext cx="1280160" cy="914400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265" y="3716436"/>
                <a:ext cx="1280160" cy="914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9373011" y="3716436"/>
                <a:ext cx="1280160" cy="9144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𝐶</m:t>
                          </m:r>
                        </m:e>
                        <m:sub>
                          <m:box>
                            <m:boxPr>
                              <m:ctrlP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lin"/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HK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box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HK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3011" y="3716436"/>
                <a:ext cx="1280160" cy="914400"/>
              </a:xfrm>
              <a:prstGeom prst="rect">
                <a:avLst/>
              </a:prstGeom>
              <a:blipFill rotWithShape="0">
                <a:blip r:embed="rId5"/>
                <a:stretch>
                  <a:fillRect r="-17130" b="-11538"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 bwMode="auto">
          <a:xfrm>
            <a:off x="4278706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431106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122720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654425" y="3716436"/>
            <a:ext cx="5718586" cy="9144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4106" y="4667939"/>
            <a:ext cx="5232718" cy="485040"/>
            <a:chOff x="1094106" y="4667939"/>
            <a:chExt cx="5232718" cy="485040"/>
          </a:xfrm>
        </p:grpSpPr>
        <p:sp>
          <p:nvSpPr>
            <p:cNvPr id="54" name="Left Brace 53"/>
            <p:cNvSpPr/>
            <p:nvPr/>
          </p:nvSpPr>
          <p:spPr bwMode="auto">
            <a:xfrm rot="16200000">
              <a:off x="3633561" y="2128484"/>
              <a:ext cx="153808" cy="5232718"/>
            </a:xfrm>
            <a:prstGeom prst="leftBrace">
              <a:avLst/>
            </a:prstGeom>
            <a:noFill/>
            <a:ln w="25400">
              <a:solidFill>
                <a:srgbClr val="00B0F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450015" y="4783647"/>
                  <a:ext cx="9400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bits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mv="urn:schemas-microsoft-com:mac:vml"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015" y="4783647"/>
                  <a:ext cx="94000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r="-649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 bwMode="auto">
              <a:xfrm>
                <a:off x="5046662" y="3716436"/>
                <a:ext cx="1280160" cy="914400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 vert="horz" wrap="none" lIns="36195" tIns="36195" rIns="36195" bIns="3619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𝑡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(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𝑚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,</m:t>
                      </m:r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𝑠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宋体" pitchFamily="2" charset="-122"/>
                            </a:rPr>
                            <m:t>𝑡</m:t>
                          </m:r>
                        </m:sub>
                      </m:sSub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宋体" pitchFamily="2" charset="-122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</a:endParaRPr>
              </a:p>
            </p:txBody>
          </p:sp>
        </mc:Choice>
        <mc:Fallback xmlns:mv="urn:schemas-microsoft-com:mac:vml"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6662" y="3716436"/>
                <a:ext cx="1280160" cy="914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 bwMode="auto">
          <a:xfrm>
            <a:off x="7844237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996637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688251" y="412791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41196" y="5922876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Obtain a list of messages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19812" y="5123380"/>
            <a:ext cx="5132707" cy="468263"/>
            <a:chOff x="1119812" y="5123380"/>
            <a:chExt cx="5132707" cy="468263"/>
          </a:xfrm>
        </p:grpSpPr>
        <p:sp>
          <p:nvSpPr>
            <p:cNvPr id="60" name="TextBox 59"/>
            <p:cNvSpPr txBox="1"/>
            <p:nvPr/>
          </p:nvSpPr>
          <p:spPr>
            <a:xfrm>
              <a:off x="2835285" y="5155670"/>
              <a:ext cx="2169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 smtClean="0"/>
                <a:t>List-decoding phase</a:t>
              </a:r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879443" y="5123380"/>
              <a:ext cx="1373076" cy="438664"/>
              <a:chOff x="6449065" y="5739714"/>
              <a:chExt cx="1681681" cy="438664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flipH="1">
              <a:off x="1119812" y="5152979"/>
              <a:ext cx="1642398" cy="438664"/>
              <a:chOff x="6449065" y="5739714"/>
              <a:chExt cx="1681681" cy="438664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6326822" y="5131847"/>
            <a:ext cx="4326349" cy="459796"/>
            <a:chOff x="6326822" y="5131847"/>
            <a:chExt cx="4326349" cy="459796"/>
          </a:xfrm>
        </p:grpSpPr>
        <p:sp>
          <p:nvSpPr>
            <p:cNvPr id="62" name="TextBox 61"/>
            <p:cNvSpPr txBox="1"/>
            <p:nvPr/>
          </p:nvSpPr>
          <p:spPr>
            <a:xfrm>
              <a:off x="7268852" y="5152979"/>
              <a:ext cx="240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dirty="0" smtClean="0"/>
                <a:t>Unique decoding phase</a:t>
              </a:r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9656805" y="5152979"/>
              <a:ext cx="996366" cy="438664"/>
              <a:chOff x="6449065" y="5739714"/>
              <a:chExt cx="1681681" cy="438664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 flipH="1">
              <a:off x="6326822" y="5131847"/>
              <a:ext cx="867728" cy="438664"/>
              <a:chOff x="6449065" y="5739714"/>
              <a:chExt cx="1681681" cy="438664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6449065" y="5959046"/>
                <a:ext cx="1681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130746" y="5739714"/>
                <a:ext cx="0" cy="43866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50"/>
          <p:cNvGrpSpPr>
            <a:grpSpLocks/>
          </p:cNvGrpSpPr>
          <p:nvPr/>
        </p:nvGrpSpPr>
        <p:grpSpPr bwMode="auto">
          <a:xfrm>
            <a:off x="4101473" y="5712044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" name="Group 50"/>
          <p:cNvGrpSpPr>
            <a:grpSpLocks/>
          </p:cNvGrpSpPr>
          <p:nvPr/>
        </p:nvGrpSpPr>
        <p:grpSpPr bwMode="auto">
          <a:xfrm>
            <a:off x="4099886" y="5900723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25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50"/>
          <p:cNvGrpSpPr>
            <a:grpSpLocks/>
          </p:cNvGrpSpPr>
          <p:nvPr/>
        </p:nvGrpSpPr>
        <p:grpSpPr bwMode="auto">
          <a:xfrm>
            <a:off x="4105327" y="6086354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32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" name="Group 50"/>
          <p:cNvGrpSpPr>
            <a:grpSpLocks/>
          </p:cNvGrpSpPr>
          <p:nvPr/>
        </p:nvGrpSpPr>
        <p:grpSpPr bwMode="auto">
          <a:xfrm>
            <a:off x="4099887" y="6297618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39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50"/>
          <p:cNvGrpSpPr>
            <a:grpSpLocks/>
          </p:cNvGrpSpPr>
          <p:nvPr/>
        </p:nvGrpSpPr>
        <p:grpSpPr bwMode="auto">
          <a:xfrm>
            <a:off x="4097210" y="6508882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46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98025" y="5710687"/>
            <a:ext cx="573087" cy="142875"/>
            <a:chOff x="6398025" y="5710687"/>
            <a:chExt cx="573087" cy="142875"/>
          </a:xfrm>
        </p:grpSpPr>
        <p:sp>
          <p:nvSpPr>
            <p:cNvPr id="153" name="Rectangle 72"/>
            <p:cNvSpPr>
              <a:spLocks noChangeArrowheads="1"/>
            </p:cNvSpPr>
            <p:nvPr/>
          </p:nvSpPr>
          <p:spPr bwMode="auto">
            <a:xfrm>
              <a:off x="639802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73"/>
            <p:cNvSpPr>
              <a:spLocks noChangeArrowheads="1"/>
            </p:cNvSpPr>
            <p:nvPr/>
          </p:nvSpPr>
          <p:spPr bwMode="auto">
            <a:xfrm>
              <a:off x="653772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74"/>
            <p:cNvSpPr>
              <a:spLocks noChangeArrowheads="1"/>
            </p:cNvSpPr>
            <p:nvPr/>
          </p:nvSpPr>
          <p:spPr bwMode="auto">
            <a:xfrm>
              <a:off x="6686950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75"/>
            <p:cNvSpPr>
              <a:spLocks noChangeArrowheads="1"/>
            </p:cNvSpPr>
            <p:nvPr/>
          </p:nvSpPr>
          <p:spPr bwMode="auto">
            <a:xfrm>
              <a:off x="6826650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74287" y="5710687"/>
            <a:ext cx="869950" cy="142875"/>
            <a:chOff x="6974287" y="5710687"/>
            <a:chExt cx="869950" cy="142875"/>
          </a:xfrm>
        </p:grpSpPr>
        <p:sp>
          <p:nvSpPr>
            <p:cNvPr id="157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95643" y="5894975"/>
            <a:ext cx="573087" cy="142875"/>
            <a:chOff x="6395643" y="5894975"/>
            <a:chExt cx="573087" cy="142875"/>
          </a:xfrm>
        </p:grpSpPr>
        <p:sp>
          <p:nvSpPr>
            <p:cNvPr id="164" name="Rectangle 72"/>
            <p:cNvSpPr>
              <a:spLocks noChangeArrowheads="1"/>
            </p:cNvSpPr>
            <p:nvPr/>
          </p:nvSpPr>
          <p:spPr bwMode="auto">
            <a:xfrm>
              <a:off x="6395643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73"/>
            <p:cNvSpPr>
              <a:spLocks noChangeArrowheads="1"/>
            </p:cNvSpPr>
            <p:nvPr/>
          </p:nvSpPr>
          <p:spPr bwMode="auto">
            <a:xfrm>
              <a:off x="6535343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74"/>
            <p:cNvSpPr>
              <a:spLocks noChangeArrowheads="1"/>
            </p:cNvSpPr>
            <p:nvPr/>
          </p:nvSpPr>
          <p:spPr bwMode="auto">
            <a:xfrm>
              <a:off x="6684568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75"/>
            <p:cNvSpPr>
              <a:spLocks noChangeArrowheads="1"/>
            </p:cNvSpPr>
            <p:nvPr/>
          </p:nvSpPr>
          <p:spPr bwMode="auto">
            <a:xfrm>
              <a:off x="6824268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71905" y="5894975"/>
            <a:ext cx="869950" cy="142875"/>
            <a:chOff x="6971905" y="5894975"/>
            <a:chExt cx="869950" cy="142875"/>
          </a:xfrm>
        </p:grpSpPr>
        <p:sp>
          <p:nvSpPr>
            <p:cNvPr id="168" name="Rectangle 76"/>
            <p:cNvSpPr>
              <a:spLocks noChangeArrowheads="1"/>
            </p:cNvSpPr>
            <p:nvPr/>
          </p:nvSpPr>
          <p:spPr bwMode="auto">
            <a:xfrm>
              <a:off x="6971905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77"/>
            <p:cNvSpPr>
              <a:spLocks noChangeArrowheads="1"/>
            </p:cNvSpPr>
            <p:nvPr/>
          </p:nvSpPr>
          <p:spPr bwMode="auto">
            <a:xfrm>
              <a:off x="7121130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78"/>
            <p:cNvSpPr>
              <a:spLocks noChangeArrowheads="1"/>
            </p:cNvSpPr>
            <p:nvPr/>
          </p:nvSpPr>
          <p:spPr bwMode="auto">
            <a:xfrm>
              <a:off x="7260830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79"/>
            <p:cNvSpPr>
              <a:spLocks noChangeArrowheads="1"/>
            </p:cNvSpPr>
            <p:nvPr/>
          </p:nvSpPr>
          <p:spPr bwMode="auto">
            <a:xfrm>
              <a:off x="7410055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80"/>
            <p:cNvSpPr>
              <a:spLocks noChangeArrowheads="1"/>
            </p:cNvSpPr>
            <p:nvPr/>
          </p:nvSpPr>
          <p:spPr bwMode="auto">
            <a:xfrm>
              <a:off x="7557693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81"/>
            <p:cNvSpPr>
              <a:spLocks noChangeArrowheads="1"/>
            </p:cNvSpPr>
            <p:nvPr/>
          </p:nvSpPr>
          <p:spPr bwMode="auto">
            <a:xfrm>
              <a:off x="7697393" y="589497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3261" y="6080605"/>
            <a:ext cx="573087" cy="142875"/>
            <a:chOff x="6393261" y="6080605"/>
            <a:chExt cx="573087" cy="142875"/>
          </a:xfrm>
        </p:grpSpPr>
        <p:sp>
          <p:nvSpPr>
            <p:cNvPr id="175" name="Rectangle 72"/>
            <p:cNvSpPr>
              <a:spLocks noChangeArrowheads="1"/>
            </p:cNvSpPr>
            <p:nvPr/>
          </p:nvSpPr>
          <p:spPr bwMode="auto">
            <a:xfrm>
              <a:off x="6393261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73"/>
            <p:cNvSpPr>
              <a:spLocks noChangeArrowheads="1"/>
            </p:cNvSpPr>
            <p:nvPr/>
          </p:nvSpPr>
          <p:spPr bwMode="auto">
            <a:xfrm>
              <a:off x="6532961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74"/>
            <p:cNvSpPr>
              <a:spLocks noChangeArrowheads="1"/>
            </p:cNvSpPr>
            <p:nvPr/>
          </p:nvSpPr>
          <p:spPr bwMode="auto">
            <a:xfrm>
              <a:off x="6682186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75"/>
            <p:cNvSpPr>
              <a:spLocks noChangeArrowheads="1"/>
            </p:cNvSpPr>
            <p:nvPr/>
          </p:nvSpPr>
          <p:spPr bwMode="auto">
            <a:xfrm>
              <a:off x="6821886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69523" y="6080605"/>
            <a:ext cx="869950" cy="142875"/>
            <a:chOff x="6969523" y="6080605"/>
            <a:chExt cx="869950" cy="142875"/>
          </a:xfrm>
        </p:grpSpPr>
        <p:sp>
          <p:nvSpPr>
            <p:cNvPr id="179" name="Rectangle 76"/>
            <p:cNvSpPr>
              <a:spLocks noChangeArrowheads="1"/>
            </p:cNvSpPr>
            <p:nvPr/>
          </p:nvSpPr>
          <p:spPr bwMode="auto">
            <a:xfrm>
              <a:off x="6969523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Rectangle 77"/>
            <p:cNvSpPr>
              <a:spLocks noChangeArrowheads="1"/>
            </p:cNvSpPr>
            <p:nvPr/>
          </p:nvSpPr>
          <p:spPr bwMode="auto">
            <a:xfrm>
              <a:off x="7118748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78"/>
            <p:cNvSpPr>
              <a:spLocks noChangeArrowheads="1"/>
            </p:cNvSpPr>
            <p:nvPr/>
          </p:nvSpPr>
          <p:spPr bwMode="auto">
            <a:xfrm>
              <a:off x="7258448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Rectangle 79"/>
            <p:cNvSpPr>
              <a:spLocks noChangeArrowheads="1"/>
            </p:cNvSpPr>
            <p:nvPr/>
          </p:nvSpPr>
          <p:spPr bwMode="auto">
            <a:xfrm>
              <a:off x="7407673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Rectangle 80"/>
            <p:cNvSpPr>
              <a:spLocks noChangeArrowheads="1"/>
            </p:cNvSpPr>
            <p:nvPr/>
          </p:nvSpPr>
          <p:spPr bwMode="auto">
            <a:xfrm>
              <a:off x="7555311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Rectangle 81"/>
            <p:cNvSpPr>
              <a:spLocks noChangeArrowheads="1"/>
            </p:cNvSpPr>
            <p:nvPr/>
          </p:nvSpPr>
          <p:spPr bwMode="auto">
            <a:xfrm>
              <a:off x="7695011" y="6080605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8024" y="6295270"/>
            <a:ext cx="573087" cy="142875"/>
            <a:chOff x="6398024" y="6295270"/>
            <a:chExt cx="573087" cy="142875"/>
          </a:xfrm>
        </p:grpSpPr>
        <p:sp>
          <p:nvSpPr>
            <p:cNvPr id="186" name="Rectangle 72"/>
            <p:cNvSpPr>
              <a:spLocks noChangeArrowheads="1"/>
            </p:cNvSpPr>
            <p:nvPr/>
          </p:nvSpPr>
          <p:spPr bwMode="auto">
            <a:xfrm>
              <a:off x="6398024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73"/>
            <p:cNvSpPr>
              <a:spLocks noChangeArrowheads="1"/>
            </p:cNvSpPr>
            <p:nvPr/>
          </p:nvSpPr>
          <p:spPr bwMode="auto">
            <a:xfrm>
              <a:off x="6537724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Rectangle 74"/>
            <p:cNvSpPr>
              <a:spLocks noChangeArrowheads="1"/>
            </p:cNvSpPr>
            <p:nvPr/>
          </p:nvSpPr>
          <p:spPr bwMode="auto">
            <a:xfrm>
              <a:off x="6686949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Rectangle 75"/>
            <p:cNvSpPr>
              <a:spLocks noChangeArrowheads="1"/>
            </p:cNvSpPr>
            <p:nvPr/>
          </p:nvSpPr>
          <p:spPr bwMode="auto">
            <a:xfrm>
              <a:off x="6826649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74286" y="6295270"/>
            <a:ext cx="869950" cy="142875"/>
            <a:chOff x="6974286" y="6295270"/>
            <a:chExt cx="869950" cy="142875"/>
          </a:xfrm>
        </p:grpSpPr>
        <p:sp>
          <p:nvSpPr>
            <p:cNvPr id="190" name="Rectangle 76"/>
            <p:cNvSpPr>
              <a:spLocks noChangeArrowheads="1"/>
            </p:cNvSpPr>
            <p:nvPr/>
          </p:nvSpPr>
          <p:spPr bwMode="auto">
            <a:xfrm>
              <a:off x="6974286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77"/>
            <p:cNvSpPr>
              <a:spLocks noChangeArrowheads="1"/>
            </p:cNvSpPr>
            <p:nvPr/>
          </p:nvSpPr>
          <p:spPr bwMode="auto">
            <a:xfrm>
              <a:off x="7123511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78"/>
            <p:cNvSpPr>
              <a:spLocks noChangeArrowheads="1"/>
            </p:cNvSpPr>
            <p:nvPr/>
          </p:nvSpPr>
          <p:spPr bwMode="auto">
            <a:xfrm>
              <a:off x="7263211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79"/>
            <p:cNvSpPr>
              <a:spLocks noChangeArrowheads="1"/>
            </p:cNvSpPr>
            <p:nvPr/>
          </p:nvSpPr>
          <p:spPr bwMode="auto">
            <a:xfrm>
              <a:off x="7412436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Rectangle 80"/>
            <p:cNvSpPr>
              <a:spLocks noChangeArrowheads="1"/>
            </p:cNvSpPr>
            <p:nvPr/>
          </p:nvSpPr>
          <p:spPr bwMode="auto">
            <a:xfrm>
              <a:off x="7560074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Rectangle 81"/>
            <p:cNvSpPr>
              <a:spLocks noChangeArrowheads="1"/>
            </p:cNvSpPr>
            <p:nvPr/>
          </p:nvSpPr>
          <p:spPr bwMode="auto">
            <a:xfrm>
              <a:off x="7699774" y="6295270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98024" y="6503133"/>
            <a:ext cx="573087" cy="142875"/>
            <a:chOff x="6398024" y="6503133"/>
            <a:chExt cx="573087" cy="142875"/>
          </a:xfrm>
        </p:grpSpPr>
        <p:sp>
          <p:nvSpPr>
            <p:cNvPr id="197" name="Rectangle 72"/>
            <p:cNvSpPr>
              <a:spLocks noChangeArrowheads="1"/>
            </p:cNvSpPr>
            <p:nvPr/>
          </p:nvSpPr>
          <p:spPr bwMode="auto">
            <a:xfrm>
              <a:off x="6398024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Rectangle 73"/>
            <p:cNvSpPr>
              <a:spLocks noChangeArrowheads="1"/>
            </p:cNvSpPr>
            <p:nvPr/>
          </p:nvSpPr>
          <p:spPr bwMode="auto">
            <a:xfrm>
              <a:off x="6537724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Rectangle 74"/>
            <p:cNvSpPr>
              <a:spLocks noChangeArrowheads="1"/>
            </p:cNvSpPr>
            <p:nvPr/>
          </p:nvSpPr>
          <p:spPr bwMode="auto">
            <a:xfrm>
              <a:off x="6686949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75"/>
            <p:cNvSpPr>
              <a:spLocks noChangeArrowheads="1"/>
            </p:cNvSpPr>
            <p:nvPr/>
          </p:nvSpPr>
          <p:spPr bwMode="auto">
            <a:xfrm>
              <a:off x="6826649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74286" y="6503133"/>
            <a:ext cx="869950" cy="142875"/>
            <a:chOff x="6974286" y="6503133"/>
            <a:chExt cx="869950" cy="142875"/>
          </a:xfrm>
        </p:grpSpPr>
        <p:sp>
          <p:nvSpPr>
            <p:cNvPr id="201" name="Rectangle 76"/>
            <p:cNvSpPr>
              <a:spLocks noChangeArrowheads="1"/>
            </p:cNvSpPr>
            <p:nvPr/>
          </p:nvSpPr>
          <p:spPr bwMode="auto">
            <a:xfrm>
              <a:off x="6974286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77"/>
            <p:cNvSpPr>
              <a:spLocks noChangeArrowheads="1"/>
            </p:cNvSpPr>
            <p:nvPr/>
          </p:nvSpPr>
          <p:spPr bwMode="auto">
            <a:xfrm>
              <a:off x="7123511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Rectangle 78"/>
            <p:cNvSpPr>
              <a:spLocks noChangeArrowheads="1"/>
            </p:cNvSpPr>
            <p:nvPr/>
          </p:nvSpPr>
          <p:spPr bwMode="auto">
            <a:xfrm>
              <a:off x="7263211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79"/>
            <p:cNvSpPr>
              <a:spLocks noChangeArrowheads="1"/>
            </p:cNvSpPr>
            <p:nvPr/>
          </p:nvSpPr>
          <p:spPr bwMode="auto">
            <a:xfrm>
              <a:off x="7412436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Rectangle 80"/>
            <p:cNvSpPr>
              <a:spLocks noChangeArrowheads="1"/>
            </p:cNvSpPr>
            <p:nvPr/>
          </p:nvSpPr>
          <p:spPr bwMode="auto">
            <a:xfrm>
              <a:off x="7560074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Rectangle 81"/>
            <p:cNvSpPr>
              <a:spLocks noChangeArrowheads="1"/>
            </p:cNvSpPr>
            <p:nvPr/>
          </p:nvSpPr>
          <p:spPr bwMode="auto">
            <a:xfrm>
              <a:off x="7699774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11904" y="5806386"/>
            <a:ext cx="1086118" cy="485822"/>
            <a:chOff x="5111904" y="5806386"/>
            <a:chExt cx="1086118" cy="485822"/>
          </a:xfrm>
        </p:grpSpPr>
        <p:sp>
          <p:nvSpPr>
            <p:cNvPr id="3" name="Right Arrow 2"/>
            <p:cNvSpPr/>
            <p:nvPr/>
          </p:nvSpPr>
          <p:spPr>
            <a:xfrm>
              <a:off x="5173980" y="6037850"/>
              <a:ext cx="1024042" cy="25435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11904" y="5806386"/>
              <a:ext cx="1024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sz="1600" dirty="0" smtClean="0"/>
                <a:t>Encodings</a:t>
              </a:r>
              <a:endParaRPr lang="en-US" sz="1600" dirty="0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9190548" y="6072544"/>
            <a:ext cx="573087" cy="142875"/>
            <a:chOff x="6398024" y="6503133"/>
            <a:chExt cx="573087" cy="142875"/>
          </a:xfrm>
          <a:solidFill>
            <a:srgbClr val="FF0000"/>
          </a:solidFill>
        </p:grpSpPr>
        <p:sp>
          <p:nvSpPr>
            <p:cNvPr id="208" name="Rectangle 72"/>
            <p:cNvSpPr>
              <a:spLocks noChangeArrowheads="1"/>
            </p:cNvSpPr>
            <p:nvPr/>
          </p:nvSpPr>
          <p:spPr bwMode="auto">
            <a:xfrm>
              <a:off x="6398024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Rectangle 73"/>
            <p:cNvSpPr>
              <a:spLocks noChangeArrowheads="1"/>
            </p:cNvSpPr>
            <p:nvPr/>
          </p:nvSpPr>
          <p:spPr bwMode="auto">
            <a:xfrm>
              <a:off x="6537724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Rectangle 74"/>
            <p:cNvSpPr>
              <a:spLocks noChangeArrowheads="1"/>
            </p:cNvSpPr>
            <p:nvPr/>
          </p:nvSpPr>
          <p:spPr bwMode="auto">
            <a:xfrm>
              <a:off x="6686949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Rectangle 75"/>
            <p:cNvSpPr>
              <a:spLocks noChangeArrowheads="1"/>
            </p:cNvSpPr>
            <p:nvPr/>
          </p:nvSpPr>
          <p:spPr bwMode="auto">
            <a:xfrm>
              <a:off x="6826649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9766810" y="6072544"/>
            <a:ext cx="869950" cy="142875"/>
            <a:chOff x="6974286" y="6503133"/>
            <a:chExt cx="869950" cy="142875"/>
          </a:xfrm>
          <a:solidFill>
            <a:srgbClr val="FF0000"/>
          </a:solidFill>
        </p:grpSpPr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6974286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77"/>
            <p:cNvSpPr>
              <a:spLocks noChangeArrowheads="1"/>
            </p:cNvSpPr>
            <p:nvPr/>
          </p:nvSpPr>
          <p:spPr bwMode="auto">
            <a:xfrm>
              <a:off x="7123511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78"/>
            <p:cNvSpPr>
              <a:spLocks noChangeArrowheads="1"/>
            </p:cNvSpPr>
            <p:nvPr/>
          </p:nvSpPr>
          <p:spPr bwMode="auto">
            <a:xfrm>
              <a:off x="7263211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79"/>
            <p:cNvSpPr>
              <a:spLocks noChangeArrowheads="1"/>
            </p:cNvSpPr>
            <p:nvPr/>
          </p:nvSpPr>
          <p:spPr bwMode="auto">
            <a:xfrm>
              <a:off x="7412436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80"/>
            <p:cNvSpPr>
              <a:spLocks noChangeArrowheads="1"/>
            </p:cNvSpPr>
            <p:nvPr/>
          </p:nvSpPr>
          <p:spPr bwMode="auto">
            <a:xfrm>
              <a:off x="7560074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Rectangle 81"/>
            <p:cNvSpPr>
              <a:spLocks noChangeArrowheads="1"/>
            </p:cNvSpPr>
            <p:nvPr/>
          </p:nvSpPr>
          <p:spPr bwMode="auto">
            <a:xfrm>
              <a:off x="7699774" y="6503133"/>
              <a:ext cx="144462" cy="142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966706" y="5643925"/>
            <a:ext cx="1965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600" dirty="0" smtClean="0"/>
              <a:t>Consistency Checking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935677" y="3825601"/>
            <a:ext cx="3633606" cy="2187849"/>
            <a:chOff x="7935677" y="3825601"/>
            <a:chExt cx="3633606" cy="2187849"/>
          </a:xfrm>
        </p:grpSpPr>
        <p:sp>
          <p:nvSpPr>
            <p:cNvPr id="221" name="Oval 220"/>
            <p:cNvSpPr/>
            <p:nvPr/>
          </p:nvSpPr>
          <p:spPr bwMode="auto">
            <a:xfrm>
              <a:off x="7935677" y="5601202"/>
              <a:ext cx="1157523" cy="41224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22" name="Freeform 221"/>
            <p:cNvSpPr/>
            <p:nvPr/>
          </p:nvSpPr>
          <p:spPr bwMode="auto">
            <a:xfrm rot="15439269" flipH="1">
              <a:off x="9383545" y="3186121"/>
              <a:ext cx="1546258" cy="2825218"/>
            </a:xfrm>
            <a:custGeom>
              <a:avLst/>
              <a:gdLst>
                <a:gd name="connsiteX0" fmla="*/ 1149350 w 1149350"/>
                <a:gd name="connsiteY0" fmla="*/ 0 h 439378"/>
                <a:gd name="connsiteX1" fmla="*/ 749300 w 1149350"/>
                <a:gd name="connsiteY1" fmla="*/ 381000 h 439378"/>
                <a:gd name="connsiteX2" fmla="*/ 0 w 1149350"/>
                <a:gd name="connsiteY2" fmla="*/ 431800 h 4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350" h="439378">
                  <a:moveTo>
                    <a:pt x="1149350" y="0"/>
                  </a:moveTo>
                  <a:cubicBezTo>
                    <a:pt x="1045104" y="154516"/>
                    <a:pt x="940858" y="309033"/>
                    <a:pt x="749300" y="381000"/>
                  </a:cubicBezTo>
                  <a:cubicBezTo>
                    <a:pt x="557742" y="452967"/>
                    <a:pt x="278871" y="442383"/>
                    <a:pt x="0" y="43180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bevel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702155" y="2970035"/>
            <a:ext cx="358260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HK" sz="1600" dirty="0" smtClean="0"/>
              <a:t>If two words differ in a limited number of positions, they are said to be consistent.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83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22917 0.07893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0.07894 L -2.29167E-6 4.44444E-6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2293 0.05208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3 0.05209 L -2.08333E-6 2.59259E-6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22956 0.025 " pathEditMode="relative" rAng="0" ptsTypes="AA">
                                      <p:cBhvr>
                                        <p:cTn id="8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56 0.025 L -1.66667E-6 -7.40741E-7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2917 -0.00648 " pathEditMode="relative" rAng="0" ptsTypes="AA">
                                      <p:cBhvr>
                                        <p:cTn id="9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0648 L -2.29167E-6 -2.22222E-6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2917 -0.03657 " pathEditMode="relative" rAng="0" ptsTypes="AA">
                                      <p:cBhvr>
                                        <p:cTn id="9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3657 L -2.29167E-6 -4.81481E-6 " pathEditMode="relative" rAng="0" ptsTypes="AA">
                                      <p:cBhvr>
                                        <p:cTn id="10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34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596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– </a:t>
            </a:r>
            <a:r>
              <a:rPr lang="en-HK" altLang="en-US" b="1" dirty="0" smtClean="0">
                <a:solidFill>
                  <a:srgbClr val="7030A0"/>
                </a:solidFill>
              </a:rPr>
              <a:t>Achievability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Encoder: </a:t>
            </a:r>
            <a:r>
              <a:rPr lang="en-HK" altLang="en-US" dirty="0">
                <a:solidFill>
                  <a:srgbClr val="7030A0"/>
                </a:solidFill>
              </a:rPr>
              <a:t>concatenated stochastic </a:t>
            </a:r>
            <a:r>
              <a:rPr lang="en-HK" altLang="en-US" dirty="0" smtClean="0"/>
              <a:t>codes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Decoding process: </a:t>
            </a:r>
            <a:r>
              <a:rPr lang="en-HK" altLang="en-US" dirty="0">
                <a:solidFill>
                  <a:srgbClr val="7030A0"/>
                </a:solidFill>
              </a:rPr>
              <a:t>list</a:t>
            </a:r>
            <a:r>
              <a:rPr lang="en-HK" altLang="en-US" dirty="0"/>
              <a:t>-decoding + </a:t>
            </a:r>
            <a:r>
              <a:rPr lang="en-HK" altLang="en-US" dirty="0">
                <a:solidFill>
                  <a:srgbClr val="7030A0"/>
                </a:solidFill>
              </a:rPr>
              <a:t>unique</a:t>
            </a:r>
            <a:r>
              <a:rPr lang="en-HK" altLang="en-US" dirty="0"/>
              <a:t> </a:t>
            </a:r>
            <a:r>
              <a:rPr lang="en-HK" altLang="en-US" dirty="0" smtClean="0"/>
              <a:t>decoding</a:t>
            </a:r>
            <a:endParaRPr lang="en-HK" altLang="en-US" dirty="0"/>
          </a:p>
        </p:txBody>
      </p:sp>
      <p:sp>
        <p:nvSpPr>
          <p:cNvPr id="174" name="Oval 173"/>
          <p:cNvSpPr>
            <a:spLocks noChangeAspect="1"/>
          </p:cNvSpPr>
          <p:nvPr/>
        </p:nvSpPr>
        <p:spPr bwMode="auto">
          <a:xfrm>
            <a:off x="3741302" y="3497578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5" name="Oval 184"/>
          <p:cNvSpPr>
            <a:spLocks noChangeAspect="1"/>
          </p:cNvSpPr>
          <p:nvPr/>
        </p:nvSpPr>
        <p:spPr bwMode="auto">
          <a:xfrm>
            <a:off x="3878445" y="3634721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6" name="Oval 195"/>
          <p:cNvSpPr>
            <a:spLocks noChangeAspect="1"/>
          </p:cNvSpPr>
          <p:nvPr/>
        </p:nvSpPr>
        <p:spPr bwMode="auto">
          <a:xfrm>
            <a:off x="4397735" y="3682441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9" name="Oval 218"/>
          <p:cNvSpPr>
            <a:spLocks noChangeAspect="1"/>
          </p:cNvSpPr>
          <p:nvPr/>
        </p:nvSpPr>
        <p:spPr bwMode="auto">
          <a:xfrm>
            <a:off x="5474734" y="5443293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0" name="Oval 219"/>
          <p:cNvSpPr>
            <a:spLocks noChangeAspect="1"/>
          </p:cNvSpPr>
          <p:nvPr/>
        </p:nvSpPr>
        <p:spPr bwMode="auto">
          <a:xfrm>
            <a:off x="3958947" y="4955876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4" name="Oval 223"/>
          <p:cNvSpPr>
            <a:spLocks noChangeAspect="1"/>
          </p:cNvSpPr>
          <p:nvPr/>
        </p:nvSpPr>
        <p:spPr bwMode="auto">
          <a:xfrm>
            <a:off x="4288090" y="4937578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 bwMode="auto">
          <a:xfrm>
            <a:off x="4288090" y="5443293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6" name="Rounded Rectangle 225"/>
          <p:cNvSpPr>
            <a:spLocks noChangeAspect="1"/>
          </p:cNvSpPr>
          <p:nvPr/>
        </p:nvSpPr>
        <p:spPr bwMode="auto">
          <a:xfrm>
            <a:off x="3578445" y="3497437"/>
            <a:ext cx="2880000" cy="288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7" name="Oval 226"/>
          <p:cNvSpPr>
            <a:spLocks noChangeAspect="1"/>
          </p:cNvSpPr>
          <p:nvPr/>
        </p:nvSpPr>
        <p:spPr bwMode="auto">
          <a:xfrm>
            <a:off x="5217025" y="3497437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8" name="Oval 227"/>
          <p:cNvSpPr>
            <a:spLocks noChangeAspect="1"/>
          </p:cNvSpPr>
          <p:nvPr/>
        </p:nvSpPr>
        <p:spPr bwMode="auto">
          <a:xfrm>
            <a:off x="5354168" y="363458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9" name="Oval 228"/>
          <p:cNvSpPr>
            <a:spLocks noChangeAspect="1"/>
          </p:cNvSpPr>
          <p:nvPr/>
        </p:nvSpPr>
        <p:spPr bwMode="auto">
          <a:xfrm>
            <a:off x="5072886" y="4501731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99084" y="3462290"/>
            <a:ext cx="2774875" cy="31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List of </a:t>
            </a:r>
            <a:r>
              <a:rPr lang="en-US" sz="1400" dirty="0" smtClean="0">
                <a:solidFill>
                  <a:srgbClr val="0070C0"/>
                </a:solidFill>
              </a:rPr>
              <a:t>“right mega sub-</a:t>
            </a:r>
            <a:r>
              <a:rPr lang="en-US" sz="1400" dirty="0" err="1" smtClean="0">
                <a:solidFill>
                  <a:srgbClr val="0070C0"/>
                </a:solidFill>
              </a:rPr>
              <a:t>codewords</a:t>
            </a:r>
            <a:r>
              <a:rPr lang="en-US" sz="1400" dirty="0" smtClean="0">
                <a:solidFill>
                  <a:srgbClr val="0070C0"/>
                </a:solidFill>
              </a:rPr>
              <a:t>”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86600" y="4210050"/>
            <a:ext cx="403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 smtClean="0"/>
              <a:t>Fails consistency checking…</a:t>
            </a:r>
            <a:endParaRPr lang="en-US" sz="2400" dirty="0"/>
          </a:p>
        </p:txBody>
      </p:sp>
      <p:sp>
        <p:nvSpPr>
          <p:cNvPr id="241" name="Freeform 240"/>
          <p:cNvSpPr/>
          <p:nvPr/>
        </p:nvSpPr>
        <p:spPr bwMode="auto">
          <a:xfrm flipH="1">
            <a:off x="5840572" y="3232983"/>
            <a:ext cx="1922191" cy="620141"/>
          </a:xfrm>
          <a:custGeom>
            <a:avLst/>
            <a:gdLst>
              <a:gd name="connsiteX0" fmla="*/ 0 w 1625600"/>
              <a:gd name="connsiteY0" fmla="*/ 286861 h 553561"/>
              <a:gd name="connsiteX1" fmla="*/ 1047750 w 1625600"/>
              <a:gd name="connsiteY1" fmla="*/ 7461 h 553561"/>
              <a:gd name="connsiteX2" fmla="*/ 1625600 w 1625600"/>
              <a:gd name="connsiteY2" fmla="*/ 553561 h 5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553561">
                <a:moveTo>
                  <a:pt x="0" y="286861"/>
                </a:moveTo>
                <a:cubicBezTo>
                  <a:pt x="388408" y="124936"/>
                  <a:pt x="776817" y="-36989"/>
                  <a:pt x="1047750" y="7461"/>
                </a:cubicBezTo>
                <a:cubicBezTo>
                  <a:pt x="1318683" y="51911"/>
                  <a:pt x="1529292" y="465719"/>
                  <a:pt x="1625600" y="553561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31520" y="3927747"/>
            <a:ext cx="869950" cy="142875"/>
            <a:chOff x="6974287" y="5710687"/>
            <a:chExt cx="869950" cy="142875"/>
          </a:xfrm>
        </p:grpSpPr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55" y="4772372"/>
            <a:ext cx="1002794" cy="100279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531520" y="4137861"/>
            <a:ext cx="869950" cy="142875"/>
            <a:chOff x="6974287" y="5710687"/>
            <a:chExt cx="869950" cy="142875"/>
          </a:xfrm>
        </p:grpSpPr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31520" y="4347975"/>
            <a:ext cx="869950" cy="142875"/>
            <a:chOff x="6974287" y="5710687"/>
            <a:chExt cx="869950" cy="142875"/>
          </a:xfrm>
        </p:grpSpPr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31520" y="4558089"/>
            <a:ext cx="869950" cy="142875"/>
            <a:chOff x="6974287" y="5710687"/>
            <a:chExt cx="869950" cy="142875"/>
          </a:xfrm>
        </p:grpSpPr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31520" y="4768203"/>
            <a:ext cx="869950" cy="142875"/>
            <a:chOff x="6974287" y="5710687"/>
            <a:chExt cx="869950" cy="142875"/>
          </a:xfrm>
        </p:grpSpPr>
        <p:sp>
          <p:nvSpPr>
            <p:cNvPr id="61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31520" y="4978317"/>
            <a:ext cx="869950" cy="142875"/>
            <a:chOff x="6974287" y="5710687"/>
            <a:chExt cx="869950" cy="142875"/>
          </a:xfrm>
        </p:grpSpPr>
        <p:sp>
          <p:nvSpPr>
            <p:cNvPr id="68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531520" y="5188431"/>
            <a:ext cx="869950" cy="142875"/>
            <a:chOff x="6974287" y="5710687"/>
            <a:chExt cx="869950" cy="142875"/>
          </a:xfrm>
        </p:grpSpPr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531520" y="5818773"/>
            <a:ext cx="869950" cy="142875"/>
            <a:chOff x="6974287" y="5710687"/>
            <a:chExt cx="869950" cy="142875"/>
          </a:xfrm>
        </p:grpSpPr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31520" y="5398545"/>
            <a:ext cx="869950" cy="142875"/>
            <a:chOff x="6974287" y="5710687"/>
            <a:chExt cx="869950" cy="142875"/>
          </a:xfrm>
        </p:grpSpPr>
        <p:sp>
          <p:nvSpPr>
            <p:cNvPr id="89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531520" y="5608659"/>
            <a:ext cx="869950" cy="142875"/>
            <a:chOff x="6974287" y="5710687"/>
            <a:chExt cx="869950" cy="142875"/>
          </a:xfrm>
        </p:grpSpPr>
        <p:sp>
          <p:nvSpPr>
            <p:cNvPr id="96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5780616" y="3855747"/>
            <a:ext cx="72313" cy="7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25290" y="3517101"/>
            <a:ext cx="3772209" cy="307777"/>
            <a:chOff x="6425290" y="3517101"/>
            <a:chExt cx="3772209" cy="307777"/>
          </a:xfrm>
        </p:grpSpPr>
        <p:grpSp>
          <p:nvGrpSpPr>
            <p:cNvPr id="103" name="Group 102"/>
            <p:cNvGrpSpPr/>
            <p:nvPr/>
          </p:nvGrpSpPr>
          <p:grpSpPr>
            <a:xfrm>
              <a:off x="9327549" y="3611003"/>
              <a:ext cx="869950" cy="142875"/>
              <a:chOff x="6974286" y="6503133"/>
              <a:chExt cx="869950" cy="142875"/>
            </a:xfrm>
            <a:solidFill>
              <a:srgbClr val="FF0000"/>
            </a:solidFill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6974286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7123511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78"/>
              <p:cNvSpPr>
                <a:spLocks noChangeArrowheads="1"/>
              </p:cNvSpPr>
              <p:nvPr/>
            </p:nvSpPr>
            <p:spPr bwMode="auto">
              <a:xfrm>
                <a:off x="7263211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79"/>
              <p:cNvSpPr>
                <a:spLocks noChangeArrowheads="1"/>
              </p:cNvSpPr>
              <p:nvPr/>
            </p:nvSpPr>
            <p:spPr bwMode="auto">
              <a:xfrm>
                <a:off x="7412436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80"/>
              <p:cNvSpPr>
                <a:spLocks noChangeArrowheads="1"/>
              </p:cNvSpPr>
              <p:nvPr/>
            </p:nvSpPr>
            <p:spPr bwMode="auto">
              <a:xfrm>
                <a:off x="7560074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81"/>
              <p:cNvSpPr>
                <a:spLocks noChangeArrowheads="1"/>
              </p:cNvSpPr>
              <p:nvPr/>
            </p:nvSpPr>
            <p:spPr bwMode="auto">
              <a:xfrm>
                <a:off x="7699774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6425290" y="3517101"/>
              <a:ext cx="2994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</a:t>
              </a:r>
              <a:r>
                <a:rPr lang="en-US" sz="1400" dirty="0" smtClean="0"/>
                <a:t>Received </a:t>
              </a:r>
              <a:r>
                <a:rPr lang="en-US" sz="1400" dirty="0" smtClean="0">
                  <a:solidFill>
                    <a:srgbClr val="C00000"/>
                  </a:solidFill>
                </a:rPr>
                <a:t>“right mega sub-</a:t>
              </a:r>
              <a:r>
                <a:rPr lang="en-US" sz="1400" dirty="0" err="1" smtClean="0">
                  <a:solidFill>
                    <a:srgbClr val="C00000"/>
                  </a:solidFill>
                </a:rPr>
                <a:t>codeword</a:t>
              </a:r>
              <a:r>
                <a:rPr lang="en-US" sz="1400" dirty="0" smtClean="0">
                  <a:solidFill>
                    <a:srgbClr val="C00000"/>
                  </a:solidFill>
                </a:rPr>
                <a:t>”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7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17812 -0.014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71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19036 -0.022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-11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23489 -0.048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0.29778 -0.1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5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31276 -0.1129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56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28763 -0.019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99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19922 0.02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0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2161 -0.006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2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2995 -0.017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88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2396 0.028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85" grpId="0" animBg="1"/>
      <p:bldP spid="196" grpId="0" animBg="1"/>
      <p:bldP spid="219" grpId="0" animBg="1"/>
      <p:bldP spid="220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/>
      <p:bldP spid="240" grpId="0"/>
      <p:bldP spid="241" grpId="0" animBg="1"/>
      <p:bldP spid="1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35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30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HK" altLang="en-US" sz="2800" b="1" dirty="0">
                <a:solidFill>
                  <a:srgbClr val="FF0000"/>
                </a:solidFill>
              </a:rPr>
              <a:t>Causal</a:t>
            </a:r>
            <a:r>
              <a:rPr lang="en-HK" altLang="en-US" sz="2800" b="1" dirty="0">
                <a:solidFill>
                  <a:prstClr val="white"/>
                </a:solidFill>
              </a:rPr>
              <a:t> </a:t>
            </a:r>
            <a:r>
              <a:rPr lang="en-HK" altLang="en-US" sz="2800" b="1" dirty="0" smtClean="0">
                <a:solidFill>
                  <a:prstClr val="black"/>
                </a:solidFill>
              </a:rPr>
              <a:t>adversaries</a:t>
            </a:r>
            <a:endParaRPr lang="en-HK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75968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Proof techniques </a:t>
            </a:r>
            <a:r>
              <a:rPr lang="en-US" altLang="en-US" dirty="0" smtClean="0"/>
              <a:t>overview – </a:t>
            </a:r>
            <a:r>
              <a:rPr lang="en-HK" altLang="en-US" b="1" dirty="0" smtClean="0">
                <a:solidFill>
                  <a:srgbClr val="7030A0"/>
                </a:solidFill>
              </a:rPr>
              <a:t>Achievability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Encoder: </a:t>
            </a:r>
            <a:r>
              <a:rPr lang="en-HK" altLang="en-US" dirty="0">
                <a:solidFill>
                  <a:srgbClr val="7030A0"/>
                </a:solidFill>
              </a:rPr>
              <a:t>concatenated stochastic </a:t>
            </a:r>
            <a:r>
              <a:rPr lang="en-HK" altLang="en-US" dirty="0" smtClean="0"/>
              <a:t>codes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Decoding process: </a:t>
            </a:r>
            <a:r>
              <a:rPr lang="en-HK" altLang="en-US" dirty="0">
                <a:solidFill>
                  <a:srgbClr val="7030A0"/>
                </a:solidFill>
              </a:rPr>
              <a:t>list</a:t>
            </a:r>
            <a:r>
              <a:rPr lang="en-HK" altLang="en-US" dirty="0"/>
              <a:t>-decoding + </a:t>
            </a:r>
            <a:r>
              <a:rPr lang="en-HK" altLang="en-US" dirty="0">
                <a:solidFill>
                  <a:srgbClr val="7030A0"/>
                </a:solidFill>
              </a:rPr>
              <a:t>unique</a:t>
            </a:r>
            <a:r>
              <a:rPr lang="en-HK" altLang="en-US" dirty="0"/>
              <a:t> </a:t>
            </a:r>
            <a:r>
              <a:rPr lang="en-HK" altLang="en-US" dirty="0" smtClean="0"/>
              <a:t>decoding</a:t>
            </a:r>
          </a:p>
          <a:p>
            <a:pPr marL="1085850" lvl="1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With high probability, Bob succeeds in </a:t>
            </a:r>
            <a:r>
              <a:rPr lang="en-HK" altLang="en-US" dirty="0" smtClean="0"/>
              <a:t>decoding</a:t>
            </a:r>
            <a:endParaRPr lang="en-HK" altLang="en-US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578445" y="3497437"/>
            <a:ext cx="2880000" cy="2880000"/>
            <a:chOff x="4438804" y="3257236"/>
            <a:chExt cx="3200400" cy="3200400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4619779" y="3257393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4772179" y="3409793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5349240" y="3462822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6546055" y="5419568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4861637" y="4877926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5227397" y="4857593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5227397" y="5419568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7" name="Rounded Rectangle 46"/>
            <p:cNvSpPr>
              <a:spLocks noChangeAspect="1"/>
            </p:cNvSpPr>
            <p:nvPr/>
          </p:nvSpPr>
          <p:spPr bwMode="auto">
            <a:xfrm>
              <a:off x="4438804" y="3257236"/>
              <a:ext cx="3200400" cy="32004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6259676" y="3257236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6412076" y="3409636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099502" y="4373258"/>
              <a:ext cx="910436" cy="910436"/>
            </a:xfrm>
            <a:prstGeom prst="ellipse">
              <a:avLst/>
            </a:prstGeom>
            <a:solidFill>
              <a:srgbClr val="0070C0">
                <a:alpha val="55000"/>
              </a:srgbClr>
            </a:solidFill>
            <a:ln w="38100">
              <a:noFill/>
            </a:ln>
            <a:effectLst/>
            <a:extLst/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692900" y="4210050"/>
            <a:ext cx="389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 smtClean="0"/>
              <a:t>Passes consistency checking!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50" y="4730952"/>
            <a:ext cx="1004400" cy="10044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531520" y="4978317"/>
            <a:ext cx="869950" cy="142875"/>
            <a:chOff x="6974287" y="5710687"/>
            <a:chExt cx="869950" cy="142875"/>
          </a:xfrm>
        </p:grpSpPr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697428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7"/>
            <p:cNvSpPr>
              <a:spLocks noChangeArrowheads="1"/>
            </p:cNvSpPr>
            <p:nvPr/>
          </p:nvSpPr>
          <p:spPr bwMode="auto">
            <a:xfrm>
              <a:off x="71235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78"/>
            <p:cNvSpPr>
              <a:spLocks noChangeArrowheads="1"/>
            </p:cNvSpPr>
            <p:nvPr/>
          </p:nvSpPr>
          <p:spPr bwMode="auto">
            <a:xfrm>
              <a:off x="7263212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>
              <a:off x="7412437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80"/>
            <p:cNvSpPr>
              <a:spLocks noChangeArrowheads="1"/>
            </p:cNvSpPr>
            <p:nvPr/>
          </p:nvSpPr>
          <p:spPr bwMode="auto">
            <a:xfrm>
              <a:off x="75600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7699775" y="5710687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5072886" y="450159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4" name="Freeform 53"/>
          <p:cNvSpPr/>
          <p:nvPr/>
        </p:nvSpPr>
        <p:spPr bwMode="auto">
          <a:xfrm rot="19737490" flipH="1">
            <a:off x="5572790" y="4124893"/>
            <a:ext cx="1690967" cy="217498"/>
          </a:xfrm>
          <a:custGeom>
            <a:avLst/>
            <a:gdLst>
              <a:gd name="connsiteX0" fmla="*/ 0 w 1625600"/>
              <a:gd name="connsiteY0" fmla="*/ 286861 h 553561"/>
              <a:gd name="connsiteX1" fmla="*/ 1047750 w 1625600"/>
              <a:gd name="connsiteY1" fmla="*/ 7461 h 553561"/>
              <a:gd name="connsiteX2" fmla="*/ 1625600 w 1625600"/>
              <a:gd name="connsiteY2" fmla="*/ 553561 h 5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553561">
                <a:moveTo>
                  <a:pt x="0" y="286861"/>
                </a:moveTo>
                <a:cubicBezTo>
                  <a:pt x="388408" y="124936"/>
                  <a:pt x="776817" y="-36989"/>
                  <a:pt x="1047750" y="7461"/>
                </a:cubicBezTo>
                <a:cubicBezTo>
                  <a:pt x="1318683" y="51911"/>
                  <a:pt x="1529292" y="465719"/>
                  <a:pt x="1625600" y="553561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bevel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691500" y="4760897"/>
            <a:ext cx="72313" cy="7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425290" y="3517101"/>
            <a:ext cx="3772209" cy="307777"/>
            <a:chOff x="6425290" y="3517101"/>
            <a:chExt cx="3772209" cy="307777"/>
          </a:xfrm>
        </p:grpSpPr>
        <p:grpSp>
          <p:nvGrpSpPr>
            <p:cNvPr id="57" name="Group 56"/>
            <p:cNvGrpSpPr/>
            <p:nvPr/>
          </p:nvGrpSpPr>
          <p:grpSpPr>
            <a:xfrm>
              <a:off x="9327549" y="3611003"/>
              <a:ext cx="869950" cy="142875"/>
              <a:chOff x="6974286" y="6503133"/>
              <a:chExt cx="869950" cy="142875"/>
            </a:xfrm>
            <a:solidFill>
              <a:srgbClr val="FF0000"/>
            </a:solidFill>
          </p:grpSpPr>
          <p:sp>
            <p:nvSpPr>
              <p:cNvPr id="59" name="Rectangle 76"/>
              <p:cNvSpPr>
                <a:spLocks noChangeArrowheads="1"/>
              </p:cNvSpPr>
              <p:nvPr/>
            </p:nvSpPr>
            <p:spPr bwMode="auto">
              <a:xfrm>
                <a:off x="6974286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77"/>
              <p:cNvSpPr>
                <a:spLocks noChangeArrowheads="1"/>
              </p:cNvSpPr>
              <p:nvPr/>
            </p:nvSpPr>
            <p:spPr bwMode="auto">
              <a:xfrm>
                <a:off x="7123511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78"/>
              <p:cNvSpPr>
                <a:spLocks noChangeArrowheads="1"/>
              </p:cNvSpPr>
              <p:nvPr/>
            </p:nvSpPr>
            <p:spPr bwMode="auto">
              <a:xfrm>
                <a:off x="7263211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79"/>
              <p:cNvSpPr>
                <a:spLocks noChangeArrowheads="1"/>
              </p:cNvSpPr>
              <p:nvPr/>
            </p:nvSpPr>
            <p:spPr bwMode="auto">
              <a:xfrm>
                <a:off x="7412436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80"/>
              <p:cNvSpPr>
                <a:spLocks noChangeArrowheads="1"/>
              </p:cNvSpPr>
              <p:nvPr/>
            </p:nvSpPr>
            <p:spPr bwMode="auto">
              <a:xfrm>
                <a:off x="7560074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1"/>
              <p:cNvSpPr>
                <a:spLocks noChangeArrowheads="1"/>
              </p:cNvSpPr>
              <p:nvPr/>
            </p:nvSpPr>
            <p:spPr bwMode="auto">
              <a:xfrm>
                <a:off x="7699774" y="6503133"/>
                <a:ext cx="144462" cy="14287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425290" y="3517101"/>
              <a:ext cx="2994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</a:t>
              </a:r>
              <a:r>
                <a:rPr lang="en-US" sz="1400" dirty="0" smtClean="0"/>
                <a:t>Received </a:t>
              </a:r>
              <a:r>
                <a:rPr lang="en-US" sz="1400" dirty="0" smtClean="0">
                  <a:solidFill>
                    <a:srgbClr val="C00000"/>
                  </a:solidFill>
                </a:rPr>
                <a:t>“right mega sub-</a:t>
              </a:r>
              <a:r>
                <a:rPr lang="en-US" sz="1400" dirty="0" err="1" smtClean="0">
                  <a:solidFill>
                    <a:srgbClr val="C00000"/>
                  </a:solidFill>
                </a:rPr>
                <a:t>codeword</a:t>
              </a:r>
              <a:r>
                <a:rPr lang="en-US" sz="1400" dirty="0" smtClean="0">
                  <a:solidFill>
                    <a:srgbClr val="C00000"/>
                  </a:solidFill>
                </a:rPr>
                <a:t>”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59227" y="4978317"/>
            <a:ext cx="573087" cy="142875"/>
            <a:chOff x="6398024" y="6503133"/>
            <a:chExt cx="573087" cy="142875"/>
          </a:xfrm>
        </p:grpSpPr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6398024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6537724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6686949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6826649" y="6503133"/>
              <a:ext cx="144462" cy="142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38819" y="5233152"/>
            <a:ext cx="869950" cy="578148"/>
            <a:chOff x="1238819" y="5233152"/>
            <a:chExt cx="869950" cy="578148"/>
          </a:xfrm>
        </p:grpSpPr>
        <p:grpSp>
          <p:nvGrpSpPr>
            <p:cNvPr id="80" name="Group 50"/>
            <p:cNvGrpSpPr>
              <a:grpSpLocks/>
            </p:cNvGrpSpPr>
            <p:nvPr/>
          </p:nvGrpSpPr>
          <p:grpSpPr bwMode="auto">
            <a:xfrm>
              <a:off x="1238819" y="5668425"/>
              <a:ext cx="869950" cy="142875"/>
              <a:chOff x="884" y="2841"/>
              <a:chExt cx="548" cy="90"/>
            </a:xfrm>
            <a:solidFill>
              <a:srgbClr val="00B050"/>
            </a:solidFill>
          </p:grpSpPr>
          <p:sp>
            <p:nvSpPr>
              <p:cNvPr id="81" name="Rectangle 51"/>
              <p:cNvSpPr>
                <a:spLocks noChangeArrowheads="1"/>
              </p:cNvSpPr>
              <p:nvPr/>
            </p:nvSpPr>
            <p:spPr bwMode="auto">
              <a:xfrm>
                <a:off x="884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52"/>
              <p:cNvSpPr>
                <a:spLocks noChangeArrowheads="1"/>
              </p:cNvSpPr>
              <p:nvPr/>
            </p:nvSpPr>
            <p:spPr bwMode="auto">
              <a:xfrm>
                <a:off x="972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53"/>
              <p:cNvSpPr>
                <a:spLocks noChangeArrowheads="1"/>
              </p:cNvSpPr>
              <p:nvPr/>
            </p:nvSpPr>
            <p:spPr bwMode="auto">
              <a:xfrm>
                <a:off x="1066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54"/>
              <p:cNvSpPr>
                <a:spLocks noChangeArrowheads="1"/>
              </p:cNvSpPr>
              <p:nvPr/>
            </p:nvSpPr>
            <p:spPr bwMode="auto">
              <a:xfrm>
                <a:off x="1154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55"/>
              <p:cNvSpPr>
                <a:spLocks noChangeArrowheads="1"/>
              </p:cNvSpPr>
              <p:nvPr/>
            </p:nvSpPr>
            <p:spPr bwMode="auto">
              <a:xfrm>
                <a:off x="1247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56"/>
              <p:cNvSpPr>
                <a:spLocks noChangeArrowheads="1"/>
              </p:cNvSpPr>
              <p:nvPr/>
            </p:nvSpPr>
            <p:spPr bwMode="auto">
              <a:xfrm>
                <a:off x="1341" y="2841"/>
                <a:ext cx="91" cy="9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1675982" y="5233152"/>
              <a:ext cx="0" cy="33356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1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28854 0.020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3" grpId="0" animBg="1"/>
      <p:bldP spid="53" grpId="1" animBg="1"/>
      <p:bldP spid="53" grpId="2" animBg="1"/>
      <p:bldP spid="53" grpId="3" animBg="1"/>
      <p:bldP spid="54" grpId="0" animBg="1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36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8" name="TextBox 4110"/>
          <p:cNvSpPr txBox="1">
            <a:spLocks noChangeArrowheads="1"/>
          </p:cNvSpPr>
          <p:nvPr/>
        </p:nvSpPr>
        <p:spPr bwMode="auto">
          <a:xfrm>
            <a:off x="1011555" y="353559"/>
            <a:ext cx="6148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HK" altLang="en-US" b="1" dirty="0" smtClean="0">
                <a:solidFill>
                  <a:srgbClr val="7030A0"/>
                </a:solidFill>
              </a:rPr>
              <a:t>Summary (Chen, J, Langberg STOC 2015)</a:t>
            </a:r>
            <a:endParaRPr lang="en-HK" alt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5" y="2072627"/>
            <a:ext cx="9121930" cy="345596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10301" y="5675248"/>
            <a:ext cx="2400300" cy="4144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51600" y="6127329"/>
            <a:ext cx="923378" cy="2861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2600" y="1930400"/>
            <a:ext cx="153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Bit-flips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1993900"/>
            <a:ext cx="162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Erasures</a:t>
            </a:r>
            <a:endParaRPr 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806700" y="5721351"/>
            <a:ext cx="977900" cy="1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37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8" name="TextBox 4110"/>
          <p:cNvSpPr txBox="1">
            <a:spLocks noChangeArrowheads="1"/>
          </p:cNvSpPr>
          <p:nvPr/>
        </p:nvSpPr>
        <p:spPr bwMode="auto">
          <a:xfrm>
            <a:off x="1011555" y="353559"/>
            <a:ext cx="2497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HK" altLang="en-US" b="1" dirty="0" smtClean="0">
                <a:solidFill>
                  <a:srgbClr val="7030A0"/>
                </a:solidFill>
              </a:rPr>
              <a:t>Sneak Previews</a:t>
            </a:r>
            <a:endParaRPr lang="en-HK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7600" y="1028700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(Chen, </a:t>
            </a:r>
            <a:r>
              <a:rPr lang="en-US" dirty="0" err="1" smtClean="0"/>
              <a:t>Jaggi</a:t>
            </a:r>
            <a:r>
              <a:rPr lang="en-US" dirty="0" smtClean="0"/>
              <a:t>, </a:t>
            </a:r>
            <a:r>
              <a:rPr lang="en-US" dirty="0" err="1" smtClean="0"/>
              <a:t>Langberg</a:t>
            </a:r>
            <a:r>
              <a:rPr lang="en-US" dirty="0" smtClean="0"/>
              <a:t>, ISIT2016) </a:t>
            </a:r>
            <a:r>
              <a:rPr lang="en-US" b="1" u="sng" dirty="0" err="1" smtClean="0"/>
              <a:t>q-ary</a:t>
            </a:r>
            <a:r>
              <a:rPr lang="en-US" b="1" u="sng" dirty="0" smtClean="0"/>
              <a:t> online </a:t>
            </a:r>
            <a:r>
              <a:rPr lang="en-US" b="1" u="sng" dirty="0" err="1" smtClean="0"/>
              <a:t>p</a:t>
            </a:r>
            <a:r>
              <a:rPr lang="en-US" b="1" u="sng" dirty="0" smtClean="0"/>
              <a:t>*-erasure </a:t>
            </a:r>
            <a:r>
              <a:rPr lang="en-US" b="1" u="sng" dirty="0" err="1" smtClean="0"/>
              <a:t>p</a:t>
            </a:r>
            <a:r>
              <a:rPr lang="en-US" b="1" u="sng" dirty="0" smtClean="0"/>
              <a:t>-error channels</a:t>
            </a:r>
            <a:endParaRPr lang="en-US" b="1" u="sng" dirty="0"/>
          </a:p>
        </p:txBody>
      </p:sp>
      <p:pic>
        <p:nvPicPr>
          <p:cNvPr id="12" name="Picture 11" descr="Screen Shot 2016-02-17 at 4.56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1520836"/>
            <a:ext cx="8858250" cy="1597013"/>
          </a:xfrm>
          <a:prstGeom prst="rect">
            <a:avLst/>
          </a:prstGeom>
        </p:spPr>
      </p:pic>
      <p:pic>
        <p:nvPicPr>
          <p:cNvPr id="20" name="Picture 19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288" y="3534664"/>
            <a:ext cx="4230624" cy="30906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2200" y="3124200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(</a:t>
            </a:r>
            <a:r>
              <a:rPr lang="en-US" dirty="0" err="1" smtClean="0"/>
              <a:t>Dey</a:t>
            </a:r>
            <a:r>
              <a:rPr lang="en-US" dirty="0" smtClean="0"/>
              <a:t>, </a:t>
            </a:r>
            <a:r>
              <a:rPr lang="en-US" dirty="0" err="1" smtClean="0"/>
              <a:t>Jaggi</a:t>
            </a:r>
            <a:r>
              <a:rPr lang="en-US" dirty="0" smtClean="0"/>
              <a:t>, </a:t>
            </a:r>
            <a:r>
              <a:rPr lang="en-US" dirty="0" err="1" smtClean="0"/>
              <a:t>Langberg</a:t>
            </a:r>
            <a:r>
              <a:rPr lang="en-US" dirty="0" smtClean="0"/>
              <a:t>, </a:t>
            </a:r>
            <a:r>
              <a:rPr lang="en-US" dirty="0" err="1" smtClean="0"/>
              <a:t>Sarwate</a:t>
            </a:r>
            <a:r>
              <a:rPr lang="en-US" dirty="0" smtClean="0"/>
              <a:t> ISIT2016) </a:t>
            </a:r>
            <a:r>
              <a:rPr lang="en-US" b="1" u="sng" dirty="0" smtClean="0"/>
              <a:t>one-bit delay </a:t>
            </a:r>
            <a:r>
              <a:rPr lang="en-US" b="1" u="sng" dirty="0" err="1" smtClean="0"/>
              <a:t>p</a:t>
            </a:r>
            <a:r>
              <a:rPr lang="en-US" b="1" u="sng" dirty="0" smtClean="0"/>
              <a:t>*-erasure channels</a:t>
            </a:r>
            <a:endParaRPr lang="en-US" b="1" u="sng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477250" y="3200400"/>
            <a:ext cx="2749544" cy="234949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870950" y="6038850"/>
            <a:ext cx="546100" cy="1905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429750" y="5111750"/>
            <a:ext cx="444500" cy="1905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6616700" y="5194300"/>
            <a:ext cx="2717800" cy="25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26300" y="4851400"/>
            <a:ext cx="204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Stochastic encoding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70600" y="6108700"/>
            <a:ext cx="2768600" cy="381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27800" y="5702300"/>
            <a:ext cx="234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Deterministic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543" y="3057793"/>
            <a:ext cx="9055995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61975" y="820729"/>
            <a:ext cx="299212" cy="12306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835079" y="1972731"/>
            <a:ext cx="752856" cy="26784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861682" y="3311603"/>
            <a:ext cx="279908" cy="18097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48612" y="2353110"/>
            <a:ext cx="212344" cy="18097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0123411" y="5861335"/>
            <a:ext cx="289560" cy="18097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95299" y="6419125"/>
            <a:ext cx="193040" cy="123063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326943" y="3969482"/>
            <a:ext cx="1090676" cy="26784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485132" y="3955182"/>
            <a:ext cx="1235456" cy="26784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3452623" y="4704128"/>
            <a:ext cx="1235456" cy="20269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0671781" y="5042491"/>
            <a:ext cx="1235456" cy="188214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9332262" y="1727440"/>
            <a:ext cx="2229612" cy="18821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5375592" y="2348263"/>
            <a:ext cx="2162048" cy="188214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8295479" y="763653"/>
            <a:ext cx="1225804" cy="238887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9236612" y="5554921"/>
            <a:ext cx="2856992" cy="195453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31"/>
              <a:stretch>
                <a:fillRect/>
              </a:stretch>
            </p:blipFill>
          </mc:Fallback>
        </mc:AlternateContent>
        <p:spPr>
          <a:xfrm>
            <a:off x="6035352" y="4251562"/>
            <a:ext cx="1602232" cy="188214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3417619" y="4280174"/>
            <a:ext cx="270256" cy="173736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7768485" y="4280309"/>
            <a:ext cx="386080" cy="17373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3944562" y="112568"/>
            <a:ext cx="2712212" cy="26784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3543" y="1730157"/>
            <a:ext cx="9055995" cy="467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41931" y="648253"/>
            <a:ext cx="6376267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8"/>
              <a:stretch>
                <a:fillRect/>
              </a:stretch>
            </p:blipFill>
          </mc:Choice>
          <mc:Fallback>
            <p:blipFill>
              <a:blip r:embed="rId39"/>
              <a:stretch>
                <a:fillRect/>
              </a:stretch>
            </p:blipFill>
          </mc:Fallback>
        </mc:AlternateContent>
        <p:spPr>
          <a:xfrm>
            <a:off x="4775779" y="2303665"/>
            <a:ext cx="406400" cy="317500"/>
          </a:xfrm>
          <a:prstGeom prst="rect">
            <a:avLst/>
          </a:prstGeom>
        </p:spPr>
      </p:pic>
      <p:sp>
        <p:nvSpPr>
          <p:cNvPr id="31" name="Left Brace 30"/>
          <p:cNvSpPr/>
          <p:nvPr/>
        </p:nvSpPr>
        <p:spPr>
          <a:xfrm rot="16200000" flipH="1" flipV="1">
            <a:off x="4798733" y="-2676393"/>
            <a:ext cx="262662" cy="6376267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 flipH="1">
            <a:off x="4482981" y="1631397"/>
            <a:ext cx="262663" cy="9055951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3316479" y="6338868"/>
            <a:ext cx="1901444" cy="246126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29" idx="2"/>
          </p:cNvCxnSpPr>
          <p:nvPr/>
        </p:nvCxnSpPr>
        <p:spPr>
          <a:xfrm rot="5400000">
            <a:off x="4650901" y="1390305"/>
            <a:ext cx="553214" cy="5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2"/>
              <a:stretch>
                <a:fillRect/>
              </a:stretch>
            </p:blipFill>
          </mc:Choice>
          <mc:Fallback>
            <p:blipFill>
              <a:blip r:embed="rId43"/>
              <a:stretch>
                <a:fillRect/>
              </a:stretch>
            </p:blipFill>
          </mc:Fallback>
        </mc:AlternateContent>
        <p:spPr>
          <a:xfrm>
            <a:off x="5008899" y="1245714"/>
            <a:ext cx="1978660" cy="188214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rot="5400000">
            <a:off x="-261193" y="2620961"/>
            <a:ext cx="789473" cy="21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-896923" y="4476899"/>
            <a:ext cx="2014784" cy="461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8793700" y="2641078"/>
            <a:ext cx="789473" cy="21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192461" y="4499451"/>
            <a:ext cx="1942668" cy="514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551912" y="2632500"/>
            <a:ext cx="850723" cy="34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7" idx="2"/>
          </p:cNvCxnSpPr>
          <p:nvPr/>
        </p:nvCxnSpPr>
        <p:spPr>
          <a:xfrm rot="16200000" flipH="1">
            <a:off x="3909369" y="4491778"/>
            <a:ext cx="2002489" cy="286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4"/>
              <a:stretch>
                <a:fillRect/>
              </a:stretch>
            </p:blipFill>
          </mc:Choice>
          <mc:Fallback>
            <p:blipFill>
              <a:blip r:embed="rId45"/>
              <a:stretch>
                <a:fillRect/>
              </a:stretch>
            </p:blipFill>
          </mc:Fallback>
        </mc:AlternateContent>
        <p:spPr>
          <a:xfrm>
            <a:off x="9283819" y="3067808"/>
            <a:ext cx="1496060" cy="20269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216365" y="3069883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45603" y="3057793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17809" y="3061171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860956" y="3069883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46476" y="3036873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79891" y="3036873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379145" y="3085857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34765" y="3036873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913225" y="3085857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73571" y="3055977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488397" y="3045296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845777" y="3061171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01539" y="3031025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101473" y="3055977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41193" y="3045296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6721" y="3085857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91385" y="3036873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760257" y="3036873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51177" y="3055977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306797" y="3045294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431948" y="3055977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339865" y="3045294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573745" y="3031025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5278" y="1701620"/>
            <a:ext cx="918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0101001011001011001011000101000101001010110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79170" y="3038347"/>
            <a:ext cx="918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0101001011001011001011000101000101001010110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9" name="Picture 7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7"/>
              <a:stretch>
                <a:fillRect/>
              </a:stretch>
            </p:blipFill>
          </mc:Choice>
          <mc:Fallback>
            <p:blipFill>
              <a:blip r:embed="rId48"/>
              <a:stretch>
                <a:fillRect/>
              </a:stretch>
            </p:blipFill>
          </mc:Fallback>
        </mc:AlternateContent>
        <p:spPr>
          <a:xfrm>
            <a:off x="2736599" y="4996614"/>
            <a:ext cx="2123440" cy="231648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86084" y="5517448"/>
            <a:ext cx="9055995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168907" y="5529538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098144" y="5517448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070351" y="5520826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813497" y="5529538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999017" y="5496528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032432" y="5496528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331687" y="5545512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987307" y="5496528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865767" y="5545512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826112" y="5515632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440939" y="5504951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798319" y="5520826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554080" y="5490680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054015" y="5515632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593735" y="5504951"/>
            <a:ext cx="272032" cy="468000"/>
          </a:xfrm>
          <a:prstGeom prst="rect">
            <a:avLst/>
          </a:prstGeom>
          <a:blipFill rotWithShape="1">
            <a:blip r:embed="rId46">
              <a:alphaModFix amt="1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9263" y="5545512"/>
            <a:ext cx="272032" cy="468000"/>
          </a:xfrm>
          <a:prstGeom prst="rect">
            <a:avLst/>
          </a:prstGeom>
          <a:blipFill rotWithShape="1">
            <a:blip r:embed="rId46">
              <a:alphaModFix amt="3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3927" y="5496528"/>
            <a:ext cx="272032" cy="468000"/>
          </a:xfrm>
          <a:prstGeom prst="rect">
            <a:avLst/>
          </a:prstGeom>
          <a:blipFill rotWithShape="1">
            <a:blip r:embed="rId4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712799" y="5496528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603719" y="5515632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259339" y="5504949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384489" y="5515632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292407" y="5504949"/>
            <a:ext cx="272032" cy="468000"/>
          </a:xfrm>
          <a:prstGeom prst="rect">
            <a:avLst/>
          </a:prstGeom>
          <a:blipFill rotWithShape="1">
            <a:blip r:embed="rId46">
              <a:alphaModFix amt="6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526287" y="5490680"/>
            <a:ext cx="272032" cy="468000"/>
          </a:xfrm>
          <a:prstGeom prst="rect">
            <a:avLst/>
          </a:prstGeom>
          <a:blipFill rotWithShape="1">
            <a:blip r:embed="rId46">
              <a:alphaModFix amt="7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1711" y="5511808"/>
            <a:ext cx="918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0101001011001011001011000101000101001010110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6" name="Picture 10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31"/>
              <a:stretch>
                <a:fillRect/>
              </a:stretch>
            </p:blipFill>
          </mc:Fallback>
        </mc:AlternateContent>
        <p:spPr>
          <a:xfrm>
            <a:off x="1674795" y="4250173"/>
            <a:ext cx="1602232" cy="188214"/>
          </a:xfrm>
          <a:prstGeom prst="rect">
            <a:avLst/>
          </a:prstGeom>
        </p:spPr>
      </p:pic>
      <p:cxnSp>
        <p:nvCxnSpPr>
          <p:cNvPr id="110" name="Straight Arrow Connector 109"/>
          <p:cNvCxnSpPr>
            <a:endCxn id="17" idx="0"/>
          </p:cNvCxnSpPr>
          <p:nvPr/>
        </p:nvCxnSpPr>
        <p:spPr>
          <a:xfrm rot="16200000" flipH="1">
            <a:off x="10787765" y="4540747"/>
            <a:ext cx="493860" cy="50962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/>
          <p:cNvSpPr/>
          <p:nvPr/>
        </p:nvSpPr>
        <p:spPr>
          <a:xfrm rot="5400000" flipH="1">
            <a:off x="8366014" y="3534671"/>
            <a:ext cx="201572" cy="253869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/>
          <p:cNvSpPr/>
          <p:nvPr/>
        </p:nvSpPr>
        <p:spPr>
          <a:xfrm rot="5400000" flipH="1">
            <a:off x="7317561" y="3521399"/>
            <a:ext cx="201572" cy="253869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/>
          <p:cNvSpPr/>
          <p:nvPr/>
        </p:nvSpPr>
        <p:spPr>
          <a:xfrm rot="5400000" flipH="1">
            <a:off x="4786406" y="3527711"/>
            <a:ext cx="201572" cy="253869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e 115"/>
          <p:cNvSpPr/>
          <p:nvPr/>
        </p:nvSpPr>
        <p:spPr>
          <a:xfrm rot="5400000" flipH="1">
            <a:off x="1677326" y="3521399"/>
            <a:ext cx="201572" cy="253869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4473512" y="3739351"/>
            <a:ext cx="805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 . .</a:t>
            </a:r>
            <a:endParaRPr lang="en-US" sz="4000" dirty="0"/>
          </a:p>
        </p:txBody>
      </p:sp>
      <p:sp>
        <p:nvSpPr>
          <p:cNvPr id="118" name="Left Brace 117"/>
          <p:cNvSpPr/>
          <p:nvPr/>
        </p:nvSpPr>
        <p:spPr>
          <a:xfrm rot="5400000" flipH="1">
            <a:off x="510751" y="3458821"/>
            <a:ext cx="178636" cy="382632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Brace 118"/>
          <p:cNvSpPr/>
          <p:nvPr/>
        </p:nvSpPr>
        <p:spPr>
          <a:xfrm rot="5400000" flipH="1">
            <a:off x="2804711" y="3487146"/>
            <a:ext cx="201572" cy="253869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Brace 119"/>
          <p:cNvSpPr/>
          <p:nvPr/>
        </p:nvSpPr>
        <p:spPr>
          <a:xfrm rot="5400000" flipH="1">
            <a:off x="4499661" y="3527257"/>
            <a:ext cx="201572" cy="253869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e 120"/>
          <p:cNvSpPr/>
          <p:nvPr/>
        </p:nvSpPr>
        <p:spPr>
          <a:xfrm rot="5400000" flipH="1">
            <a:off x="6760807" y="3456785"/>
            <a:ext cx="169924" cy="377992"/>
          </a:xfrm>
          <a:prstGeom prst="leftBrac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1765213" y="3739455"/>
            <a:ext cx="4604964" cy="512107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5" idx="1"/>
          </p:cNvCxnSpPr>
          <p:nvPr/>
        </p:nvCxnSpPr>
        <p:spPr>
          <a:xfrm>
            <a:off x="4896273" y="3730743"/>
            <a:ext cx="1588859" cy="358360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14" idx="1"/>
          </p:cNvCxnSpPr>
          <p:nvPr/>
        </p:nvCxnSpPr>
        <p:spPr>
          <a:xfrm rot="5400000">
            <a:off x="7259540" y="3796377"/>
            <a:ext cx="206064" cy="111549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3" idx="1"/>
          </p:cNvCxnSpPr>
          <p:nvPr/>
        </p:nvCxnSpPr>
        <p:spPr>
          <a:xfrm rot="5400000">
            <a:off x="7991283" y="3632066"/>
            <a:ext cx="345192" cy="605844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577215" y="3776266"/>
            <a:ext cx="1164716" cy="446758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10800000" flipV="1">
            <a:off x="2488399" y="3714867"/>
            <a:ext cx="432724" cy="240316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10800000" flipV="1">
            <a:off x="3526289" y="3739454"/>
            <a:ext cx="947225" cy="349649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>
            <a:off x="5053535" y="2447915"/>
            <a:ext cx="537018" cy="3047451"/>
          </a:xfrm>
          <a:prstGeom prst="straightConnector1">
            <a:avLst/>
          </a:prstGeom>
          <a:ln w="22225">
            <a:solidFill>
              <a:schemeClr val="tx1">
                <a:alpha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57430" y="95030"/>
            <a:ext cx="11960063" cy="4453603"/>
          </a:xfrm>
          <a:prstGeom prst="roundRect">
            <a:avLst/>
          </a:prstGeom>
          <a:solidFill>
            <a:schemeClr val="bg1">
              <a:lumMod val="85000"/>
              <a:alpha val="7000"/>
            </a:schemeClr>
          </a:solidFill>
          <a:ln w="41275" cap="flat" cmpd="thickThin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248474" y="5518292"/>
            <a:ext cx="121703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376581" y="5511807"/>
            <a:ext cx="154791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8187201" y="5526147"/>
            <a:ext cx="154791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20961" y="5518292"/>
            <a:ext cx="154791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724075" y="5517900"/>
            <a:ext cx="121703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83075" y="5510333"/>
            <a:ext cx="121703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586800" y="5518826"/>
            <a:ext cx="191763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668276" y="5511807"/>
            <a:ext cx="191763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730231" y="5518826"/>
            <a:ext cx="191763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4756500" y="4879209"/>
            <a:ext cx="3508096" cy="61932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00" idx="0"/>
          </p:cNvCxnSpPr>
          <p:nvPr/>
        </p:nvCxnSpPr>
        <p:spPr>
          <a:xfrm>
            <a:off x="4959701" y="5086833"/>
            <a:ext cx="2435655" cy="41811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9" idx="3"/>
          </p:cNvCxnSpPr>
          <p:nvPr/>
        </p:nvCxnSpPr>
        <p:spPr>
          <a:xfrm>
            <a:off x="4860039" y="5112438"/>
            <a:ext cx="1426620" cy="3949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4473513" y="5228262"/>
            <a:ext cx="1372113" cy="2796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158" idx="0"/>
          </p:cNvCxnSpPr>
          <p:nvPr/>
        </p:nvCxnSpPr>
        <p:spPr>
          <a:xfrm>
            <a:off x="4117810" y="5230705"/>
            <a:ext cx="646348" cy="2811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3789290" y="5217475"/>
            <a:ext cx="281102" cy="28102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10800000" flipV="1">
            <a:off x="2685661" y="5230707"/>
            <a:ext cx="840628" cy="25455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10800000" flipV="1">
            <a:off x="1747647" y="5245047"/>
            <a:ext cx="840628" cy="25455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0800000" flipV="1">
            <a:off x="717603" y="5042491"/>
            <a:ext cx="1968057" cy="45764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5259873" y="324433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Coherence.pptx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5259873" y="324433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Coherence.pptx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5259873" y="324433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Coherence.pptx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7146" y="3429845"/>
            <a:ext cx="10351908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27" y="3429845"/>
            <a:ext cx="782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5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47" y="4024037"/>
            <a:ext cx="782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 q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873" y="4037843"/>
            <a:ext cx="10351908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215028" y="3531335"/>
            <a:ext cx="752856" cy="26784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215028" y="4111049"/>
            <a:ext cx="849376" cy="28232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351521" y="4992519"/>
            <a:ext cx="2017268" cy="28232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442381" y="2634967"/>
            <a:ext cx="1090676" cy="26784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345861" y="5005259"/>
            <a:ext cx="1187196" cy="282321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142213" y="2634966"/>
            <a:ext cx="2808732" cy="20269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533056" y="3485069"/>
            <a:ext cx="349723" cy="96352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71976" y="3471797"/>
            <a:ext cx="349723" cy="96352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92489" y="3472331"/>
            <a:ext cx="349723" cy="96352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621516" y="3472865"/>
            <a:ext cx="349723" cy="96352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414584" y="3468306"/>
            <a:ext cx="349723" cy="963524"/>
          </a:xfrm>
          <a:prstGeom prst="roundRect">
            <a:avLst/>
          </a:prstGeom>
          <a:solidFill>
            <a:schemeClr val="bg1">
              <a:lumMod val="85000"/>
              <a:alpha val="52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81910" y="3470800"/>
            <a:ext cx="349723" cy="963524"/>
          </a:xfrm>
          <a:prstGeom prst="roundRect">
            <a:avLst/>
          </a:prstGeom>
          <a:solidFill>
            <a:schemeClr val="bg1">
              <a:lumMod val="85000"/>
              <a:alpha val="52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75952" y="3419761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414584" y="3379380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911" y="3429846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45120" y="3410644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827092" y="3389091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1911" y="4009769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37032" y="4009769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71976" y="3987379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99296" y="4017088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631032" y="4015917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14584" y="4009769"/>
            <a:ext cx="319912" cy="5184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303119" y="2290406"/>
            <a:ext cx="602963" cy="1713619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0"/>
          </p:cNvCxnSpPr>
          <p:nvPr/>
        </p:nvCxnSpPr>
        <p:spPr>
          <a:xfrm rot="16200000" flipV="1">
            <a:off x="3368616" y="2274183"/>
            <a:ext cx="507834" cy="1765087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3695864" y="2208152"/>
            <a:ext cx="507834" cy="1859493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533058" y="2902810"/>
            <a:ext cx="5018207" cy="516953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4" idx="3"/>
          </p:cNvCxnSpPr>
          <p:nvPr/>
        </p:nvCxnSpPr>
        <p:spPr>
          <a:xfrm rot="10800000">
            <a:off x="3533056" y="2768888"/>
            <a:ext cx="5392659" cy="589238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4"/>
          </p:cNvCxnSpPr>
          <p:nvPr/>
        </p:nvCxnSpPr>
        <p:spPr>
          <a:xfrm rot="16200000" flipH="1">
            <a:off x="1355352" y="4014749"/>
            <a:ext cx="477025" cy="1503993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4"/>
          </p:cNvCxnSpPr>
          <p:nvPr/>
        </p:nvCxnSpPr>
        <p:spPr>
          <a:xfrm rot="5400000">
            <a:off x="2690883" y="4386411"/>
            <a:ext cx="464285" cy="747928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3"/>
          </p:cNvCxnSpPr>
          <p:nvPr/>
        </p:nvCxnSpPr>
        <p:spPr>
          <a:xfrm rot="5400000">
            <a:off x="3896627" y="3670321"/>
            <a:ext cx="562604" cy="2081795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2" idx="4"/>
          </p:cNvCxnSpPr>
          <p:nvPr/>
        </p:nvCxnSpPr>
        <p:spPr>
          <a:xfrm rot="5400000">
            <a:off x="5211301" y="2857309"/>
            <a:ext cx="469708" cy="3826195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4"/>
            <a:endCxn id="15" idx="3"/>
          </p:cNvCxnSpPr>
          <p:nvPr/>
        </p:nvCxnSpPr>
        <p:spPr>
          <a:xfrm rot="5400000">
            <a:off x="5744706" y="2316585"/>
            <a:ext cx="618186" cy="5041484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4"/>
            <a:endCxn id="15" idx="3"/>
          </p:cNvCxnSpPr>
          <p:nvPr/>
        </p:nvCxnSpPr>
        <p:spPr>
          <a:xfrm rot="5400000">
            <a:off x="6356004" y="1711435"/>
            <a:ext cx="612038" cy="6257932"/>
          </a:xfrm>
          <a:prstGeom prst="straightConnector1">
            <a:avLst/>
          </a:prstGeom>
          <a:ln w="25400">
            <a:solidFill>
              <a:schemeClr val="tx1">
                <a:alpha val="33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4" idx="3"/>
            <a:endCxn id="13" idx="0"/>
          </p:cNvCxnSpPr>
          <p:nvPr/>
        </p:nvCxnSpPr>
        <p:spPr>
          <a:xfrm rot="5400000">
            <a:off x="8140689" y="4671772"/>
            <a:ext cx="540212" cy="1012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3" idx="1"/>
          </p:cNvCxnSpPr>
          <p:nvPr/>
        </p:nvCxnSpPr>
        <p:spPr>
          <a:xfrm>
            <a:off x="1026040" y="4509405"/>
            <a:ext cx="6325481" cy="62427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" idx="0"/>
          </p:cNvCxnSpPr>
          <p:nvPr/>
        </p:nvCxnSpPr>
        <p:spPr>
          <a:xfrm rot="5400000" flipH="1" flipV="1">
            <a:off x="7663017" y="2994998"/>
            <a:ext cx="611228" cy="3445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9" idx="0"/>
          </p:cNvCxnSpPr>
          <p:nvPr/>
        </p:nvCxnSpPr>
        <p:spPr>
          <a:xfrm rot="5400000" flipH="1" flipV="1">
            <a:off x="7184535" y="2685626"/>
            <a:ext cx="569523" cy="10038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8" idx="0"/>
          </p:cNvCxnSpPr>
          <p:nvPr/>
        </p:nvCxnSpPr>
        <p:spPr>
          <a:xfrm rot="5400000" flipH="1" flipV="1">
            <a:off x="6199682" y="2049965"/>
            <a:ext cx="568988" cy="227467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7" idx="0"/>
          </p:cNvCxnSpPr>
          <p:nvPr/>
        </p:nvCxnSpPr>
        <p:spPr>
          <a:xfrm rot="5400000" flipH="1" flipV="1">
            <a:off x="5133935" y="1476792"/>
            <a:ext cx="582260" cy="343429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4126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7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latin typeface="+mj-lt"/>
                </a:rPr>
                <a:t>Background – Communication Scenario</a:t>
              </a:r>
              <a:endParaRPr lang="zh-CN" altLang="en-US" sz="3200" dirty="0">
                <a:latin typeface="+mj-lt"/>
              </a:endParaRPr>
            </a:p>
          </p:txBody>
        </p:sp>
      </p:grpSp>
      <p:sp>
        <p:nvSpPr>
          <p:cNvPr id="4099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FD000A4E-8695-4A34-9BD9-3CC5C1959C5A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4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grpSp>
        <p:nvGrpSpPr>
          <p:cNvPr id="32" name="Group 4108"/>
          <p:cNvGrpSpPr>
            <a:grpSpLocks/>
          </p:cNvGrpSpPr>
          <p:nvPr/>
        </p:nvGrpSpPr>
        <p:grpSpPr bwMode="auto">
          <a:xfrm>
            <a:off x="2978150" y="2325018"/>
            <a:ext cx="914400" cy="1231900"/>
            <a:chOff x="2447365" y="1999128"/>
            <a:chExt cx="914400" cy="1231922"/>
          </a:xfrm>
        </p:grpSpPr>
        <p:sp>
          <p:nvSpPr>
            <p:cNvPr id="33" name="Oval 1"/>
            <p:cNvSpPr>
              <a:spLocks noChangeArrowheads="1"/>
            </p:cNvSpPr>
            <p:nvPr/>
          </p:nvSpPr>
          <p:spPr bwMode="auto">
            <a:xfrm>
              <a:off x="2447365" y="1999128"/>
              <a:ext cx="914400" cy="914400"/>
            </a:xfrm>
            <a:prstGeom prst="ellipse">
              <a:avLst/>
            </a:prstGeom>
            <a:solidFill>
              <a:srgbClr val="0D0D0D"/>
            </a:solidFill>
            <a:ln w="9525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Comic Sans MS" pitchFamily="66" charset="0"/>
                </a:rPr>
                <a:t>Alice</a:t>
              </a:r>
            </a:p>
          </p:txBody>
        </p:sp>
        <p:cxnSp>
          <p:nvCxnSpPr>
            <p:cNvPr id="34" name="Straight Connector 4"/>
            <p:cNvCxnSpPr>
              <a:cxnSpLocks noChangeShapeType="1"/>
            </p:cNvCxnSpPr>
            <p:nvPr/>
          </p:nvCxnSpPr>
          <p:spPr bwMode="auto">
            <a:xfrm flipH="1">
              <a:off x="2895600" y="2913528"/>
              <a:ext cx="8966" cy="215154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10"/>
            <p:cNvCxnSpPr>
              <a:cxnSpLocks noChangeShapeType="1"/>
            </p:cNvCxnSpPr>
            <p:nvPr/>
          </p:nvCxnSpPr>
          <p:spPr bwMode="auto">
            <a:xfrm flipH="1">
              <a:off x="2761129" y="3020568"/>
              <a:ext cx="143436" cy="3639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18"/>
            <p:cNvCxnSpPr>
              <a:cxnSpLocks noChangeShapeType="1"/>
            </p:cNvCxnSpPr>
            <p:nvPr/>
          </p:nvCxnSpPr>
          <p:spPr bwMode="auto">
            <a:xfrm flipH="1" flipV="1">
              <a:off x="2913529" y="3020570"/>
              <a:ext cx="125506" cy="5405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21"/>
            <p:cNvCxnSpPr>
              <a:cxnSpLocks noChangeShapeType="1"/>
            </p:cNvCxnSpPr>
            <p:nvPr/>
          </p:nvCxnSpPr>
          <p:spPr bwMode="auto">
            <a:xfrm flipH="1">
              <a:off x="2814917" y="3158258"/>
              <a:ext cx="71718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22"/>
            <p:cNvCxnSpPr>
              <a:cxnSpLocks noChangeShapeType="1"/>
            </p:cNvCxnSpPr>
            <p:nvPr/>
          </p:nvCxnSpPr>
          <p:spPr bwMode="auto">
            <a:xfrm flipH="1" flipV="1">
              <a:off x="2904563" y="3158258"/>
              <a:ext cx="89647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45"/>
          <p:cNvGrpSpPr>
            <a:grpSpLocks/>
          </p:cNvGrpSpPr>
          <p:nvPr/>
        </p:nvGrpSpPr>
        <p:grpSpPr bwMode="auto">
          <a:xfrm>
            <a:off x="8420100" y="2334543"/>
            <a:ext cx="914400" cy="1231900"/>
            <a:chOff x="2447365" y="1999128"/>
            <a:chExt cx="914400" cy="1231922"/>
          </a:xfrm>
        </p:grpSpPr>
        <p:sp>
          <p:nvSpPr>
            <p:cNvPr id="40" name="Oval 46"/>
            <p:cNvSpPr>
              <a:spLocks noChangeArrowheads="1"/>
            </p:cNvSpPr>
            <p:nvPr/>
          </p:nvSpPr>
          <p:spPr bwMode="auto">
            <a:xfrm>
              <a:off x="2447365" y="1999128"/>
              <a:ext cx="914400" cy="914400"/>
            </a:xfrm>
            <a:prstGeom prst="ellipse">
              <a:avLst/>
            </a:prstGeom>
            <a:solidFill>
              <a:srgbClr val="0D0D0D"/>
            </a:solidFill>
            <a:ln w="9525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195" tIns="36195" rIns="36195" bIns="3619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itchFamily="66" charset="0"/>
                </a:rPr>
                <a:t>Bob</a:t>
              </a:r>
            </a:p>
          </p:txBody>
        </p:sp>
        <p:cxnSp>
          <p:nvCxnSpPr>
            <p:cNvPr id="41" name="Straight Connector 47"/>
            <p:cNvCxnSpPr>
              <a:cxnSpLocks noChangeShapeType="1"/>
            </p:cNvCxnSpPr>
            <p:nvPr/>
          </p:nvCxnSpPr>
          <p:spPr bwMode="auto">
            <a:xfrm flipH="1">
              <a:off x="2895600" y="2913528"/>
              <a:ext cx="8966" cy="215154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8"/>
            <p:cNvCxnSpPr>
              <a:cxnSpLocks noChangeShapeType="1"/>
            </p:cNvCxnSpPr>
            <p:nvPr/>
          </p:nvCxnSpPr>
          <p:spPr bwMode="auto">
            <a:xfrm flipH="1">
              <a:off x="2761129" y="3020568"/>
              <a:ext cx="143436" cy="3639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9"/>
            <p:cNvCxnSpPr>
              <a:cxnSpLocks noChangeShapeType="1"/>
            </p:cNvCxnSpPr>
            <p:nvPr/>
          </p:nvCxnSpPr>
          <p:spPr bwMode="auto">
            <a:xfrm flipH="1" flipV="1">
              <a:off x="2913529" y="3020570"/>
              <a:ext cx="125506" cy="5405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50"/>
            <p:cNvCxnSpPr>
              <a:cxnSpLocks noChangeShapeType="1"/>
            </p:cNvCxnSpPr>
            <p:nvPr/>
          </p:nvCxnSpPr>
          <p:spPr bwMode="auto">
            <a:xfrm flipH="1">
              <a:off x="2814917" y="3158258"/>
              <a:ext cx="71718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51"/>
            <p:cNvCxnSpPr>
              <a:cxnSpLocks noChangeShapeType="1"/>
            </p:cNvCxnSpPr>
            <p:nvPr/>
          </p:nvCxnSpPr>
          <p:spPr bwMode="auto">
            <a:xfrm flipH="1" flipV="1">
              <a:off x="2904563" y="3158258"/>
              <a:ext cx="89647" cy="72792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6" name="Right Arrow 4109"/>
          <p:cNvSpPr>
            <a:spLocks noChangeArrowheads="1"/>
          </p:cNvSpPr>
          <p:nvPr/>
        </p:nvSpPr>
        <p:spPr bwMode="auto">
          <a:xfrm>
            <a:off x="4135438" y="2369468"/>
            <a:ext cx="4033837" cy="933450"/>
          </a:xfrm>
          <a:prstGeom prst="rightArrow">
            <a:avLst>
              <a:gd name="adj1" fmla="val 50000"/>
              <a:gd name="adj2" fmla="val 49937"/>
            </a:avLst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011100110110111101110011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381682" y="2064903"/>
            <a:ext cx="1175756" cy="1584000"/>
            <a:chOff x="5340350" y="1844675"/>
            <a:chExt cx="914400" cy="1231900"/>
          </a:xfrm>
        </p:grpSpPr>
        <p:grpSp>
          <p:nvGrpSpPr>
            <p:cNvPr id="4106" name="Group 23"/>
            <p:cNvGrpSpPr>
              <a:grpSpLocks/>
            </p:cNvGrpSpPr>
            <p:nvPr/>
          </p:nvGrpSpPr>
          <p:grpSpPr bwMode="auto">
            <a:xfrm>
              <a:off x="5340350" y="1844675"/>
              <a:ext cx="914400" cy="1231900"/>
              <a:chOff x="2447365" y="1999128"/>
              <a:chExt cx="914400" cy="1231922"/>
            </a:xfrm>
          </p:grpSpPr>
          <p:sp>
            <p:nvSpPr>
              <p:cNvPr id="4108" name="Oval 24"/>
              <p:cNvSpPr>
                <a:spLocks noChangeArrowheads="1"/>
              </p:cNvSpPr>
              <p:nvPr/>
            </p:nvSpPr>
            <p:spPr bwMode="auto">
              <a:xfrm>
                <a:off x="2447365" y="1999128"/>
                <a:ext cx="914400" cy="914400"/>
              </a:xfrm>
              <a:prstGeom prst="ellipse">
                <a:avLst/>
              </a:prstGeom>
              <a:solidFill>
                <a:srgbClr val="0D0D0D"/>
              </a:solidFill>
              <a:ln w="9525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36195" tIns="36195" rIns="36195" bIns="36195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en-US" sz="1800" dirty="0">
                    <a:solidFill>
                      <a:schemeClr val="bg1"/>
                    </a:solidFill>
                    <a:latin typeface="Comic Sans MS" pitchFamily="66" charset="0"/>
                  </a:rPr>
                  <a:t>Calvin</a:t>
                </a:r>
              </a:p>
            </p:txBody>
          </p:sp>
          <p:cxnSp>
            <p:nvCxnSpPr>
              <p:cNvPr id="4109" name="Straight Connector 25"/>
              <p:cNvCxnSpPr>
                <a:cxnSpLocks noChangeShapeType="1"/>
              </p:cNvCxnSpPr>
              <p:nvPr/>
            </p:nvCxnSpPr>
            <p:spPr bwMode="auto">
              <a:xfrm flipH="1">
                <a:off x="2895600" y="2913528"/>
                <a:ext cx="8966" cy="215154"/>
              </a:xfrm>
              <a:prstGeom prst="line">
                <a:avLst/>
              </a:prstGeom>
              <a:noFill/>
              <a:ln w="635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11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2913529" y="3020570"/>
                <a:ext cx="95617" cy="44747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12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2814917" y="3158258"/>
                <a:ext cx="71718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13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04563" y="3158258"/>
                <a:ext cx="89647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Freeform 3"/>
            <p:cNvSpPr/>
            <p:nvPr/>
          </p:nvSpPr>
          <p:spPr bwMode="auto">
            <a:xfrm>
              <a:off x="5674710" y="2886420"/>
              <a:ext cx="107697" cy="35556"/>
            </a:xfrm>
            <a:custGeom>
              <a:avLst/>
              <a:gdLst>
                <a:gd name="connsiteX0" fmla="*/ 181708 w 181708"/>
                <a:gd name="connsiteY0" fmla="*/ 23446 h 52754"/>
                <a:gd name="connsiteX1" fmla="*/ 167054 w 181708"/>
                <a:gd name="connsiteY1" fmla="*/ 29308 h 52754"/>
                <a:gd name="connsiteX2" fmla="*/ 155331 w 181708"/>
                <a:gd name="connsiteY2" fmla="*/ 32239 h 52754"/>
                <a:gd name="connsiteX3" fmla="*/ 126023 w 181708"/>
                <a:gd name="connsiteY3" fmla="*/ 43962 h 52754"/>
                <a:gd name="connsiteX4" fmla="*/ 111369 w 181708"/>
                <a:gd name="connsiteY4" fmla="*/ 46892 h 52754"/>
                <a:gd name="connsiteX5" fmla="*/ 93785 w 181708"/>
                <a:gd name="connsiteY5" fmla="*/ 52754 h 52754"/>
                <a:gd name="connsiteX6" fmla="*/ 67408 w 181708"/>
                <a:gd name="connsiteY6" fmla="*/ 49823 h 52754"/>
                <a:gd name="connsiteX7" fmla="*/ 58615 w 181708"/>
                <a:gd name="connsiteY7" fmla="*/ 41031 h 52754"/>
                <a:gd name="connsiteX8" fmla="*/ 49823 w 181708"/>
                <a:gd name="connsiteY8" fmla="*/ 38100 h 52754"/>
                <a:gd name="connsiteX9" fmla="*/ 32238 w 181708"/>
                <a:gd name="connsiteY9" fmla="*/ 23446 h 52754"/>
                <a:gd name="connsiteX10" fmla="*/ 23446 w 181708"/>
                <a:gd name="connsiteY10" fmla="*/ 20515 h 52754"/>
                <a:gd name="connsiteX11" fmla="*/ 14654 w 181708"/>
                <a:gd name="connsiteY11" fmla="*/ 11723 h 52754"/>
                <a:gd name="connsiteX12" fmla="*/ 0 w 181708"/>
                <a:gd name="connsiteY12" fmla="*/ 0 h 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708" h="52754">
                  <a:moveTo>
                    <a:pt x="181708" y="23446"/>
                  </a:moveTo>
                  <a:cubicBezTo>
                    <a:pt x="176823" y="25400"/>
                    <a:pt x="172045" y="27644"/>
                    <a:pt x="167054" y="29308"/>
                  </a:cubicBezTo>
                  <a:cubicBezTo>
                    <a:pt x="163233" y="30582"/>
                    <a:pt x="159124" y="30884"/>
                    <a:pt x="155331" y="32239"/>
                  </a:cubicBezTo>
                  <a:cubicBezTo>
                    <a:pt x="145422" y="35778"/>
                    <a:pt x="136005" y="40635"/>
                    <a:pt x="126023" y="43962"/>
                  </a:cubicBezTo>
                  <a:cubicBezTo>
                    <a:pt x="121297" y="45537"/>
                    <a:pt x="116175" y="45581"/>
                    <a:pt x="111369" y="46892"/>
                  </a:cubicBezTo>
                  <a:cubicBezTo>
                    <a:pt x="105408" y="48518"/>
                    <a:pt x="99646" y="50800"/>
                    <a:pt x="93785" y="52754"/>
                  </a:cubicBezTo>
                  <a:cubicBezTo>
                    <a:pt x="84993" y="51777"/>
                    <a:pt x="75801" y="52620"/>
                    <a:pt x="67408" y="49823"/>
                  </a:cubicBezTo>
                  <a:cubicBezTo>
                    <a:pt x="63476" y="48512"/>
                    <a:pt x="62064" y="43330"/>
                    <a:pt x="58615" y="41031"/>
                  </a:cubicBezTo>
                  <a:cubicBezTo>
                    <a:pt x="56045" y="39317"/>
                    <a:pt x="52586" y="39482"/>
                    <a:pt x="49823" y="38100"/>
                  </a:cubicBezTo>
                  <a:cubicBezTo>
                    <a:pt x="30648" y="28513"/>
                    <a:pt x="51682" y="36409"/>
                    <a:pt x="32238" y="23446"/>
                  </a:cubicBezTo>
                  <a:cubicBezTo>
                    <a:pt x="29668" y="21732"/>
                    <a:pt x="26377" y="21492"/>
                    <a:pt x="23446" y="20515"/>
                  </a:cubicBezTo>
                  <a:cubicBezTo>
                    <a:pt x="20515" y="17584"/>
                    <a:pt x="17801" y="14420"/>
                    <a:pt x="14654" y="11723"/>
                  </a:cubicBezTo>
                  <a:cubicBezTo>
                    <a:pt x="-7795" y="-7519"/>
                    <a:pt x="9106" y="9106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4484113" y="1807481"/>
            <a:ext cx="1027687" cy="376919"/>
          </a:xfrm>
          <a:custGeom>
            <a:avLst/>
            <a:gdLst>
              <a:gd name="connsiteX0" fmla="*/ 5337 w 1027687"/>
              <a:gd name="connsiteY0" fmla="*/ 40369 h 376919"/>
              <a:gd name="connsiteX1" fmla="*/ 62487 w 1027687"/>
              <a:gd name="connsiteY1" fmla="*/ 40369 h 376919"/>
              <a:gd name="connsiteX2" fmla="*/ 672087 w 1027687"/>
              <a:gd name="connsiteY2" fmla="*/ 21319 h 376919"/>
              <a:gd name="connsiteX3" fmla="*/ 1027687 w 1027687"/>
              <a:gd name="connsiteY3" fmla="*/ 376919 h 37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687" h="376919">
                <a:moveTo>
                  <a:pt x="5337" y="40369"/>
                </a:moveTo>
                <a:cubicBezTo>
                  <a:pt x="-21651" y="41956"/>
                  <a:pt x="62487" y="40369"/>
                  <a:pt x="62487" y="40369"/>
                </a:cubicBezTo>
                <a:cubicBezTo>
                  <a:pt x="173612" y="37194"/>
                  <a:pt x="511221" y="-34773"/>
                  <a:pt x="672087" y="21319"/>
                </a:cubicBezTo>
                <a:cubicBezTo>
                  <a:pt x="832953" y="77411"/>
                  <a:pt x="930320" y="227165"/>
                  <a:pt x="1027687" y="376919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bevel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9111" y="1630434"/>
            <a:ext cx="94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FF0000"/>
                </a:solidFill>
              </a:rPr>
              <a:t>Bad guy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216846" y="4059597"/>
            <a:ext cx="1080000" cy="1008000"/>
          </a:xfrm>
          <a:prstGeom prst="roundRect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HK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Encoder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8945173" y="4059597"/>
            <a:ext cx="1080000" cy="1008000"/>
          </a:xfrm>
          <a:prstGeom prst="roundRect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HK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08252" y="4221597"/>
            <a:ext cx="3240000" cy="684000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HK" dirty="0" smtClean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HK" dirty="0" smtClean="0">
                <a:solidFill>
                  <a:schemeClr val="bg1"/>
                </a:solidFill>
              </a:rPr>
              <a:t>(Adversarial)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HK" dirty="0" smtClean="0">
                <a:solidFill>
                  <a:schemeClr val="bg1"/>
                </a:solidFill>
              </a:rPr>
              <a:t>Noisy Channel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 bwMode="auto">
          <a:xfrm>
            <a:off x="1026368" y="4563597"/>
            <a:ext cx="1190478" cy="0"/>
          </a:xfrm>
          <a:prstGeom prst="straightConnector1">
            <a:avLst/>
          </a:prstGeom>
          <a:solidFill>
            <a:srgbClr val="0D0D0D"/>
          </a:solidFill>
          <a:ln w="635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47" idx="3"/>
          </p:cNvCxnSpPr>
          <p:nvPr/>
        </p:nvCxnSpPr>
        <p:spPr bwMode="auto">
          <a:xfrm>
            <a:off x="10025173" y="4563597"/>
            <a:ext cx="1362822" cy="0"/>
          </a:xfrm>
          <a:prstGeom prst="straightConnector1">
            <a:avLst/>
          </a:prstGeom>
          <a:solidFill>
            <a:srgbClr val="0D0D0D"/>
          </a:solidFill>
          <a:ln w="635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3" idx="3"/>
            <a:endCxn id="47" idx="1"/>
          </p:cNvCxnSpPr>
          <p:nvPr/>
        </p:nvCxnSpPr>
        <p:spPr bwMode="auto">
          <a:xfrm>
            <a:off x="7748252" y="4563597"/>
            <a:ext cx="1196921" cy="0"/>
          </a:xfrm>
          <a:prstGeom prst="straightConnector1">
            <a:avLst/>
          </a:prstGeom>
          <a:solidFill>
            <a:srgbClr val="0D0D0D"/>
          </a:solidFill>
          <a:ln w="635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" idx="3"/>
            <a:endCxn id="3" idx="1"/>
          </p:cNvCxnSpPr>
          <p:nvPr/>
        </p:nvCxnSpPr>
        <p:spPr bwMode="auto">
          <a:xfrm>
            <a:off x="3296846" y="4563597"/>
            <a:ext cx="1211406" cy="0"/>
          </a:xfrm>
          <a:prstGeom prst="straightConnector1">
            <a:avLst/>
          </a:prstGeom>
          <a:solidFill>
            <a:srgbClr val="0D0D0D"/>
          </a:solidFill>
          <a:ln w="63500" cap="flat" cmpd="sng" algn="ctr">
            <a:solidFill>
              <a:schemeClr val="tx1"/>
            </a:solidFill>
            <a:prstDash val="solid"/>
            <a:bevel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6750" y="4055227"/>
                <a:ext cx="66357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50" y="4055227"/>
                <a:ext cx="663579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90368" y="4075192"/>
                <a:ext cx="403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368" y="4075192"/>
                <a:ext cx="403754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087419" y="4004866"/>
                <a:ext cx="403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19" y="4004866"/>
                <a:ext cx="403754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264807" y="4064644"/>
                <a:ext cx="663580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807" y="4064644"/>
                <a:ext cx="663580" cy="5309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28700" y="4610235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solidFill>
                  <a:srgbClr val="92D050"/>
                </a:solidFill>
              </a:rPr>
              <a:t>M</a:t>
            </a:r>
            <a:r>
              <a:rPr lang="en-HK" dirty="0" smtClean="0">
                <a:solidFill>
                  <a:srgbClr val="92D050"/>
                </a:solidFill>
              </a:rPr>
              <a:t>essage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074331" y="4611682"/>
            <a:ext cx="107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>
                <a:solidFill>
                  <a:srgbClr val="00B050"/>
                </a:solidFill>
              </a:rPr>
              <a:t>D</a:t>
            </a:r>
            <a:r>
              <a:rPr lang="en-HK" dirty="0" smtClean="0">
                <a:solidFill>
                  <a:srgbClr val="00B050"/>
                </a:solidFill>
              </a:rPr>
              <a:t>ecoded </a:t>
            </a:r>
          </a:p>
          <a:p>
            <a:pPr algn="ctr"/>
            <a:r>
              <a:rPr lang="en-HK" dirty="0" smtClean="0">
                <a:solidFill>
                  <a:srgbClr val="00B050"/>
                </a:solidFill>
              </a:rPr>
              <a:t>message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0154" y="461168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err="1" smtClean="0">
                <a:solidFill>
                  <a:srgbClr val="00B0F0"/>
                </a:solidFill>
              </a:rPr>
              <a:t>Codeword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3499" y="4600917"/>
            <a:ext cx="107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 smtClean="0">
                <a:solidFill>
                  <a:srgbClr val="FF0000"/>
                </a:solidFill>
              </a:rPr>
              <a:t>Received </a:t>
            </a:r>
          </a:p>
          <a:p>
            <a:pPr algn="ctr"/>
            <a:r>
              <a:rPr lang="en-HK" dirty="0" smtClean="0">
                <a:solidFill>
                  <a:srgbClr val="FF0000"/>
                </a:solidFill>
              </a:rPr>
              <a:t>word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 animBg="1"/>
      <p:bldP spid="9" grpId="0"/>
      <p:bldP spid="2" grpId="0" animBg="1"/>
      <p:bldP spid="47" grpId="0" animBg="1"/>
      <p:bldP spid="3" grpId="0" animBg="1"/>
      <p:bldP spid="17" grpId="0" animBg="1"/>
      <p:bldP spid="51" grpId="0" animBg="1"/>
      <p:bldP spid="52" grpId="0" animBg="1"/>
      <p:bldP spid="53" grpId="0" animBg="1"/>
      <p:bldP spid="10" grpId="0"/>
      <p:bldP spid="54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44527" y="1201091"/>
            <a:ext cx="9994725" cy="745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15919" y="1264925"/>
            <a:ext cx="72519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1       0       0       1       0       1       0       1       1 </a:t>
            </a:r>
            <a:endParaRPr lang="en-US" sz="3200" dirty="0"/>
          </a:p>
        </p:txBody>
      </p:sp>
      <p:sp>
        <p:nvSpPr>
          <p:cNvPr id="49" name="Left Brace 48"/>
          <p:cNvSpPr/>
          <p:nvPr/>
        </p:nvSpPr>
        <p:spPr>
          <a:xfrm rot="5400000">
            <a:off x="1731252" y="-610809"/>
            <a:ext cx="124254" cy="3297701"/>
          </a:xfrm>
          <a:prstGeom prst="leftBrac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-1550215" y="3816621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353055" y="3830961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770479" y="3845301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1930826" y="3845835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3072766" y="3832562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141079" y="3833097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283019" y="3861243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424959" y="3834165"/>
            <a:ext cx="5231589" cy="2117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121534" y="4072693"/>
            <a:ext cx="1105452" cy="6223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>
            <a:off x="2" y="4115182"/>
            <a:ext cx="1049687" cy="594175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263474" y="3438151"/>
            <a:ext cx="1105452" cy="6223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442230" y="3438151"/>
            <a:ext cx="1105452" cy="6223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620254" y="3452491"/>
            <a:ext cx="1105452" cy="6223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688570" y="3466297"/>
            <a:ext cx="1105452" cy="6223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811374" y="3453025"/>
            <a:ext cx="1105452" cy="6223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7934913" y="3439219"/>
            <a:ext cx="1106899" cy="578234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9096310" y="4031261"/>
            <a:ext cx="1105455" cy="483219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rot="5400000">
            <a:off x="3809488" y="443114"/>
            <a:ext cx="351233" cy="1161508"/>
          </a:xfrm>
          <a:prstGeom prst="leftBrac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3034940" y="728633"/>
            <a:ext cx="740945" cy="2120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4250841" y="606094"/>
            <a:ext cx="740945" cy="2120"/>
          </a:xfrm>
          <a:prstGeom prst="line">
            <a:avLst/>
          </a:prstGeom>
          <a:ln w="3175">
            <a:solidFill>
              <a:schemeClr val="tx1"/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Picture 9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03745" y="234633"/>
            <a:ext cx="1046480" cy="205740"/>
          </a:xfrm>
          <a:prstGeom prst="rect">
            <a:avLst/>
          </a:prstGeom>
        </p:spPr>
      </p:pic>
      <p:pic>
        <p:nvPicPr>
          <p:cNvPr id="95" name="Picture 9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442229" y="256350"/>
            <a:ext cx="1056640" cy="205740"/>
          </a:xfrm>
          <a:prstGeom prst="rect">
            <a:avLst/>
          </a:prstGeom>
        </p:spPr>
      </p:pic>
      <p:sp>
        <p:nvSpPr>
          <p:cNvPr id="96" name="Left Brace 95"/>
          <p:cNvSpPr/>
          <p:nvPr/>
        </p:nvSpPr>
        <p:spPr>
          <a:xfrm rot="5400000">
            <a:off x="7265325" y="-1725162"/>
            <a:ext cx="125863" cy="5524797"/>
          </a:xfrm>
          <a:prstGeom prst="leftBrac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0406080" y="1467220"/>
            <a:ext cx="319193" cy="206375"/>
          </a:xfrm>
          <a:prstGeom prst="rect">
            <a:avLst/>
          </a:prstGeom>
        </p:spPr>
      </p:pic>
      <p:cxnSp>
        <p:nvCxnSpPr>
          <p:cNvPr id="101" name="Straight Connector 100"/>
          <p:cNvCxnSpPr/>
          <p:nvPr/>
        </p:nvCxnSpPr>
        <p:spPr>
          <a:xfrm flipH="1" flipV="1">
            <a:off x="4602577" y="4115179"/>
            <a:ext cx="1105452" cy="622322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726110" y="4736983"/>
            <a:ext cx="1105452" cy="622322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831562" y="4710957"/>
            <a:ext cx="1105452" cy="622322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7972450" y="4737517"/>
            <a:ext cx="1105452" cy="622322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077902" y="4737517"/>
            <a:ext cx="1105452" cy="622322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  <a:effectLst>
            <a:glow rad="38100">
              <a:schemeClr val="tx1"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7898824" y="2928663"/>
            <a:ext cx="1178753" cy="495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9077576" y="2941726"/>
            <a:ext cx="1142667" cy="5240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585561" y="1223508"/>
            <a:ext cx="1065127" cy="70928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0245850" y="4115181"/>
            <a:ext cx="319193" cy="206375"/>
          </a:xfrm>
          <a:prstGeom prst="rect">
            <a:avLst/>
          </a:prstGeom>
        </p:spPr>
      </p:pic>
      <p:pic>
        <p:nvPicPr>
          <p:cNvPr id="122" name="Picture 12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0283906" y="4767404"/>
            <a:ext cx="429260" cy="239395"/>
          </a:xfrm>
          <a:prstGeom prst="rect">
            <a:avLst/>
          </a:prstGeom>
        </p:spPr>
      </p:pic>
      <p:pic>
        <p:nvPicPr>
          <p:cNvPr id="123" name="Picture 12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10302932" y="3347781"/>
            <a:ext cx="506307" cy="239395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7934567" y="1218894"/>
            <a:ext cx="1065127" cy="70928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9058101" y="1219428"/>
            <a:ext cx="1065127" cy="70928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229505" y="3934617"/>
            <a:ext cx="888817" cy="1342386"/>
          </a:xfrm>
          <a:prstGeom prst="ellipse">
            <a:avLst/>
          </a:prstGeom>
          <a:solidFill>
            <a:schemeClr val="bg1">
              <a:lumMod val="85000"/>
              <a:alpha val="28000"/>
            </a:schemeClr>
          </a:solidFill>
          <a:ln w="190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9096308" y="2279067"/>
            <a:ext cx="1042944" cy="497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811373" y="2279067"/>
            <a:ext cx="1142667" cy="6626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935636" y="2251145"/>
            <a:ext cx="1199683" cy="496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3406811" y="2928663"/>
            <a:ext cx="1177359" cy="496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656349" y="2445509"/>
            <a:ext cx="1199683" cy="496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545561" y="2445509"/>
            <a:ext cx="1177359" cy="496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103904" y="4737517"/>
            <a:ext cx="1199683" cy="496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261680" y="5233731"/>
            <a:ext cx="1199683" cy="496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403620" y="5703669"/>
            <a:ext cx="1199683" cy="496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4622373" y="5702334"/>
            <a:ext cx="1042944" cy="497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687501" y="5729945"/>
            <a:ext cx="1068313" cy="469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6811373" y="5729946"/>
            <a:ext cx="1042944" cy="497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9058100" y="5702111"/>
            <a:ext cx="1042944" cy="497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897754" y="5717938"/>
            <a:ext cx="1179823" cy="509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14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10254273" y="2130092"/>
            <a:ext cx="605367" cy="239395"/>
          </a:xfrm>
          <a:prstGeom prst="rect">
            <a:avLst/>
          </a:prstGeom>
        </p:spPr>
      </p:pic>
      <p:pic>
        <p:nvPicPr>
          <p:cNvPr id="149" name="Picture 14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10245849" y="5490551"/>
            <a:ext cx="704427" cy="239395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8449306" y="377372"/>
            <a:ext cx="106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Erasures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52" name="Straight Arrow Connector 151"/>
          <p:cNvCxnSpPr>
            <a:stCxn id="150" idx="1"/>
          </p:cNvCxnSpPr>
          <p:nvPr/>
        </p:nvCxnSpPr>
        <p:spPr>
          <a:xfrm rot="10800000" flipV="1">
            <a:off x="5665320" y="577426"/>
            <a:ext cx="2783987" cy="622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124" idx="0"/>
          </p:cNvCxnSpPr>
          <p:nvPr/>
        </p:nvCxnSpPr>
        <p:spPr>
          <a:xfrm rot="5400000">
            <a:off x="8315286" y="881673"/>
            <a:ext cx="489068" cy="185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0" idx="2"/>
            <a:endCxn id="125" idx="0"/>
          </p:cNvCxnSpPr>
          <p:nvPr/>
        </p:nvCxnSpPr>
        <p:spPr>
          <a:xfrm rot="16200000" flipH="1">
            <a:off x="9065936" y="694699"/>
            <a:ext cx="441946" cy="607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7447965" y="3185505"/>
            <a:ext cx="888817" cy="537634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190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510433" y="4264735"/>
            <a:ext cx="2442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Erasing branch-points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158465" y="5359305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Erasing </a:t>
            </a:r>
            <a:r>
              <a:rPr lang="en-US" sz="2000" dirty="0" err="1" smtClean="0">
                <a:latin typeface="Times New Roman"/>
                <a:cs typeface="Times New Roman"/>
              </a:rPr>
              <a:t>disambiguity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rot="5400000">
            <a:off x="8520260" y="4513313"/>
            <a:ext cx="924110" cy="1030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0" idx="4"/>
          </p:cNvCxnSpPr>
          <p:nvPr/>
        </p:nvCxnSpPr>
        <p:spPr>
          <a:xfrm rot="5400000">
            <a:off x="7514870" y="3951785"/>
            <a:ext cx="606151" cy="148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85" idx="6"/>
          </p:cNvCxnSpPr>
          <p:nvPr/>
        </p:nvCxnSpPr>
        <p:spPr>
          <a:xfrm>
            <a:off x="4989969" y="4060474"/>
            <a:ext cx="1168500" cy="268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5" name="Picture 17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178548" y="6297613"/>
            <a:ext cx="745067" cy="190500"/>
          </a:xfrm>
          <a:prstGeom prst="rect">
            <a:avLst/>
          </a:prstGeom>
        </p:spPr>
      </p:pic>
      <p:pic>
        <p:nvPicPr>
          <p:cNvPr id="176" name="Picture 17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1302499" y="6283325"/>
            <a:ext cx="745067" cy="190500"/>
          </a:xfrm>
          <a:prstGeom prst="rect">
            <a:avLst/>
          </a:prstGeom>
        </p:spPr>
      </p:pic>
      <p:pic>
        <p:nvPicPr>
          <p:cNvPr id="177" name="Picture 17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2481481" y="6283325"/>
            <a:ext cx="745067" cy="190500"/>
          </a:xfrm>
          <a:prstGeom prst="rect">
            <a:avLst/>
          </a:prstGeom>
        </p:spPr>
      </p:pic>
      <p:pic>
        <p:nvPicPr>
          <p:cNvPr id="178" name="Picture 17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3632948" y="6283325"/>
            <a:ext cx="762000" cy="190500"/>
          </a:xfrm>
          <a:prstGeom prst="rect">
            <a:avLst/>
          </a:prstGeom>
        </p:spPr>
      </p:pic>
      <p:pic>
        <p:nvPicPr>
          <p:cNvPr id="179" name="Picture 17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9"/>
              <a:stretch>
                <a:fillRect/>
              </a:stretch>
            </p:blipFill>
          </mc:Choice>
          <mc:Fallback>
            <p:blipFill>
              <a:blip r:embed="rId30"/>
              <a:stretch>
                <a:fillRect/>
              </a:stretch>
            </p:blipFill>
          </mc:Fallback>
        </mc:AlternateContent>
        <p:spPr>
          <a:xfrm>
            <a:off x="4765365" y="6269038"/>
            <a:ext cx="745067" cy="190500"/>
          </a:xfrm>
          <a:prstGeom prst="rect">
            <a:avLst/>
          </a:prstGeom>
        </p:spPr>
      </p:pic>
      <p:pic>
        <p:nvPicPr>
          <p:cNvPr id="180" name="Picture 17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1"/>
              <a:stretch>
                <a:fillRect/>
              </a:stretch>
            </p:blipFill>
          </mc:Choice>
          <mc:Fallback>
            <p:blipFill>
              <a:blip r:embed="rId32"/>
              <a:stretch>
                <a:fillRect/>
              </a:stretch>
            </p:blipFill>
          </mc:Fallback>
        </mc:AlternateContent>
        <p:spPr>
          <a:xfrm>
            <a:off x="5868148" y="6254750"/>
            <a:ext cx="745067" cy="190500"/>
          </a:xfrm>
          <a:prstGeom prst="rect">
            <a:avLst/>
          </a:prstGeom>
        </p:spPr>
      </p:pic>
      <p:pic>
        <p:nvPicPr>
          <p:cNvPr id="181" name="Picture 18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6981515" y="6254750"/>
            <a:ext cx="762000" cy="190500"/>
          </a:xfrm>
          <a:prstGeom prst="rect">
            <a:avLst/>
          </a:prstGeom>
        </p:spPr>
      </p:pic>
      <p:pic>
        <p:nvPicPr>
          <p:cNvPr id="182" name="Picture 18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8113932" y="6240463"/>
            <a:ext cx="745067" cy="190500"/>
          </a:xfrm>
          <a:prstGeom prst="rect">
            <a:avLst/>
          </a:prstGeom>
        </p:spPr>
      </p:pic>
      <p:pic>
        <p:nvPicPr>
          <p:cNvPr id="183" name="Picture 18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7"/>
              <a:stretch>
                <a:fillRect/>
              </a:stretch>
            </p:blipFill>
          </mc:Choice>
          <mc:Fallback>
            <p:blipFill>
              <a:blip r:embed="rId38"/>
              <a:stretch>
                <a:fillRect/>
              </a:stretch>
            </p:blipFill>
          </mc:Fallback>
        </mc:AlternateContent>
        <p:spPr>
          <a:xfrm>
            <a:off x="9350065" y="6211888"/>
            <a:ext cx="745067" cy="190500"/>
          </a:xfrm>
          <a:prstGeom prst="rect">
            <a:avLst/>
          </a:prstGeom>
        </p:spPr>
      </p:pic>
      <p:sp>
        <p:nvSpPr>
          <p:cNvPr id="185" name="Oval 184"/>
          <p:cNvSpPr/>
          <p:nvPr/>
        </p:nvSpPr>
        <p:spPr>
          <a:xfrm>
            <a:off x="4101152" y="3791656"/>
            <a:ext cx="888817" cy="537634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190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Arrow Connector 185"/>
          <p:cNvCxnSpPr/>
          <p:nvPr/>
        </p:nvCxnSpPr>
        <p:spPr>
          <a:xfrm rot="5400000">
            <a:off x="4939345" y="741623"/>
            <a:ext cx="411319" cy="60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4837292" y="90403"/>
            <a:ext cx="1087259" cy="537634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190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1230421" y="2037552"/>
            <a:ext cx="888817" cy="537634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190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1277601" y="4045066"/>
            <a:ext cx="907224" cy="650499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 w="190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" name="Picture 20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9"/>
              <a:stretch>
                <a:fillRect/>
              </a:stretch>
            </p:blipFill>
          </mc:Choice>
          <mc:Fallback>
            <p:blipFill>
              <a:blip r:embed="rId40"/>
              <a:stretch>
                <a:fillRect/>
              </a:stretch>
            </p:blipFill>
          </mc:Fallback>
        </mc:AlternateContent>
        <p:spPr>
          <a:xfrm>
            <a:off x="11277600" y="4159990"/>
            <a:ext cx="914400" cy="304800"/>
          </a:xfrm>
          <a:prstGeom prst="rect">
            <a:avLst/>
          </a:prstGeom>
        </p:spPr>
      </p:pic>
      <p:pic>
        <p:nvPicPr>
          <p:cNvPr id="207" name="Picture 20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3"/>
              <a:stretch>
                <a:fillRect/>
              </a:stretch>
            </p:blipFill>
          </mc:Choice>
          <mc:Fallback>
            <p:blipFill>
              <a:blip r:embed="rId44"/>
              <a:stretch>
                <a:fillRect/>
              </a:stretch>
            </p:blipFill>
          </mc:Fallback>
        </mc:AlternateContent>
        <p:spPr>
          <a:xfrm>
            <a:off x="11277600" y="2140709"/>
            <a:ext cx="914400" cy="304800"/>
          </a:xfrm>
          <a:prstGeom prst="rect">
            <a:avLst/>
          </a:prstGeom>
        </p:spPr>
      </p:pic>
      <p:sp>
        <p:nvSpPr>
          <p:cNvPr id="208" name="Freeform 207"/>
          <p:cNvSpPr/>
          <p:nvPr/>
        </p:nvSpPr>
        <p:spPr>
          <a:xfrm>
            <a:off x="3345017" y="1847827"/>
            <a:ext cx="9019131" cy="1424513"/>
          </a:xfrm>
          <a:custGeom>
            <a:avLst/>
            <a:gdLst>
              <a:gd name="connsiteX0" fmla="*/ 118923 w 6764348"/>
              <a:gd name="connsiteY0" fmla="*/ 1162916 h 1424513"/>
              <a:gd name="connsiteX1" fmla="*/ 1774333 w 6764348"/>
              <a:gd name="connsiteY1" fmla="*/ 335319 h 1424513"/>
              <a:gd name="connsiteX2" fmla="*/ 4328802 w 6764348"/>
              <a:gd name="connsiteY2" fmla="*/ 321050 h 1424513"/>
              <a:gd name="connsiteX3" fmla="*/ 6440877 w 6764348"/>
              <a:gd name="connsiteY3" fmla="*/ 164092 h 1424513"/>
              <a:gd name="connsiteX4" fmla="*/ 6269628 w 6764348"/>
              <a:gd name="connsiteY4" fmla="*/ 1305605 h 1424513"/>
              <a:gd name="connsiteX5" fmla="*/ 3615263 w 6764348"/>
              <a:gd name="connsiteY5" fmla="*/ 877538 h 1424513"/>
              <a:gd name="connsiteX6" fmla="*/ 2487872 w 6764348"/>
              <a:gd name="connsiteY6" fmla="*/ 1134378 h 1424513"/>
              <a:gd name="connsiteX7" fmla="*/ 118923 w 6764348"/>
              <a:gd name="connsiteY7" fmla="*/ 1162916 h 14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4348" h="1424513">
                <a:moveTo>
                  <a:pt x="118923" y="1162916"/>
                </a:moveTo>
                <a:cubicBezTo>
                  <a:pt x="0" y="1029740"/>
                  <a:pt x="1072687" y="475630"/>
                  <a:pt x="1774333" y="335319"/>
                </a:cubicBezTo>
                <a:cubicBezTo>
                  <a:pt x="2475979" y="195008"/>
                  <a:pt x="3551045" y="349588"/>
                  <a:pt x="4328802" y="321050"/>
                </a:cubicBezTo>
                <a:cubicBezTo>
                  <a:pt x="5106559" y="292512"/>
                  <a:pt x="6117406" y="0"/>
                  <a:pt x="6440877" y="164092"/>
                </a:cubicBezTo>
                <a:cubicBezTo>
                  <a:pt x="6764348" y="328184"/>
                  <a:pt x="6740564" y="1186697"/>
                  <a:pt x="6269628" y="1305605"/>
                </a:cubicBezTo>
                <a:cubicBezTo>
                  <a:pt x="5798692" y="1424513"/>
                  <a:pt x="4245556" y="906076"/>
                  <a:pt x="3615263" y="877538"/>
                </a:cubicBezTo>
                <a:cubicBezTo>
                  <a:pt x="2984970" y="849000"/>
                  <a:pt x="3070595" y="1089193"/>
                  <a:pt x="2487872" y="1134378"/>
                </a:cubicBezTo>
                <a:cubicBezTo>
                  <a:pt x="1905149" y="1179563"/>
                  <a:pt x="237846" y="1296093"/>
                  <a:pt x="118923" y="1162916"/>
                </a:cubicBezTo>
                <a:close/>
              </a:path>
            </a:pathLst>
          </a:custGeom>
          <a:solidFill>
            <a:schemeClr val="bg1">
              <a:lumMod val="85000"/>
              <a:alpha val="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632949" y="2941726"/>
            <a:ext cx="8559052" cy="2548824"/>
          </a:xfrm>
          <a:prstGeom prst="ellipse">
            <a:avLst/>
          </a:prstGeom>
          <a:solidFill>
            <a:schemeClr val="bg1">
              <a:lumMod val="85000"/>
              <a:alpha val="5000"/>
            </a:schemeClr>
          </a:solidFill>
          <a:ln w="1905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5"/>
              <a:stretch>
                <a:fillRect/>
              </a:stretch>
            </p:blipFill>
          </mc:Choice>
          <mc:Fallback>
            <p:blipFill>
              <a:blip r:embed="rId46"/>
              <a:stretch>
                <a:fillRect/>
              </a:stretch>
            </p:blipFill>
          </mc:Fallback>
        </mc:AlternateContent>
        <p:spPr>
          <a:xfrm>
            <a:off x="569585" y="568864"/>
            <a:ext cx="2489200" cy="266700"/>
          </a:xfrm>
          <a:prstGeom prst="rect">
            <a:avLst/>
          </a:prstGeom>
        </p:spPr>
      </p:pic>
      <p:pic>
        <p:nvPicPr>
          <p:cNvPr id="92" name="Picture 9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7"/>
              <a:stretch>
                <a:fillRect/>
              </a:stretch>
            </p:blipFill>
          </mc:Choice>
          <mc:Fallback>
            <p:blipFill>
              <a:blip r:embed="rId48"/>
              <a:stretch>
                <a:fillRect/>
              </a:stretch>
            </p:blipFill>
          </mc:Fallback>
        </mc:AlternateContent>
        <p:spPr>
          <a:xfrm>
            <a:off x="4918117" y="230188"/>
            <a:ext cx="914400" cy="203200"/>
          </a:xfrm>
          <a:prstGeom prst="rect">
            <a:avLst/>
          </a:prstGeom>
        </p:spPr>
      </p:pic>
      <p:pic>
        <p:nvPicPr>
          <p:cNvPr id="99" name="Picture 9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9"/>
              <a:stretch>
                <a:fillRect/>
              </a:stretch>
            </p:blipFill>
          </mc:Choice>
          <mc:Fallback>
            <p:blipFill>
              <a:blip r:embed="rId50"/>
              <a:stretch>
                <a:fillRect/>
              </a:stretch>
            </p:blipFill>
          </mc:Fallback>
        </mc:AlternateContent>
        <p:spPr>
          <a:xfrm>
            <a:off x="7243981" y="236681"/>
            <a:ext cx="999067" cy="190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5" name="直接连接符 16"/>
          <p:cNvCxnSpPr>
            <a:cxnSpLocks noChangeShapeType="1"/>
          </p:cNvCxnSpPr>
          <p:nvPr/>
        </p:nvCxnSpPr>
        <p:spPr bwMode="auto">
          <a:xfrm>
            <a:off x="1100455" y="971550"/>
            <a:ext cx="849757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" name="Slide Number Placeholder 10"/>
          <p:cNvSpPr>
            <a:spLocks noGrp="1" noChangeAspect="1" noChangeArrowheads="1"/>
          </p:cNvSpPr>
          <p:nvPr/>
        </p:nvSpPr>
        <p:spPr bwMode="auto">
          <a:xfrm>
            <a:off x="11677649" y="179388"/>
            <a:ext cx="394256" cy="396000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41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0455" y="1138439"/>
            <a:ext cx="754193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Limited-view</a:t>
            </a:r>
            <a:r>
              <a:rPr lang="en-HK" altLang="en-US" sz="2800" b="1" dirty="0" smtClean="0">
                <a:solidFill>
                  <a:schemeClr val="bg1"/>
                </a:solidFill>
              </a:rPr>
              <a:t> </a:t>
            </a:r>
            <a:r>
              <a:rPr lang="en-HK" altLang="en-US" sz="2800" b="1" dirty="0"/>
              <a:t>adversaries: </a:t>
            </a:r>
            <a:endParaRPr lang="en-HK" altLang="en-US" sz="2800" b="1" dirty="0" smtClean="0"/>
          </a:p>
          <a:p>
            <a:r>
              <a:rPr lang="en-HK" altLang="en-US" sz="2800" b="1" dirty="0" smtClean="0">
                <a:solidFill>
                  <a:schemeClr val="bg1"/>
                </a:solidFill>
              </a:rPr>
              <a:t>	</a:t>
            </a:r>
            <a:r>
              <a:rPr lang="en-US" altLang="en-US" sz="2000" dirty="0" smtClean="0">
                <a:solidFill>
                  <a:srgbClr val="7030A0"/>
                </a:solidFill>
              </a:rPr>
              <a:t>Multipath</a:t>
            </a:r>
            <a:r>
              <a:rPr lang="en-US" altLang="en-US" sz="2000" dirty="0" smtClean="0"/>
              <a:t> networks with</a:t>
            </a:r>
            <a:r>
              <a:rPr lang="en-US" altLang="en-US" sz="2000" dirty="0" smtClean="0">
                <a:solidFill>
                  <a:srgbClr val="7030A0"/>
                </a:solidFill>
              </a:rPr>
              <a:t> large-alphabet </a:t>
            </a:r>
            <a:r>
              <a:rPr lang="en-US" altLang="en-US" sz="2000" dirty="0" smtClean="0"/>
              <a:t>symbols</a:t>
            </a:r>
          </a:p>
          <a:p>
            <a:r>
              <a:rPr lang="en-US" altLang="en-US" sz="2000" dirty="0" smtClean="0"/>
              <a:t>	Adversary can </a:t>
            </a:r>
            <a:r>
              <a:rPr lang="en-US" altLang="en-US" sz="2000" dirty="0" smtClean="0">
                <a:solidFill>
                  <a:srgbClr val="7030A0"/>
                </a:solidFill>
              </a:rPr>
              <a:t>see a certain fraction </a:t>
            </a:r>
            <a:r>
              <a:rPr lang="en-US" altLang="en-US" sz="2000" dirty="0" smtClean="0"/>
              <a:t>and </a:t>
            </a:r>
            <a:r>
              <a:rPr lang="en-US" altLang="en-US" sz="2000" dirty="0" smtClean="0">
                <a:solidFill>
                  <a:srgbClr val="7030A0"/>
                </a:solidFill>
              </a:rPr>
              <a:t>jam another fraction</a:t>
            </a:r>
            <a:endParaRPr lang="en-HK" alt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455" y="2837665"/>
            <a:ext cx="8691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Myopic </a:t>
            </a:r>
            <a:r>
              <a:rPr lang="en-HK" altLang="en-US" sz="2800" b="1" dirty="0" smtClean="0"/>
              <a:t>adversaries</a:t>
            </a:r>
            <a:r>
              <a:rPr lang="en-HK" altLang="en-US" sz="2800" b="1" dirty="0"/>
              <a:t>: </a:t>
            </a:r>
            <a:endParaRPr lang="en-HK" altLang="en-US" sz="2800" b="1" dirty="0" smtClean="0"/>
          </a:p>
          <a:p>
            <a:r>
              <a:rPr lang="en-HK" altLang="en-US" sz="2800" b="1" dirty="0"/>
              <a:t>	</a:t>
            </a:r>
            <a:r>
              <a:rPr lang="en-US" altLang="en-US" sz="2000" dirty="0" smtClean="0"/>
              <a:t>Adversary </a:t>
            </a:r>
            <a:r>
              <a:rPr lang="en-US" altLang="en-US" sz="2000" dirty="0"/>
              <a:t>has </a:t>
            </a:r>
            <a:r>
              <a:rPr lang="en-US" altLang="en-US" sz="2000" dirty="0">
                <a:solidFill>
                  <a:srgbClr val="7030A0"/>
                </a:solidFill>
              </a:rPr>
              <a:t>(non-causal) </a:t>
            </a:r>
            <a:r>
              <a:rPr lang="en-US" altLang="en-US" sz="2000" dirty="0"/>
              <a:t>view of a </a:t>
            </a:r>
            <a:r>
              <a:rPr lang="en-US" altLang="en-US" sz="2000" dirty="0">
                <a:solidFill>
                  <a:srgbClr val="7030A0"/>
                </a:solidFill>
              </a:rPr>
              <a:t>noisy version </a:t>
            </a:r>
            <a:r>
              <a:rPr lang="en-US" altLang="en-US" sz="2000" dirty="0"/>
              <a:t>of Alice's </a:t>
            </a:r>
            <a:r>
              <a:rPr lang="en-US" altLang="en-US" sz="2000" dirty="0" smtClean="0"/>
              <a:t>transmission</a:t>
            </a:r>
            <a:endParaRPr lang="en-HK" altLang="en-US" sz="2800" dirty="0"/>
          </a:p>
        </p:txBody>
      </p:sp>
      <p:sp>
        <p:nvSpPr>
          <p:cNvPr id="6" name="Explosion 1 5"/>
          <p:cNvSpPr/>
          <p:nvPr/>
        </p:nvSpPr>
        <p:spPr>
          <a:xfrm>
            <a:off x="8813800" y="1282700"/>
            <a:ext cx="2438400" cy="1460500"/>
          </a:xfrm>
          <a:prstGeom prst="irregularSeal1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75800" y="1689100"/>
            <a:ext cx="1138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ITW 2015,</a:t>
            </a:r>
          </a:p>
          <a:p>
            <a:r>
              <a:rPr lang="en-US" dirty="0" smtClean="0"/>
              <a:t>ISIT 2015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>
            <a:off x="8966200" y="3568700"/>
            <a:ext cx="2438400" cy="1460500"/>
          </a:xfrm>
          <a:prstGeom prst="irregularSeal1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28200" y="4064000"/>
            <a:ext cx="103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ISIT 2015</a:t>
            </a:r>
            <a:endParaRPr lang="en-US" dirty="0"/>
          </a:p>
        </p:txBody>
      </p:sp>
      <p:sp>
        <p:nvSpPr>
          <p:cNvPr id="11" name="TextBox 4110"/>
          <p:cNvSpPr txBox="1">
            <a:spLocks noChangeArrowheads="1"/>
          </p:cNvSpPr>
          <p:nvPr/>
        </p:nvSpPr>
        <p:spPr bwMode="auto">
          <a:xfrm>
            <a:off x="1011555" y="353559"/>
            <a:ext cx="336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HK" altLang="en-US" b="1" dirty="0" smtClean="0">
                <a:solidFill>
                  <a:srgbClr val="7030A0"/>
                </a:solidFill>
              </a:rPr>
              <a:t>Other related models</a:t>
            </a:r>
            <a:endParaRPr lang="en-HK" altLang="en-US" sz="2400" dirty="0"/>
          </a:p>
        </p:txBody>
      </p:sp>
      <p:pic>
        <p:nvPicPr>
          <p:cNvPr id="13" name="Picture 12" descr="mode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25800" y="3909686"/>
            <a:ext cx="4051300" cy="17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i="1"/>
              <a:t>Questions?</a:t>
            </a:r>
          </a:p>
        </p:txBody>
      </p:sp>
      <p:pic>
        <p:nvPicPr>
          <p:cNvPr id="802820" name="Picture 4" descr="id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2810" y="3505200"/>
            <a:ext cx="328083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5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47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“Benchmark” </a:t>
            </a:r>
            <a:r>
              <a:rPr lang="en-HK" altLang="en-US" sz="2800" b="1" dirty="0"/>
              <a:t>channel </a:t>
            </a:r>
            <a:r>
              <a:rPr lang="en-HK" altLang="en-US" sz="2800" b="1" dirty="0" smtClean="0"/>
              <a:t>models</a:t>
            </a:r>
            <a:endParaRPr lang="en-HK" altLang="en-US" sz="2800" b="1" dirty="0"/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6250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One extreme:</a:t>
            </a:r>
            <a:r>
              <a:rPr lang="en-HK" altLang="en-US" dirty="0" smtClean="0"/>
              <a:t> </a:t>
            </a:r>
            <a:r>
              <a:rPr lang="en-HK" altLang="en-US" b="1" dirty="0" smtClean="0">
                <a:solidFill>
                  <a:srgbClr val="7030A0"/>
                </a:solidFill>
              </a:rPr>
              <a:t>random noise (Shannon)</a:t>
            </a:r>
            <a:endParaRPr lang="en-HK" altLang="en-US" sz="2400" dirty="0"/>
          </a:p>
        </p:txBody>
      </p: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148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 Box 59"/>
              <p:cNvSpPr txBox="1">
                <a:spLocks noChangeArrowheads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HK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errors</a:t>
                </a:r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54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981" y="3501809"/>
                <a:ext cx="111442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156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82"/>
              <p:cNvSpPr txBox="1">
                <a:spLocks noChangeArrowheads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HK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HK" altLang="zh-TW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HK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HK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dirty="0"/>
              </a:p>
            </p:txBody>
          </p:sp>
        </mc:Choice>
        <mc:Fallback xmlns:mv="urn:schemas-microsoft-com:mac:vml" xmlns="">
          <p:sp>
            <p:nvSpPr>
              <p:cNvPr id="166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515635"/>
                <a:ext cx="935037" cy="4228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169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 Box 109"/>
              <p:cNvSpPr txBox="1">
                <a:spLocks noChangeArrowheads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dirty="0" smtClean="0"/>
                  <a:t>Alphabet </a:t>
                </a:r>
                <a14:m>
                  <m:oMath xmlns:m="http://schemas.openxmlformats.org/officeDocument/2006/math">
                    <m:r>
                      <a:rPr lang="en-HK" altLang="zh-TW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TW" b="1" dirty="0"/>
              </a:p>
            </p:txBody>
          </p:sp>
        </mc:Choice>
        <mc:Fallback xmlns:mv="urn:schemas-microsoft-com:mac:vml" xmlns="">
          <p:sp>
            <p:nvSpPr>
              <p:cNvPr id="179" name="Text 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478" y="3211000"/>
                <a:ext cx="136683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56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v="urn:schemas-microsoft-com:mac:vml" xmlns:a14="http://schemas.microsoft.com/office/drawing/2010/main" xmlns="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Line 110"/>
          <p:cNvSpPr>
            <a:spLocks noChangeShapeType="1"/>
          </p:cNvSpPr>
          <p:nvPr/>
        </p:nvSpPr>
        <p:spPr bwMode="auto">
          <a:xfrm>
            <a:off x="4302353" y="27792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129"/>
          <p:cNvSpPr>
            <a:spLocks noChangeArrowheads="1"/>
          </p:cNvSpPr>
          <p:nvPr/>
        </p:nvSpPr>
        <p:spPr bwMode="auto">
          <a:xfrm>
            <a:off x="5128646" y="3249389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Oval 130"/>
          <p:cNvSpPr>
            <a:spLocks noChangeArrowheads="1"/>
          </p:cNvSpPr>
          <p:nvPr/>
        </p:nvSpPr>
        <p:spPr bwMode="auto">
          <a:xfrm>
            <a:off x="4302353" y="3547683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Oval 131"/>
          <p:cNvSpPr>
            <a:spLocks noChangeArrowheads="1"/>
          </p:cNvSpPr>
          <p:nvPr/>
        </p:nvSpPr>
        <p:spPr bwMode="auto">
          <a:xfrm>
            <a:off x="7335981" y="3544960"/>
            <a:ext cx="215900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9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9" y="3055211"/>
                <a:ext cx="4037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Line 152"/>
          <p:cNvSpPr>
            <a:spLocks noChangeShapeType="1"/>
          </p:cNvSpPr>
          <p:nvPr/>
        </p:nvSpPr>
        <p:spPr bwMode="auto">
          <a:xfrm flipV="1">
            <a:off x="290658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53"/>
          <p:cNvSpPr txBox="1">
            <a:spLocks noChangeArrowheads="1"/>
          </p:cNvSpPr>
          <p:nvPr/>
        </p:nvSpPr>
        <p:spPr bwMode="auto">
          <a:xfrm>
            <a:off x="333997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192" name="Line 154"/>
          <p:cNvSpPr>
            <a:spLocks noChangeShapeType="1"/>
          </p:cNvSpPr>
          <p:nvPr/>
        </p:nvSpPr>
        <p:spPr bwMode="auto">
          <a:xfrm rot="5400000" flipV="1">
            <a:off x="362810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155"/>
          <p:cNvSpPr>
            <a:spLocks noChangeArrowheads="1"/>
          </p:cNvSpPr>
          <p:nvPr/>
        </p:nvSpPr>
        <p:spPr bwMode="auto">
          <a:xfrm>
            <a:off x="398767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156"/>
          <p:cNvSpPr>
            <a:spLocks noChangeArrowheads="1"/>
          </p:cNvSpPr>
          <p:nvPr/>
        </p:nvSpPr>
        <p:spPr bwMode="auto">
          <a:xfrm>
            <a:off x="287960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57"/>
          <p:cNvSpPr txBox="1">
            <a:spLocks noChangeArrowheads="1"/>
          </p:cNvSpPr>
          <p:nvPr/>
        </p:nvSpPr>
        <p:spPr bwMode="auto">
          <a:xfrm>
            <a:off x="252717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96" name="Text Box 158"/>
          <p:cNvSpPr txBox="1">
            <a:spLocks noChangeArrowheads="1"/>
          </p:cNvSpPr>
          <p:nvPr/>
        </p:nvSpPr>
        <p:spPr bwMode="auto">
          <a:xfrm>
            <a:off x="326377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97" name="Line 159"/>
          <p:cNvSpPr>
            <a:spLocks noChangeShapeType="1"/>
          </p:cNvSpPr>
          <p:nvPr/>
        </p:nvSpPr>
        <p:spPr bwMode="auto">
          <a:xfrm>
            <a:off x="347967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60"/>
          <p:cNvSpPr>
            <a:spLocks noChangeShapeType="1"/>
          </p:cNvSpPr>
          <p:nvPr/>
        </p:nvSpPr>
        <p:spPr bwMode="auto">
          <a:xfrm flipV="1">
            <a:off x="266687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61"/>
          <p:cNvSpPr txBox="1">
            <a:spLocks noChangeArrowheads="1"/>
          </p:cNvSpPr>
          <p:nvPr/>
        </p:nvSpPr>
        <p:spPr bwMode="auto">
          <a:xfrm>
            <a:off x="271450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00" name="Text Box 162"/>
          <p:cNvSpPr txBox="1">
            <a:spLocks noChangeArrowheads="1"/>
          </p:cNvSpPr>
          <p:nvPr/>
        </p:nvSpPr>
        <p:spPr bwMode="auto">
          <a:xfrm>
            <a:off x="384162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201" name="Line 163"/>
          <p:cNvSpPr>
            <a:spLocks noChangeShapeType="1"/>
          </p:cNvSpPr>
          <p:nvPr/>
        </p:nvSpPr>
        <p:spPr bwMode="auto">
          <a:xfrm flipV="1">
            <a:off x="855921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Text Box 164"/>
          <p:cNvSpPr txBox="1">
            <a:spLocks noChangeArrowheads="1"/>
          </p:cNvSpPr>
          <p:nvPr/>
        </p:nvSpPr>
        <p:spPr bwMode="auto">
          <a:xfrm>
            <a:off x="899260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Arial" panose="020B0604020202020204" pitchFamily="34" charset="0"/>
              </a:rPr>
              <a:t>“</a:t>
            </a:r>
            <a:r>
              <a:rPr lang="en-US" altLang="zh-TW" sz="1400" dirty="0"/>
              <a:t>large</a:t>
            </a:r>
            <a:r>
              <a:rPr lang="en-US" altLang="zh-TW" sz="1400" dirty="0">
                <a:latin typeface="Arial" panose="020B0604020202020204" pitchFamily="34" charset="0"/>
              </a:rPr>
              <a:t>”</a:t>
            </a:r>
            <a:r>
              <a:rPr lang="en-US" altLang="zh-TW" sz="1400" dirty="0"/>
              <a:t> q</a:t>
            </a:r>
          </a:p>
        </p:txBody>
      </p:sp>
      <p:sp>
        <p:nvSpPr>
          <p:cNvPr id="203" name="Line 165"/>
          <p:cNvSpPr>
            <a:spLocks noChangeShapeType="1"/>
          </p:cNvSpPr>
          <p:nvPr/>
        </p:nvSpPr>
        <p:spPr bwMode="auto">
          <a:xfrm rot="5400000" flipV="1">
            <a:off x="949504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66"/>
          <p:cNvSpPr>
            <a:spLocks noChangeArrowheads="1"/>
          </p:cNvSpPr>
          <p:nvPr/>
        </p:nvSpPr>
        <p:spPr bwMode="auto">
          <a:xfrm>
            <a:off x="853222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Text Box 167"/>
          <p:cNvSpPr txBox="1">
            <a:spLocks noChangeArrowheads="1"/>
          </p:cNvSpPr>
          <p:nvPr/>
        </p:nvSpPr>
        <p:spPr bwMode="auto">
          <a:xfrm>
            <a:off x="817980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06" name="Text Box 168"/>
          <p:cNvSpPr txBox="1">
            <a:spLocks noChangeArrowheads="1"/>
          </p:cNvSpPr>
          <p:nvPr/>
        </p:nvSpPr>
        <p:spPr bwMode="auto">
          <a:xfrm>
            <a:off x="891640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07" name="Line 169"/>
          <p:cNvSpPr>
            <a:spLocks noChangeShapeType="1"/>
          </p:cNvSpPr>
          <p:nvPr/>
        </p:nvSpPr>
        <p:spPr bwMode="auto">
          <a:xfrm>
            <a:off x="913230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70"/>
          <p:cNvSpPr>
            <a:spLocks noChangeShapeType="1"/>
          </p:cNvSpPr>
          <p:nvPr/>
        </p:nvSpPr>
        <p:spPr bwMode="auto">
          <a:xfrm flipV="1">
            <a:off x="831950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Text Box 171"/>
          <p:cNvSpPr txBox="1">
            <a:spLocks noChangeArrowheads="1"/>
          </p:cNvSpPr>
          <p:nvPr/>
        </p:nvSpPr>
        <p:spPr bwMode="auto">
          <a:xfrm>
            <a:off x="833855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0" name="Text Box 172"/>
          <p:cNvSpPr txBox="1">
            <a:spLocks noChangeArrowheads="1"/>
          </p:cNvSpPr>
          <p:nvPr/>
        </p:nvSpPr>
        <p:spPr bwMode="auto">
          <a:xfrm>
            <a:off x="998002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11" name="Oval 173"/>
          <p:cNvSpPr>
            <a:spLocks noChangeArrowheads="1"/>
          </p:cNvSpPr>
          <p:nvPr/>
        </p:nvSpPr>
        <p:spPr bwMode="auto">
          <a:xfrm>
            <a:off x="1003559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74"/>
          <p:cNvSpPr>
            <a:spLocks noChangeShapeType="1"/>
          </p:cNvSpPr>
          <p:nvPr/>
        </p:nvSpPr>
        <p:spPr bwMode="auto">
          <a:xfrm>
            <a:off x="856080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Freeform 175"/>
          <p:cNvSpPr>
            <a:spLocks/>
          </p:cNvSpPr>
          <p:nvPr/>
        </p:nvSpPr>
        <p:spPr bwMode="auto">
          <a:xfrm>
            <a:off x="290658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Text Box 176"/>
          <p:cNvSpPr txBox="1">
            <a:spLocks noChangeArrowheads="1"/>
          </p:cNvSpPr>
          <p:nvPr/>
        </p:nvSpPr>
        <p:spPr bwMode="auto">
          <a:xfrm>
            <a:off x="2981202" y="4604394"/>
            <a:ext cx="11085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{Sha48]</a:t>
            </a:r>
            <a:endParaRPr lang="en-US" altLang="zh-TW" sz="1000" b="1" dirty="0"/>
          </a:p>
        </p:txBody>
      </p:sp>
      <p:sp>
        <p:nvSpPr>
          <p:cNvPr id="107" name="Text Box 176"/>
          <p:cNvSpPr txBox="1">
            <a:spLocks noChangeArrowheads="1"/>
          </p:cNvSpPr>
          <p:nvPr/>
        </p:nvSpPr>
        <p:spPr bwMode="auto">
          <a:xfrm>
            <a:off x="9252514" y="4623110"/>
            <a:ext cx="19453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[Sha48]</a:t>
            </a:r>
            <a:endParaRPr lang="en-US" altLang="zh-TW" sz="10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8457115" y="3503142"/>
            <a:ext cx="236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</a:rPr>
              <a:t>(</a:t>
            </a:r>
            <a:r>
              <a:rPr lang="en-US" sz="1600" i="1" dirty="0" err="1" smtClean="0">
                <a:latin typeface="Times New Roman"/>
              </a:rPr>
              <a:t>q</a:t>
            </a:r>
            <a:r>
              <a:rPr lang="en-US" sz="1600" dirty="0" err="1" smtClean="0">
                <a:latin typeface="Times New Roman"/>
              </a:rPr>
              <a:t>-ary</a:t>
            </a:r>
            <a:r>
              <a:rPr lang="en-US" sz="1600" dirty="0" smtClean="0">
                <a:latin typeface="Times New Roman"/>
              </a:rPr>
              <a:t> symmetric channel)</a:t>
            </a:r>
            <a:endParaRPr lang="en-US" sz="1600" dirty="0">
              <a:latin typeface="Times New Roman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238637" y="2233081"/>
            <a:ext cx="121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  <a:latin typeface="Times New Roman"/>
              </a:rPr>
              <a:t>= </a:t>
            </a:r>
            <a:r>
              <a:rPr lang="en-US" b="1" i="1" dirty="0" err="1" smtClean="0">
                <a:solidFill>
                  <a:schemeClr val="accent6"/>
                </a:solidFill>
                <a:latin typeface="Times New Roman"/>
              </a:rPr>
              <a:t>u</a:t>
            </a:r>
            <a:r>
              <a:rPr lang="en-US" b="1" i="1" baseline="30000" dirty="0" err="1" smtClean="0">
                <a:solidFill>
                  <a:schemeClr val="accent6"/>
                </a:solidFill>
                <a:latin typeface="Times New Roman"/>
              </a:rPr>
              <a:t>k</a:t>
            </a:r>
            <a:r>
              <a:rPr lang="en-US" dirty="0" smtClean="0">
                <a:solidFill>
                  <a:schemeClr val="accent6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Times New Roman"/>
              </a:rPr>
              <a:t>w.h.p</a:t>
            </a:r>
            <a:r>
              <a:rPr lang="en-US" dirty="0" smtClean="0">
                <a:solidFill>
                  <a:schemeClr val="accent6"/>
                </a:solidFill>
                <a:latin typeface="Times New Roman"/>
              </a:rPr>
              <a:t>.</a:t>
            </a:r>
            <a:endParaRPr lang="en-US" dirty="0">
              <a:solidFill>
                <a:schemeClr val="accent6"/>
              </a:solidFill>
              <a:latin typeface="Times New Roman"/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426799"/>
            <a:ext cx="1339742" cy="1441563"/>
          </a:xfrm>
          <a:prstGeom prst="rect">
            <a:avLst/>
          </a:prstGeom>
        </p:spPr>
      </p:pic>
      <p:sp>
        <p:nvSpPr>
          <p:cNvPr id="225" name="Line 163"/>
          <p:cNvSpPr>
            <a:spLocks noChangeShapeType="1"/>
          </p:cNvSpPr>
          <p:nvPr/>
        </p:nvSpPr>
        <p:spPr bwMode="auto">
          <a:xfrm flipV="1">
            <a:off x="5766976" y="4011005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Text Box 164"/>
          <p:cNvSpPr txBox="1">
            <a:spLocks noChangeArrowheads="1"/>
          </p:cNvSpPr>
          <p:nvPr/>
        </p:nvSpPr>
        <p:spPr bwMode="auto">
          <a:xfrm>
            <a:off x="6200362" y="4136417"/>
            <a:ext cx="1168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Arial" panose="020B0604020202020204" pitchFamily="34" charset="0"/>
              </a:rPr>
              <a:t>general </a:t>
            </a:r>
            <a:r>
              <a:rPr lang="en-US" altLang="zh-TW" sz="1400" dirty="0" err="1" smtClean="0">
                <a:latin typeface="Arial" panose="020B0604020202020204" pitchFamily="34" charset="0"/>
              </a:rPr>
              <a:t>q</a:t>
            </a:r>
            <a:endParaRPr lang="en-US" altLang="zh-TW" sz="1400" dirty="0"/>
          </a:p>
        </p:txBody>
      </p:sp>
      <p:sp>
        <p:nvSpPr>
          <p:cNvPr id="227" name="Line 165"/>
          <p:cNvSpPr>
            <a:spLocks noChangeShapeType="1"/>
          </p:cNvSpPr>
          <p:nvPr/>
        </p:nvSpPr>
        <p:spPr bwMode="auto">
          <a:xfrm rot="5400000" flipV="1">
            <a:off x="6702807" y="4802373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Oval 166"/>
          <p:cNvSpPr>
            <a:spLocks noChangeArrowheads="1"/>
          </p:cNvSpPr>
          <p:nvPr/>
        </p:nvSpPr>
        <p:spPr bwMode="auto">
          <a:xfrm>
            <a:off x="5739988" y="4199917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Text Box 167"/>
          <p:cNvSpPr txBox="1">
            <a:spLocks noChangeArrowheads="1"/>
          </p:cNvSpPr>
          <p:nvPr/>
        </p:nvSpPr>
        <p:spPr bwMode="auto">
          <a:xfrm>
            <a:off x="5387563" y="5288942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230" name="Text Box 168"/>
          <p:cNvSpPr txBox="1">
            <a:spLocks noChangeArrowheads="1"/>
          </p:cNvSpPr>
          <p:nvPr/>
        </p:nvSpPr>
        <p:spPr bwMode="auto">
          <a:xfrm>
            <a:off x="6124163" y="581758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231" name="Line 169"/>
          <p:cNvSpPr>
            <a:spLocks noChangeShapeType="1"/>
          </p:cNvSpPr>
          <p:nvPr/>
        </p:nvSpPr>
        <p:spPr bwMode="auto">
          <a:xfrm>
            <a:off x="6340063" y="600490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Line 170"/>
          <p:cNvSpPr>
            <a:spLocks noChangeShapeType="1"/>
          </p:cNvSpPr>
          <p:nvPr/>
        </p:nvSpPr>
        <p:spPr bwMode="auto">
          <a:xfrm flipV="1">
            <a:off x="5527263" y="494445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Text Box 171"/>
          <p:cNvSpPr txBox="1">
            <a:spLocks noChangeArrowheads="1"/>
          </p:cNvSpPr>
          <p:nvPr/>
        </p:nvSpPr>
        <p:spPr bwMode="auto">
          <a:xfrm>
            <a:off x="5546313" y="4103080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234" name="Text Box 172"/>
          <p:cNvSpPr txBox="1">
            <a:spLocks noChangeArrowheads="1"/>
          </p:cNvSpPr>
          <p:nvPr/>
        </p:nvSpPr>
        <p:spPr bwMode="auto">
          <a:xfrm>
            <a:off x="6908668" y="5730267"/>
            <a:ext cx="7808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1-1/q</a:t>
            </a:r>
            <a:endParaRPr lang="en-US" altLang="zh-TW" sz="1000" b="1" dirty="0"/>
          </a:p>
        </p:txBody>
      </p:sp>
      <p:sp>
        <p:nvSpPr>
          <p:cNvPr id="235" name="Oval 173"/>
          <p:cNvSpPr>
            <a:spLocks noChangeArrowheads="1"/>
          </p:cNvSpPr>
          <p:nvPr/>
        </p:nvSpPr>
        <p:spPr bwMode="auto">
          <a:xfrm>
            <a:off x="7075879" y="5696930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Text Box 176"/>
          <p:cNvSpPr txBox="1">
            <a:spLocks noChangeArrowheads="1"/>
          </p:cNvSpPr>
          <p:nvPr/>
        </p:nvSpPr>
        <p:spPr bwMode="auto">
          <a:xfrm>
            <a:off x="6460273" y="4552202"/>
            <a:ext cx="19453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[Sha48]</a:t>
            </a:r>
            <a:endParaRPr lang="en-US" altLang="zh-TW" sz="1000" b="1" dirty="0"/>
          </a:p>
        </p:txBody>
      </p:sp>
      <p:sp>
        <p:nvSpPr>
          <p:cNvPr id="242" name="Freeform 241"/>
          <p:cNvSpPr/>
          <p:nvPr/>
        </p:nvSpPr>
        <p:spPr>
          <a:xfrm>
            <a:off x="5805548" y="4228896"/>
            <a:ext cx="1297875" cy="1507330"/>
          </a:xfrm>
          <a:custGeom>
            <a:avLst/>
            <a:gdLst>
              <a:gd name="connsiteX0" fmla="*/ 0 w 1297875"/>
              <a:gd name="connsiteY0" fmla="*/ 0 h 1507330"/>
              <a:gd name="connsiteX1" fmla="*/ 502403 w 1297875"/>
              <a:gd name="connsiteY1" fmla="*/ 963016 h 1507330"/>
              <a:gd name="connsiteX2" fmla="*/ 1297875 w 1297875"/>
              <a:gd name="connsiteY2" fmla="*/ 1507330 h 150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875" h="1507330">
                <a:moveTo>
                  <a:pt x="0" y="0"/>
                </a:moveTo>
                <a:cubicBezTo>
                  <a:pt x="143045" y="355897"/>
                  <a:pt x="286091" y="711794"/>
                  <a:pt x="502403" y="963016"/>
                </a:cubicBezTo>
                <a:cubicBezTo>
                  <a:pt x="718716" y="1214238"/>
                  <a:pt x="1297875" y="1507330"/>
                  <a:pt x="1297875" y="150733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4143686" y="6338005"/>
            <a:ext cx="573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</a:rPr>
              <a:t>Many “good” codes (computationally efficient, “close to” capacity)</a:t>
            </a:r>
            <a:endParaRPr lang="en-US" sz="1600" dirty="0">
              <a:latin typeface="Times New Roman"/>
            </a:endParaRPr>
          </a:p>
        </p:txBody>
      </p:sp>
      <p:pic>
        <p:nvPicPr>
          <p:cNvPr id="245" name="Picture 24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643350" y="4964951"/>
            <a:ext cx="1897710" cy="253028"/>
          </a:xfrm>
          <a:prstGeom prst="rect">
            <a:avLst/>
          </a:prstGeom>
        </p:spPr>
      </p:pic>
      <p:pic>
        <p:nvPicPr>
          <p:cNvPr id="246" name="Picture 24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443015" y="5065895"/>
            <a:ext cx="883701" cy="226896"/>
          </a:xfrm>
          <a:prstGeom prst="rect">
            <a:avLst/>
          </a:prstGeom>
        </p:spPr>
      </p:pic>
      <p:pic>
        <p:nvPicPr>
          <p:cNvPr id="247" name="Picture 24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289586" y="5133400"/>
            <a:ext cx="785462" cy="1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6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431 1.85185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34245 0.0009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71 0.00047 L 0.3431 0.1083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4" grpId="0" animBg="1"/>
      <p:bldP spid="166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/>
      <p:bldP spid="192" grpId="0" animBg="1"/>
      <p:bldP spid="193" grpId="0" animBg="1"/>
      <p:bldP spid="194" grpId="0" animBg="1"/>
      <p:bldP spid="195" grpId="0"/>
      <p:bldP spid="196" grpId="0"/>
      <p:bldP spid="197" grpId="0" animBg="1"/>
      <p:bldP spid="198" grpId="0" animBg="1"/>
      <p:bldP spid="199" grpId="0"/>
      <p:bldP spid="200" grpId="0"/>
      <p:bldP spid="201" grpId="0" animBg="1"/>
      <p:bldP spid="202" grpId="0"/>
      <p:bldP spid="203" grpId="0" animBg="1"/>
      <p:bldP spid="204" grpId="0" animBg="1"/>
      <p:bldP spid="205" grpId="0"/>
      <p:bldP spid="206" grpId="0"/>
      <p:bldP spid="207" grpId="0" animBg="1"/>
      <p:bldP spid="208" grpId="0" animBg="1"/>
      <p:bldP spid="209" grpId="0"/>
      <p:bldP spid="210" grpId="0"/>
      <p:bldP spid="211" grpId="0" animBg="1"/>
      <p:bldP spid="212" grpId="0" animBg="1"/>
      <p:bldP spid="213" grpId="0" animBg="1"/>
      <p:bldP spid="222" grpId="0"/>
      <p:bldP spid="107" grpId="0"/>
      <p:bldP spid="111" grpId="0"/>
      <p:bldP spid="114" grpId="0"/>
      <p:bldP spid="225" grpId="0" animBg="1"/>
      <p:bldP spid="226" grpId="0"/>
      <p:bldP spid="227" grpId="0" animBg="1"/>
      <p:bldP spid="228" grpId="0" animBg="1"/>
      <p:bldP spid="229" grpId="0"/>
      <p:bldP spid="230" grpId="0"/>
      <p:bldP spid="231" grpId="0" animBg="1"/>
      <p:bldP spid="232" grpId="0" animBg="1"/>
      <p:bldP spid="233" grpId="0"/>
      <p:bldP spid="234" grpId="0"/>
      <p:bldP spid="235" grpId="0" animBg="1"/>
      <p:bldP spid="237" grpId="0"/>
      <p:bldP spid="242" grpId="0" animBg="1"/>
      <p:bldP spid="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6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47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“Benchmark” </a:t>
            </a:r>
            <a:r>
              <a:rPr lang="en-HK" altLang="en-US" sz="2800" b="1" dirty="0"/>
              <a:t>channel </a:t>
            </a:r>
            <a:r>
              <a:rPr lang="en-HK" altLang="en-US" sz="2800" b="1" dirty="0" smtClean="0"/>
              <a:t>models</a:t>
            </a:r>
            <a:endParaRPr lang="en-HK" altLang="en-US" sz="2800" b="1" dirty="0"/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826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The other extreme: </a:t>
            </a:r>
            <a:r>
              <a:rPr lang="en-HK" altLang="en-US" b="1" dirty="0">
                <a:solidFill>
                  <a:srgbClr val="7030A0"/>
                </a:solidFill>
              </a:rPr>
              <a:t>omniscient</a:t>
            </a:r>
            <a:r>
              <a:rPr lang="en-HK" altLang="en-US" dirty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adversary (Hamming)</a:t>
            </a:r>
          </a:p>
        </p:txBody>
      </p:sp>
      <p:sp>
        <p:nvSpPr>
          <p:cNvPr id="22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6250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One extreme:</a:t>
            </a:r>
            <a:r>
              <a:rPr lang="en-HK" altLang="en-US" dirty="0" smtClean="0"/>
              <a:t> </a:t>
            </a:r>
            <a:r>
              <a:rPr lang="en-HK" altLang="en-US" b="1" dirty="0" smtClean="0">
                <a:solidFill>
                  <a:srgbClr val="7030A0"/>
                </a:solidFill>
              </a:rPr>
              <a:t>random noise (Shannon)</a:t>
            </a:r>
            <a:endParaRPr lang="en-HK" altLang="en-US" sz="2400" dirty="0"/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60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71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88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92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93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96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97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Arial" panose="020B0604020202020204" pitchFamily="34" charset="0"/>
              </a:rPr>
              <a:t>“</a:t>
            </a:r>
            <a:r>
              <a:rPr lang="en-US" altLang="zh-TW" sz="1400" dirty="0" smtClean="0"/>
              <a:t>large</a:t>
            </a:r>
            <a:r>
              <a:rPr lang="en-US" altLang="zh-TW" sz="1400" dirty="0" smtClean="0">
                <a:latin typeface="Arial" panose="020B0604020202020204" pitchFamily="34" charset="0"/>
              </a:rPr>
              <a:t>”</a:t>
            </a:r>
            <a:r>
              <a:rPr lang="en-US" altLang="zh-TW" sz="1400" dirty="0" smtClean="0"/>
              <a:t> q</a:t>
            </a:r>
            <a:endParaRPr lang="en-US" altLang="zh-TW" sz="1400" dirty="0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02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103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06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07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Freeform 175"/>
          <p:cNvSpPr>
            <a:spLocks/>
          </p:cNvSpPr>
          <p:nvPr/>
        </p:nvSpPr>
        <p:spPr bwMode="auto">
          <a:xfrm>
            <a:off x="3883395" y="437128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74"/>
          <p:cNvSpPr>
            <a:spLocks noChangeShapeType="1"/>
          </p:cNvSpPr>
          <p:nvPr/>
        </p:nvSpPr>
        <p:spPr bwMode="auto">
          <a:xfrm>
            <a:off x="7727690" y="4301781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71"/>
          <p:cNvSpPr>
            <a:spLocks noChangeShapeType="1"/>
          </p:cNvSpPr>
          <p:nvPr/>
        </p:nvSpPr>
        <p:spPr bwMode="auto">
          <a:xfrm>
            <a:off x="7728206" y="4299399"/>
            <a:ext cx="720725" cy="151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84"/>
          <p:cNvSpPr>
            <a:spLocks noChangeShapeType="1"/>
          </p:cNvSpPr>
          <p:nvPr/>
        </p:nvSpPr>
        <p:spPr bwMode="auto">
          <a:xfrm>
            <a:off x="8447344" y="5810699"/>
            <a:ext cx="7937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 Box 177"/>
          <p:cNvSpPr txBox="1">
            <a:spLocks noChangeArrowheads="1"/>
          </p:cNvSpPr>
          <p:nvPr/>
        </p:nvSpPr>
        <p:spPr bwMode="auto">
          <a:xfrm>
            <a:off x="8154194" y="5115375"/>
            <a:ext cx="1366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[Reed-Solomon</a:t>
            </a:r>
            <a:r>
              <a:rPr lang="en-US" altLang="zh-TW" sz="1000" dirty="0" smtClean="0"/>
              <a:t>]/[Singleton]</a:t>
            </a:r>
            <a:endParaRPr lang="en-US" altLang="zh-TW" sz="1000" b="1" dirty="0"/>
          </a:p>
        </p:txBody>
      </p:sp>
      <p:sp>
        <p:nvSpPr>
          <p:cNvPr id="116" name="Text Box 176"/>
          <p:cNvSpPr txBox="1">
            <a:spLocks noChangeArrowheads="1"/>
          </p:cNvSpPr>
          <p:nvPr/>
        </p:nvSpPr>
        <p:spPr bwMode="auto">
          <a:xfrm>
            <a:off x="4020436" y="5270544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[McERRW77]</a:t>
            </a:r>
            <a:endParaRPr lang="en-US" altLang="zh-TW" sz="1000" b="1" dirty="0"/>
          </a:p>
        </p:txBody>
      </p:sp>
      <p:sp>
        <p:nvSpPr>
          <p:cNvPr id="117" name="Text Box 178"/>
          <p:cNvSpPr txBox="1">
            <a:spLocks noChangeArrowheads="1"/>
          </p:cNvSpPr>
          <p:nvPr/>
        </p:nvSpPr>
        <p:spPr bwMode="auto">
          <a:xfrm>
            <a:off x="2896879" y="5476355"/>
            <a:ext cx="1544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[</a:t>
            </a:r>
            <a:r>
              <a:rPr lang="en-US" altLang="zh-TW" sz="1000" dirty="0" smtClean="0"/>
              <a:t>Gilbert </a:t>
            </a:r>
            <a:r>
              <a:rPr lang="en-US" altLang="zh-TW" sz="1000" dirty="0" err="1" smtClean="0"/>
              <a:t>Varshamov</a:t>
            </a:r>
            <a:r>
              <a:rPr lang="en-US" altLang="zh-TW" sz="1000" dirty="0"/>
              <a:t>]</a:t>
            </a:r>
            <a:endParaRPr lang="en-US" altLang="zh-TW" sz="1000" b="1" dirty="0"/>
          </a:p>
        </p:txBody>
      </p:sp>
      <p:sp>
        <p:nvSpPr>
          <p:cNvPr id="118" name="Freeform 169"/>
          <p:cNvSpPr>
            <a:spLocks/>
          </p:cNvSpPr>
          <p:nvPr/>
        </p:nvSpPr>
        <p:spPr bwMode="auto">
          <a:xfrm>
            <a:off x="3886684" y="4225581"/>
            <a:ext cx="433388" cy="1511300"/>
          </a:xfrm>
          <a:custGeom>
            <a:avLst/>
            <a:gdLst>
              <a:gd name="T0" fmla="*/ 0 w 273"/>
              <a:gd name="T1" fmla="*/ 0 h 952"/>
              <a:gd name="T2" fmla="*/ 46 w 273"/>
              <a:gd name="T3" fmla="*/ 725 h 952"/>
              <a:gd name="T4" fmla="*/ 273 w 273"/>
              <a:gd name="T5" fmla="*/ 95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952">
                <a:moveTo>
                  <a:pt x="0" y="0"/>
                </a:moveTo>
                <a:cubicBezTo>
                  <a:pt x="0" y="283"/>
                  <a:pt x="1" y="566"/>
                  <a:pt x="46" y="725"/>
                </a:cubicBezTo>
                <a:cubicBezTo>
                  <a:pt x="91" y="884"/>
                  <a:pt x="182" y="918"/>
                  <a:pt x="273" y="952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Freeform 170"/>
          <p:cNvSpPr>
            <a:spLocks/>
          </p:cNvSpPr>
          <p:nvPr/>
        </p:nvSpPr>
        <p:spPr bwMode="auto">
          <a:xfrm>
            <a:off x="3886684" y="4297019"/>
            <a:ext cx="433388" cy="1439862"/>
          </a:xfrm>
          <a:custGeom>
            <a:avLst/>
            <a:gdLst>
              <a:gd name="T0" fmla="*/ 0 w 273"/>
              <a:gd name="T1" fmla="*/ 0 h 907"/>
              <a:gd name="T2" fmla="*/ 91 w 273"/>
              <a:gd name="T3" fmla="*/ 635 h 907"/>
              <a:gd name="T4" fmla="*/ 273 w 273"/>
              <a:gd name="T5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907">
                <a:moveTo>
                  <a:pt x="0" y="0"/>
                </a:moveTo>
                <a:cubicBezTo>
                  <a:pt x="23" y="242"/>
                  <a:pt x="46" y="484"/>
                  <a:pt x="91" y="635"/>
                </a:cubicBezTo>
                <a:cubicBezTo>
                  <a:pt x="136" y="786"/>
                  <a:pt x="204" y="846"/>
                  <a:pt x="273" y="90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83"/>
          <p:cNvSpPr>
            <a:spLocks noChangeShapeType="1"/>
          </p:cNvSpPr>
          <p:nvPr/>
        </p:nvSpPr>
        <p:spPr bwMode="auto">
          <a:xfrm>
            <a:off x="4320072" y="5736881"/>
            <a:ext cx="647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5387273" y="2824048"/>
            <a:ext cx="774926" cy="1044000"/>
            <a:chOff x="5340350" y="1844675"/>
            <a:chExt cx="914400" cy="1231900"/>
          </a:xfrm>
        </p:grpSpPr>
        <p:grpSp>
          <p:nvGrpSpPr>
            <p:cNvPr id="122" name="Group 23"/>
            <p:cNvGrpSpPr>
              <a:grpSpLocks/>
            </p:cNvGrpSpPr>
            <p:nvPr/>
          </p:nvGrpSpPr>
          <p:grpSpPr bwMode="auto">
            <a:xfrm>
              <a:off x="5340350" y="1844675"/>
              <a:ext cx="914400" cy="1231900"/>
              <a:chOff x="2447365" y="1999128"/>
              <a:chExt cx="914400" cy="1231922"/>
            </a:xfrm>
          </p:grpSpPr>
          <p:sp>
            <p:nvSpPr>
              <p:cNvPr id="124" name="Oval 24"/>
              <p:cNvSpPr>
                <a:spLocks noChangeArrowheads="1"/>
              </p:cNvSpPr>
              <p:nvPr/>
            </p:nvSpPr>
            <p:spPr bwMode="auto">
              <a:xfrm>
                <a:off x="2447365" y="1999128"/>
                <a:ext cx="914400" cy="914400"/>
              </a:xfrm>
              <a:prstGeom prst="ellipse">
                <a:avLst/>
              </a:prstGeom>
              <a:solidFill>
                <a:srgbClr val="0D0D0D"/>
              </a:solidFill>
              <a:ln w="9525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36195" tIns="36195" rIns="36195" bIns="36195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en-US" sz="1800" dirty="0">
                    <a:solidFill>
                      <a:schemeClr val="bg1"/>
                    </a:solidFill>
                    <a:latin typeface="Comic Sans MS" pitchFamily="66" charset="0"/>
                  </a:rPr>
                  <a:t>Calvin</a:t>
                </a:r>
              </a:p>
            </p:txBody>
          </p:sp>
          <p:cxnSp>
            <p:nvCxnSpPr>
              <p:cNvPr id="125" name="Straight Connector 25"/>
              <p:cNvCxnSpPr>
                <a:cxnSpLocks noChangeShapeType="1"/>
              </p:cNvCxnSpPr>
              <p:nvPr/>
            </p:nvCxnSpPr>
            <p:spPr bwMode="auto">
              <a:xfrm flipH="1">
                <a:off x="2895600" y="2913528"/>
                <a:ext cx="8966" cy="215154"/>
              </a:xfrm>
              <a:prstGeom prst="line">
                <a:avLst/>
              </a:prstGeom>
              <a:noFill/>
              <a:ln w="635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2913529" y="3020570"/>
                <a:ext cx="95617" cy="44747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2814917" y="3158258"/>
                <a:ext cx="71718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04563" y="3158258"/>
                <a:ext cx="89647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" name="Freeform 122"/>
            <p:cNvSpPr/>
            <p:nvPr/>
          </p:nvSpPr>
          <p:spPr bwMode="auto">
            <a:xfrm>
              <a:off x="5674710" y="2886420"/>
              <a:ext cx="107697" cy="35556"/>
            </a:xfrm>
            <a:custGeom>
              <a:avLst/>
              <a:gdLst>
                <a:gd name="connsiteX0" fmla="*/ 181708 w 181708"/>
                <a:gd name="connsiteY0" fmla="*/ 23446 h 52754"/>
                <a:gd name="connsiteX1" fmla="*/ 167054 w 181708"/>
                <a:gd name="connsiteY1" fmla="*/ 29308 h 52754"/>
                <a:gd name="connsiteX2" fmla="*/ 155331 w 181708"/>
                <a:gd name="connsiteY2" fmla="*/ 32239 h 52754"/>
                <a:gd name="connsiteX3" fmla="*/ 126023 w 181708"/>
                <a:gd name="connsiteY3" fmla="*/ 43962 h 52754"/>
                <a:gd name="connsiteX4" fmla="*/ 111369 w 181708"/>
                <a:gd name="connsiteY4" fmla="*/ 46892 h 52754"/>
                <a:gd name="connsiteX5" fmla="*/ 93785 w 181708"/>
                <a:gd name="connsiteY5" fmla="*/ 52754 h 52754"/>
                <a:gd name="connsiteX6" fmla="*/ 67408 w 181708"/>
                <a:gd name="connsiteY6" fmla="*/ 49823 h 52754"/>
                <a:gd name="connsiteX7" fmla="*/ 58615 w 181708"/>
                <a:gd name="connsiteY7" fmla="*/ 41031 h 52754"/>
                <a:gd name="connsiteX8" fmla="*/ 49823 w 181708"/>
                <a:gd name="connsiteY8" fmla="*/ 38100 h 52754"/>
                <a:gd name="connsiteX9" fmla="*/ 32238 w 181708"/>
                <a:gd name="connsiteY9" fmla="*/ 23446 h 52754"/>
                <a:gd name="connsiteX10" fmla="*/ 23446 w 181708"/>
                <a:gd name="connsiteY10" fmla="*/ 20515 h 52754"/>
                <a:gd name="connsiteX11" fmla="*/ 14654 w 181708"/>
                <a:gd name="connsiteY11" fmla="*/ 11723 h 52754"/>
                <a:gd name="connsiteX12" fmla="*/ 0 w 181708"/>
                <a:gd name="connsiteY12" fmla="*/ 0 h 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708" h="52754">
                  <a:moveTo>
                    <a:pt x="181708" y="23446"/>
                  </a:moveTo>
                  <a:cubicBezTo>
                    <a:pt x="176823" y="25400"/>
                    <a:pt x="172045" y="27644"/>
                    <a:pt x="167054" y="29308"/>
                  </a:cubicBezTo>
                  <a:cubicBezTo>
                    <a:pt x="163233" y="30582"/>
                    <a:pt x="159124" y="30884"/>
                    <a:pt x="155331" y="32239"/>
                  </a:cubicBezTo>
                  <a:cubicBezTo>
                    <a:pt x="145422" y="35778"/>
                    <a:pt x="136005" y="40635"/>
                    <a:pt x="126023" y="43962"/>
                  </a:cubicBezTo>
                  <a:cubicBezTo>
                    <a:pt x="121297" y="45537"/>
                    <a:pt x="116175" y="45581"/>
                    <a:pt x="111369" y="46892"/>
                  </a:cubicBezTo>
                  <a:cubicBezTo>
                    <a:pt x="105408" y="48518"/>
                    <a:pt x="99646" y="50800"/>
                    <a:pt x="93785" y="52754"/>
                  </a:cubicBezTo>
                  <a:cubicBezTo>
                    <a:pt x="84993" y="51777"/>
                    <a:pt x="75801" y="52620"/>
                    <a:pt x="67408" y="49823"/>
                  </a:cubicBezTo>
                  <a:cubicBezTo>
                    <a:pt x="63476" y="48512"/>
                    <a:pt x="62064" y="43330"/>
                    <a:pt x="58615" y="41031"/>
                  </a:cubicBezTo>
                  <a:cubicBezTo>
                    <a:pt x="56045" y="39317"/>
                    <a:pt x="52586" y="39482"/>
                    <a:pt x="49823" y="38100"/>
                  </a:cubicBezTo>
                  <a:cubicBezTo>
                    <a:pt x="30648" y="28513"/>
                    <a:pt x="51682" y="36409"/>
                    <a:pt x="32238" y="23446"/>
                  </a:cubicBezTo>
                  <a:cubicBezTo>
                    <a:pt x="29668" y="21732"/>
                    <a:pt x="26377" y="21492"/>
                    <a:pt x="23446" y="20515"/>
                  </a:cubicBezTo>
                  <a:cubicBezTo>
                    <a:pt x="20515" y="17584"/>
                    <a:pt x="17801" y="14420"/>
                    <a:pt x="14654" y="11723"/>
                  </a:cubicBezTo>
                  <a:cubicBezTo>
                    <a:pt x="-7795" y="-7519"/>
                    <a:pt x="9106" y="9106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1" b="98671" l="3398" r="91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10" y="2717881"/>
            <a:ext cx="1499166" cy="11501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166270" y="2848823"/>
            <a:ext cx="400523" cy="336682"/>
            <a:chOff x="2882108" y="3211505"/>
            <a:chExt cx="621989" cy="22367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90838" y="3211505"/>
              <a:ext cx="0" cy="22367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82108" y="3423772"/>
              <a:ext cx="621989" cy="781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Connector 137"/>
          <p:cNvCxnSpPr/>
          <p:nvPr/>
        </p:nvCxnSpPr>
        <p:spPr>
          <a:xfrm>
            <a:off x="4695825" y="3222857"/>
            <a:ext cx="3294101" cy="1659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" name="Group 4098"/>
          <p:cNvGrpSpPr/>
          <p:nvPr/>
        </p:nvGrpSpPr>
        <p:grpSpPr>
          <a:xfrm>
            <a:off x="7746330" y="2817941"/>
            <a:ext cx="548614" cy="430073"/>
            <a:chOff x="7746330" y="2817941"/>
            <a:chExt cx="548614" cy="430073"/>
          </a:xfrm>
        </p:grpSpPr>
        <p:cxnSp>
          <p:nvCxnSpPr>
            <p:cNvPr id="139" name="Straight Arrow Connector 138"/>
            <p:cNvCxnSpPr/>
            <p:nvPr/>
          </p:nvCxnSpPr>
          <p:spPr>
            <a:xfrm flipH="1" flipV="1">
              <a:off x="7746330" y="2817941"/>
              <a:ext cx="223609" cy="404916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7965467" y="2844151"/>
              <a:ext cx="329477" cy="403863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4999521" y="3377100"/>
            <a:ext cx="249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FF0000"/>
                </a:solidFill>
              </a:rPr>
              <a:t>He knows “everything”!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10" name="Freeform 4109"/>
          <p:cNvSpPr/>
          <p:nvPr/>
        </p:nvSpPr>
        <p:spPr>
          <a:xfrm>
            <a:off x="4511040" y="3356610"/>
            <a:ext cx="567690" cy="205740"/>
          </a:xfrm>
          <a:custGeom>
            <a:avLst/>
            <a:gdLst>
              <a:gd name="connsiteX0" fmla="*/ 567690 w 567690"/>
              <a:gd name="connsiteY0" fmla="*/ 205740 h 205740"/>
              <a:gd name="connsiteX1" fmla="*/ 194310 w 567690"/>
              <a:gd name="connsiteY1" fmla="*/ 38100 h 205740"/>
              <a:gd name="connsiteX2" fmla="*/ 0 w 56769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690" h="205740">
                <a:moveTo>
                  <a:pt x="567690" y="205740"/>
                </a:moveTo>
                <a:cubicBezTo>
                  <a:pt x="428307" y="139065"/>
                  <a:pt x="288925" y="72390"/>
                  <a:pt x="194310" y="38100"/>
                </a:cubicBezTo>
                <a:cubicBezTo>
                  <a:pt x="99695" y="3810"/>
                  <a:pt x="49847" y="1905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bevel/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3092" y="5083881"/>
            <a:ext cx="1236820" cy="1802033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3278414" y="6338005"/>
            <a:ext cx="6404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</a:rPr>
              <a:t>“Good, computationally efficient” codes for large </a:t>
            </a:r>
            <a:r>
              <a:rPr lang="en-US" sz="1600" dirty="0" err="1" smtClean="0">
                <a:latin typeface="Times New Roman"/>
              </a:rPr>
              <a:t>q</a:t>
            </a:r>
            <a:r>
              <a:rPr lang="en-US" sz="1600" dirty="0" smtClean="0">
                <a:latin typeface="Times New Roman"/>
              </a:rPr>
              <a:t>, not so much for small </a:t>
            </a:r>
            <a:r>
              <a:rPr lang="en-US" sz="1600" dirty="0" err="1" smtClean="0">
                <a:latin typeface="Times New Roman"/>
              </a:rPr>
              <a:t>q</a:t>
            </a:r>
            <a:endParaRPr lang="en-US" sz="1600" dirty="0">
              <a:latin typeface="Times New Roman"/>
            </a:endParaRPr>
          </a:p>
        </p:txBody>
      </p:sp>
      <p:sp>
        <p:nvSpPr>
          <p:cNvPr id="144" name="Text Box 162"/>
          <p:cNvSpPr txBox="1">
            <a:spLocks noChangeArrowheads="1"/>
          </p:cNvSpPr>
          <p:nvPr/>
        </p:nvSpPr>
        <p:spPr bwMode="auto">
          <a:xfrm>
            <a:off x="4161499" y="5705922"/>
            <a:ext cx="5554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0.25</a:t>
            </a:r>
            <a:endParaRPr lang="en-US" altLang="zh-TW" sz="1000" b="1" dirty="0"/>
          </a:p>
        </p:txBody>
      </p:sp>
      <p:sp>
        <p:nvSpPr>
          <p:cNvPr id="145" name="Text Box 162"/>
          <p:cNvSpPr txBox="1">
            <a:spLocks noChangeArrowheads="1"/>
          </p:cNvSpPr>
          <p:nvPr/>
        </p:nvSpPr>
        <p:spPr bwMode="auto">
          <a:xfrm>
            <a:off x="8249392" y="5802494"/>
            <a:ext cx="5554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0.5</a:t>
            </a:r>
            <a:endParaRPr lang="en-US" altLang="zh-TW" sz="1000" b="1" dirty="0"/>
          </a:p>
        </p:txBody>
      </p:sp>
      <p:sp>
        <p:nvSpPr>
          <p:cNvPr id="146" name="Text Box 162"/>
          <p:cNvSpPr txBox="1">
            <a:spLocks noChangeArrowheads="1"/>
          </p:cNvSpPr>
          <p:nvPr/>
        </p:nvSpPr>
        <p:spPr bwMode="auto">
          <a:xfrm>
            <a:off x="8038936" y="4894162"/>
            <a:ext cx="5554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 smtClean="0"/>
              <a:t>1-2p</a:t>
            </a:r>
            <a:endParaRPr lang="en-US" altLang="zh-TW" sz="1000" b="1" dirty="0"/>
          </a:p>
        </p:txBody>
      </p:sp>
    </p:spTree>
    <p:extLst>
      <p:ext uri="{BB962C8B-B14F-4D97-AF65-F5344CB8AC3E}">
        <p14:creationId xmlns:p14="http://schemas.microsoft.com/office/powerpoint/2010/main" val="115755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13412 0.0004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109" grpId="0" animBg="1"/>
      <p:bldP spid="108" grpId="0" animBg="1"/>
      <p:bldP spid="112" grpId="0" animBg="1"/>
      <p:bldP spid="113" grpId="0" animBg="1"/>
      <p:bldP spid="115" grpId="0"/>
      <p:bldP spid="116" grpId="0"/>
      <p:bldP spid="117" grpId="0"/>
      <p:bldP spid="118" grpId="0" animBg="1"/>
      <p:bldP spid="119" grpId="0" animBg="1"/>
      <p:bldP spid="120" grpId="0" animBg="1"/>
      <p:bldP spid="156" grpId="0"/>
      <p:bldP spid="4110" grpId="0" animBg="1"/>
      <p:bldP spid="143" grpId="0"/>
      <p:bldP spid="144" grpId="0"/>
      <p:bldP spid="145" grpId="0"/>
      <p:bldP spid="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1459"/>
            <a:ext cx="1632810" cy="175690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59234" y="3876009"/>
            <a:ext cx="3718300" cy="549011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 bwMode="auto">
          <a:xfrm>
            <a:off x="1117641" y="399179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961708" y="1108559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857810" y="38864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362613" y="2358851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944518" y="184352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734209" y="176939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938717" y="2442593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 bwMode="auto">
          <a:xfrm>
            <a:off x="954784" y="399038"/>
            <a:ext cx="2880000" cy="288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593364" y="399038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051495" y="982805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2365489" y="1668515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1647354" y="1043496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1660194" y="247994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2336461" y="997452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073253" y="163196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058181" y="237055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59926" y="4555317"/>
            <a:ext cx="3959474" cy="5536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9547" y="3977672"/>
            <a:ext cx="8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387" y="4506911"/>
            <a:ext cx="90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052796" y="481653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 bwMode="auto">
          <a:xfrm>
            <a:off x="5447397" y="551438"/>
            <a:ext cx="2880000" cy="288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" name="Oval 173"/>
          <p:cNvSpPr>
            <a:spLocks noChangeArrowheads="1"/>
          </p:cNvSpPr>
          <p:nvPr/>
        </p:nvSpPr>
        <p:spPr bwMode="auto">
          <a:xfrm>
            <a:off x="6151017" y="1767371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73"/>
          <p:cNvSpPr>
            <a:spLocks noChangeArrowheads="1"/>
          </p:cNvSpPr>
          <p:nvPr/>
        </p:nvSpPr>
        <p:spPr bwMode="auto">
          <a:xfrm>
            <a:off x="6750009" y="2324524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73"/>
          <p:cNvSpPr>
            <a:spLocks noChangeArrowheads="1"/>
          </p:cNvSpPr>
          <p:nvPr/>
        </p:nvSpPr>
        <p:spPr bwMode="auto">
          <a:xfrm>
            <a:off x="6274406" y="3104984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73"/>
          <p:cNvSpPr>
            <a:spLocks noChangeArrowheads="1"/>
          </p:cNvSpPr>
          <p:nvPr/>
        </p:nvSpPr>
        <p:spPr bwMode="auto">
          <a:xfrm>
            <a:off x="7529313" y="279680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73"/>
          <p:cNvSpPr>
            <a:spLocks noChangeArrowheads="1"/>
          </p:cNvSpPr>
          <p:nvPr/>
        </p:nvSpPr>
        <p:spPr bwMode="auto">
          <a:xfrm>
            <a:off x="7207209" y="1260411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91585" y="1381714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(0), 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753433" y="850221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(0), 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6333637" y="1923783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(0), 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858034" y="2704243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(0), 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182721" y="2410024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5</a:t>
            </a:r>
            <a:r>
              <a:rPr lang="en-US" dirty="0" smtClean="0"/>
              <a:t>(0), p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521852" y="1587539"/>
            <a:ext cx="1609946" cy="428586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2107292" y="4815080"/>
            <a:ext cx="809428" cy="36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8264" y="4130060"/>
            <a:ext cx="809428" cy="36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211027" y="5134091"/>
            <a:ext cx="1966518" cy="1723909"/>
            <a:chOff x="6965095" y="4150903"/>
            <a:chExt cx="1820862" cy="2114177"/>
          </a:xfrm>
        </p:grpSpPr>
        <p:sp>
          <p:nvSpPr>
            <p:cNvPr id="43" name="Line 152"/>
            <p:cNvSpPr>
              <a:spLocks noChangeShapeType="1"/>
            </p:cNvSpPr>
            <p:nvPr/>
          </p:nvSpPr>
          <p:spPr bwMode="auto">
            <a:xfrm flipV="1">
              <a:off x="7344507" y="4150903"/>
              <a:ext cx="0" cy="1655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4"/>
            <p:cNvSpPr>
              <a:spLocks noChangeShapeType="1"/>
            </p:cNvSpPr>
            <p:nvPr/>
          </p:nvSpPr>
          <p:spPr bwMode="auto">
            <a:xfrm rot="5400000" flipV="1">
              <a:off x="8066026" y="5086734"/>
              <a:ext cx="0" cy="143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55"/>
            <p:cNvSpPr>
              <a:spLocks noChangeArrowheads="1"/>
            </p:cNvSpPr>
            <p:nvPr/>
          </p:nvSpPr>
          <p:spPr bwMode="auto">
            <a:xfrm>
              <a:off x="8425595" y="5763803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56"/>
            <p:cNvSpPr>
              <a:spLocks noChangeArrowheads="1"/>
            </p:cNvSpPr>
            <p:nvPr/>
          </p:nvSpPr>
          <p:spPr bwMode="auto">
            <a:xfrm>
              <a:off x="7317520" y="4295365"/>
              <a:ext cx="71437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157"/>
            <p:cNvSpPr txBox="1">
              <a:spLocks noChangeArrowheads="1"/>
            </p:cNvSpPr>
            <p:nvPr/>
          </p:nvSpPr>
          <p:spPr bwMode="auto">
            <a:xfrm>
              <a:off x="6965095" y="5358990"/>
              <a:ext cx="288925" cy="377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/>
                <a:t>R</a:t>
              </a:r>
              <a:endParaRPr lang="en-US" altLang="zh-TW" b="1"/>
            </a:p>
          </p:txBody>
        </p:sp>
        <p:sp>
          <p:nvSpPr>
            <p:cNvPr id="49" name="Text Box 158"/>
            <p:cNvSpPr txBox="1">
              <a:spLocks noChangeArrowheads="1"/>
            </p:cNvSpPr>
            <p:nvPr/>
          </p:nvSpPr>
          <p:spPr bwMode="auto">
            <a:xfrm>
              <a:off x="7701695" y="5887627"/>
              <a:ext cx="288925" cy="377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dirty="0"/>
                <a:t>p</a:t>
              </a:r>
              <a:endParaRPr lang="en-US" altLang="zh-TW" b="1" dirty="0"/>
            </a:p>
          </p:txBody>
        </p:sp>
        <p:sp>
          <p:nvSpPr>
            <p:cNvPr id="50" name="Line 159"/>
            <p:cNvSpPr>
              <a:spLocks noChangeShapeType="1"/>
            </p:cNvSpPr>
            <p:nvPr/>
          </p:nvSpPr>
          <p:spPr bwMode="auto">
            <a:xfrm>
              <a:off x="7917595" y="6074953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60"/>
            <p:cNvSpPr>
              <a:spLocks noChangeShapeType="1"/>
            </p:cNvSpPr>
            <p:nvPr/>
          </p:nvSpPr>
          <p:spPr bwMode="auto">
            <a:xfrm flipV="1">
              <a:off x="7104795" y="501450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61"/>
            <p:cNvSpPr txBox="1">
              <a:spLocks noChangeArrowheads="1"/>
            </p:cNvSpPr>
            <p:nvPr/>
          </p:nvSpPr>
          <p:spPr bwMode="auto">
            <a:xfrm>
              <a:off x="7152420" y="4203290"/>
              <a:ext cx="288925" cy="310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/>
                <a:t>1</a:t>
              </a:r>
              <a:endParaRPr lang="en-US" altLang="zh-TW" sz="1000" b="1"/>
            </a:p>
          </p:txBody>
        </p:sp>
        <p:sp>
          <p:nvSpPr>
            <p:cNvPr id="53" name="Text Box 162"/>
            <p:cNvSpPr txBox="1">
              <a:spLocks noChangeArrowheads="1"/>
            </p:cNvSpPr>
            <p:nvPr/>
          </p:nvSpPr>
          <p:spPr bwMode="auto">
            <a:xfrm>
              <a:off x="8279545" y="5790790"/>
              <a:ext cx="361949" cy="30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/>
                <a:t>0.5</a:t>
              </a:r>
              <a:endParaRPr lang="en-US" altLang="zh-TW" sz="1000" b="1" dirty="0"/>
            </a:p>
          </p:txBody>
        </p:sp>
        <p:sp>
          <p:nvSpPr>
            <p:cNvPr id="54" name="Freeform 175"/>
            <p:cNvSpPr>
              <a:spLocks/>
            </p:cNvSpPr>
            <p:nvPr/>
          </p:nvSpPr>
          <p:spPr bwMode="auto">
            <a:xfrm>
              <a:off x="7344507" y="4438240"/>
              <a:ext cx="1223963" cy="1368425"/>
            </a:xfrm>
            <a:custGeom>
              <a:avLst/>
              <a:gdLst>
                <a:gd name="T0" fmla="*/ 0 w 635"/>
                <a:gd name="T1" fmla="*/ 0 h 635"/>
                <a:gd name="T2" fmla="*/ 91 w 635"/>
                <a:gd name="T3" fmla="*/ 363 h 635"/>
                <a:gd name="T4" fmla="*/ 318 w 635"/>
                <a:gd name="T5" fmla="*/ 589 h 635"/>
                <a:gd name="T6" fmla="*/ 635 w 635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635">
                  <a:moveTo>
                    <a:pt x="0" y="0"/>
                  </a:moveTo>
                  <a:cubicBezTo>
                    <a:pt x="19" y="132"/>
                    <a:pt x="38" y="265"/>
                    <a:pt x="91" y="363"/>
                  </a:cubicBezTo>
                  <a:cubicBezTo>
                    <a:pt x="144" y="461"/>
                    <a:pt x="227" y="544"/>
                    <a:pt x="318" y="589"/>
                  </a:cubicBezTo>
                  <a:cubicBezTo>
                    <a:pt x="409" y="634"/>
                    <a:pt x="522" y="634"/>
                    <a:pt x="635" y="63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5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7727504" y="5203184"/>
              <a:ext cx="785462" cy="196366"/>
            </a:xfrm>
            <a:prstGeom prst="rect">
              <a:avLst/>
            </a:prstGeom>
          </p:spPr>
        </p:pic>
      </p:grpSp>
      <p:sp>
        <p:nvSpPr>
          <p:cNvPr id="58" name="Oval 173"/>
          <p:cNvSpPr>
            <a:spLocks noChangeArrowheads="1"/>
          </p:cNvSpPr>
          <p:nvPr/>
        </p:nvSpPr>
        <p:spPr bwMode="auto">
          <a:xfrm>
            <a:off x="3439089" y="841701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73"/>
          <p:cNvSpPr>
            <a:spLocks noChangeArrowheads="1"/>
          </p:cNvSpPr>
          <p:nvPr/>
        </p:nvSpPr>
        <p:spPr bwMode="auto">
          <a:xfrm>
            <a:off x="1512045" y="77078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73"/>
          <p:cNvSpPr>
            <a:spLocks noChangeArrowheads="1"/>
          </p:cNvSpPr>
          <p:nvPr/>
        </p:nvSpPr>
        <p:spPr bwMode="auto">
          <a:xfrm>
            <a:off x="1344573" y="146863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73"/>
          <p:cNvSpPr>
            <a:spLocks noChangeArrowheads="1"/>
          </p:cNvSpPr>
          <p:nvPr/>
        </p:nvSpPr>
        <p:spPr bwMode="auto">
          <a:xfrm>
            <a:off x="3450813" y="273759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73"/>
          <p:cNvSpPr>
            <a:spLocks noChangeArrowheads="1"/>
          </p:cNvSpPr>
          <p:nvPr/>
        </p:nvSpPr>
        <p:spPr bwMode="auto">
          <a:xfrm>
            <a:off x="2737941" y="275042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73"/>
          <p:cNvSpPr>
            <a:spLocks noChangeArrowheads="1"/>
          </p:cNvSpPr>
          <p:nvPr/>
        </p:nvSpPr>
        <p:spPr bwMode="auto">
          <a:xfrm>
            <a:off x="3434625" y="1995624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73"/>
          <p:cNvSpPr>
            <a:spLocks noChangeArrowheads="1"/>
          </p:cNvSpPr>
          <p:nvPr/>
        </p:nvSpPr>
        <p:spPr bwMode="auto">
          <a:xfrm>
            <a:off x="2735709" y="2050325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73"/>
          <p:cNvSpPr>
            <a:spLocks noChangeArrowheads="1"/>
          </p:cNvSpPr>
          <p:nvPr/>
        </p:nvSpPr>
        <p:spPr bwMode="auto">
          <a:xfrm>
            <a:off x="2022837" y="2844747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73"/>
          <p:cNvSpPr>
            <a:spLocks noChangeArrowheads="1"/>
          </p:cNvSpPr>
          <p:nvPr/>
        </p:nvSpPr>
        <p:spPr bwMode="auto">
          <a:xfrm>
            <a:off x="1309965" y="2843620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73"/>
          <p:cNvSpPr>
            <a:spLocks noChangeArrowheads="1"/>
          </p:cNvSpPr>
          <p:nvPr/>
        </p:nvSpPr>
        <p:spPr bwMode="auto">
          <a:xfrm>
            <a:off x="2105457" y="2131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173"/>
          <p:cNvSpPr>
            <a:spLocks noChangeArrowheads="1"/>
          </p:cNvSpPr>
          <p:nvPr/>
        </p:nvSpPr>
        <p:spPr bwMode="auto">
          <a:xfrm>
            <a:off x="2942817" y="764027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73"/>
          <p:cNvSpPr>
            <a:spLocks noChangeArrowheads="1"/>
          </p:cNvSpPr>
          <p:nvPr/>
        </p:nvSpPr>
        <p:spPr bwMode="auto">
          <a:xfrm>
            <a:off x="3416205" y="1349094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73"/>
          <p:cNvSpPr>
            <a:spLocks noChangeArrowheads="1"/>
          </p:cNvSpPr>
          <p:nvPr/>
        </p:nvSpPr>
        <p:spPr bwMode="auto">
          <a:xfrm>
            <a:off x="2214873" y="76177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173"/>
          <p:cNvSpPr>
            <a:spLocks noChangeArrowheads="1"/>
          </p:cNvSpPr>
          <p:nvPr/>
        </p:nvSpPr>
        <p:spPr bwMode="auto">
          <a:xfrm>
            <a:off x="2716173" y="1374754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73"/>
          <p:cNvSpPr>
            <a:spLocks noChangeArrowheads="1"/>
          </p:cNvSpPr>
          <p:nvPr/>
        </p:nvSpPr>
        <p:spPr bwMode="auto">
          <a:xfrm>
            <a:off x="2017257" y="1401541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73"/>
          <p:cNvSpPr>
            <a:spLocks noChangeArrowheads="1"/>
          </p:cNvSpPr>
          <p:nvPr/>
        </p:nvSpPr>
        <p:spPr bwMode="auto">
          <a:xfrm>
            <a:off x="1346253" y="21959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1" grpId="0" animBg="1"/>
      <p:bldP spid="4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5416"/>
            <a:ext cx="1632810" cy="175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092" y="5069924"/>
            <a:ext cx="1236820" cy="1802033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 bwMode="auto">
          <a:xfrm>
            <a:off x="1117641" y="399179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961708" y="1108559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857810" y="38864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362613" y="2358851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944518" y="184352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734209" y="176939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938717" y="2442593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 bwMode="auto">
          <a:xfrm>
            <a:off x="954784" y="399038"/>
            <a:ext cx="2880000" cy="288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593364" y="399038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051495" y="982805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2365489" y="1668515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1647354" y="1043496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1660194" y="247994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2336461" y="997452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073253" y="1631960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058181" y="237055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052796" y="481653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59234" y="3876009"/>
            <a:ext cx="3718300" cy="549011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59926" y="4555317"/>
            <a:ext cx="3959474" cy="55365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39547" y="3977672"/>
            <a:ext cx="8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52387" y="4506911"/>
            <a:ext cx="90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831223" y="4547657"/>
            <a:ext cx="90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022167" y="4576846"/>
            <a:ext cx="3709697" cy="2956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6832371" y="5143551"/>
            <a:ext cx="2559778" cy="1672578"/>
            <a:chOff x="6971927" y="1066461"/>
            <a:chExt cx="2490394" cy="2128375"/>
          </a:xfrm>
        </p:grpSpPr>
        <p:sp>
          <p:nvSpPr>
            <p:cNvPr id="71" name="Line 152"/>
            <p:cNvSpPr>
              <a:spLocks noChangeShapeType="1"/>
            </p:cNvSpPr>
            <p:nvPr/>
          </p:nvSpPr>
          <p:spPr bwMode="auto">
            <a:xfrm flipV="1">
              <a:off x="7958557" y="1066461"/>
              <a:ext cx="0" cy="1655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54"/>
            <p:cNvSpPr>
              <a:spLocks noChangeShapeType="1"/>
            </p:cNvSpPr>
            <p:nvPr/>
          </p:nvSpPr>
          <p:spPr bwMode="auto">
            <a:xfrm rot="5400000" flipV="1">
              <a:off x="8680076" y="2002292"/>
              <a:ext cx="0" cy="143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55"/>
            <p:cNvSpPr>
              <a:spLocks noChangeArrowheads="1"/>
            </p:cNvSpPr>
            <p:nvPr/>
          </p:nvSpPr>
          <p:spPr bwMode="auto">
            <a:xfrm>
              <a:off x="9039645" y="2679361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56"/>
            <p:cNvSpPr>
              <a:spLocks noChangeArrowheads="1"/>
            </p:cNvSpPr>
            <p:nvPr/>
          </p:nvSpPr>
          <p:spPr bwMode="auto">
            <a:xfrm>
              <a:off x="7931570" y="1210923"/>
              <a:ext cx="71437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57"/>
            <p:cNvSpPr txBox="1">
              <a:spLocks noChangeArrowheads="1"/>
            </p:cNvSpPr>
            <p:nvPr/>
          </p:nvSpPr>
          <p:spPr bwMode="auto">
            <a:xfrm>
              <a:off x="7579145" y="2274548"/>
              <a:ext cx="288925" cy="39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/>
                <a:t>R</a:t>
              </a:r>
              <a:endParaRPr lang="en-US" altLang="zh-TW" b="1"/>
            </a:p>
          </p:txBody>
        </p:sp>
        <p:sp>
          <p:nvSpPr>
            <p:cNvPr id="77" name="Text Box 158"/>
            <p:cNvSpPr txBox="1">
              <a:spLocks noChangeArrowheads="1"/>
            </p:cNvSpPr>
            <p:nvPr/>
          </p:nvSpPr>
          <p:spPr bwMode="auto">
            <a:xfrm>
              <a:off x="8315745" y="2803186"/>
              <a:ext cx="288925" cy="39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dirty="0"/>
                <a:t>p</a:t>
              </a:r>
              <a:endParaRPr lang="en-US" altLang="zh-TW" b="1" dirty="0"/>
            </a:p>
          </p:txBody>
        </p:sp>
        <p:sp>
          <p:nvSpPr>
            <p:cNvPr id="78" name="Line 159"/>
            <p:cNvSpPr>
              <a:spLocks noChangeShapeType="1"/>
            </p:cNvSpPr>
            <p:nvPr/>
          </p:nvSpPr>
          <p:spPr bwMode="auto">
            <a:xfrm>
              <a:off x="8531645" y="2990511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60"/>
            <p:cNvSpPr>
              <a:spLocks noChangeShapeType="1"/>
            </p:cNvSpPr>
            <p:nvPr/>
          </p:nvSpPr>
          <p:spPr bwMode="auto">
            <a:xfrm flipV="1">
              <a:off x="7718845" y="1930061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161"/>
            <p:cNvSpPr txBox="1">
              <a:spLocks noChangeArrowheads="1"/>
            </p:cNvSpPr>
            <p:nvPr/>
          </p:nvSpPr>
          <p:spPr bwMode="auto">
            <a:xfrm>
              <a:off x="7766470" y="1118849"/>
              <a:ext cx="288925" cy="322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/>
                <a:t>1</a:t>
              </a:r>
              <a:endParaRPr lang="en-US" altLang="zh-TW" sz="1000" b="1"/>
            </a:p>
          </p:txBody>
        </p:sp>
        <p:sp>
          <p:nvSpPr>
            <p:cNvPr id="81" name="Text Box 162"/>
            <p:cNvSpPr txBox="1">
              <a:spLocks noChangeArrowheads="1"/>
            </p:cNvSpPr>
            <p:nvPr/>
          </p:nvSpPr>
          <p:spPr bwMode="auto">
            <a:xfrm>
              <a:off x="8893595" y="2706348"/>
              <a:ext cx="361950" cy="313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/>
                <a:t>0.5</a:t>
              </a:r>
              <a:endParaRPr lang="en-US" altLang="zh-TW" sz="1000" b="1" dirty="0"/>
            </a:p>
          </p:txBody>
        </p:sp>
        <p:sp>
          <p:nvSpPr>
            <p:cNvPr id="82" name="Freeform 175"/>
            <p:cNvSpPr>
              <a:spLocks/>
            </p:cNvSpPr>
            <p:nvPr/>
          </p:nvSpPr>
          <p:spPr bwMode="auto">
            <a:xfrm>
              <a:off x="7958443" y="1356628"/>
              <a:ext cx="1223963" cy="1368425"/>
            </a:xfrm>
            <a:custGeom>
              <a:avLst/>
              <a:gdLst>
                <a:gd name="T0" fmla="*/ 0 w 635"/>
                <a:gd name="T1" fmla="*/ 0 h 635"/>
                <a:gd name="T2" fmla="*/ 91 w 635"/>
                <a:gd name="T3" fmla="*/ 363 h 635"/>
                <a:gd name="T4" fmla="*/ 318 w 635"/>
                <a:gd name="T5" fmla="*/ 589 h 635"/>
                <a:gd name="T6" fmla="*/ 635 w 635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635">
                  <a:moveTo>
                    <a:pt x="0" y="0"/>
                  </a:moveTo>
                  <a:cubicBezTo>
                    <a:pt x="19" y="132"/>
                    <a:pt x="38" y="265"/>
                    <a:pt x="91" y="363"/>
                  </a:cubicBezTo>
                  <a:cubicBezTo>
                    <a:pt x="144" y="461"/>
                    <a:pt x="227" y="544"/>
                    <a:pt x="318" y="589"/>
                  </a:cubicBezTo>
                  <a:cubicBezTo>
                    <a:pt x="409" y="634"/>
                    <a:pt x="522" y="634"/>
                    <a:pt x="635" y="63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76"/>
            <p:cNvSpPr txBox="1">
              <a:spLocks noChangeArrowheads="1"/>
            </p:cNvSpPr>
            <p:nvPr/>
          </p:nvSpPr>
          <p:spPr bwMode="auto">
            <a:xfrm>
              <a:off x="8095484" y="2255887"/>
              <a:ext cx="1366837" cy="322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/>
                <a:t>[McERRW77]</a:t>
              </a:r>
              <a:endParaRPr lang="en-US" altLang="zh-TW" sz="1000" b="1" dirty="0"/>
            </a:p>
          </p:txBody>
        </p:sp>
        <p:sp>
          <p:nvSpPr>
            <p:cNvPr id="86" name="Text Box 178"/>
            <p:cNvSpPr txBox="1">
              <a:spLocks noChangeArrowheads="1"/>
            </p:cNvSpPr>
            <p:nvPr/>
          </p:nvSpPr>
          <p:spPr bwMode="auto">
            <a:xfrm>
              <a:off x="6971927" y="2461697"/>
              <a:ext cx="1544637" cy="322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/>
                <a:t>[</a:t>
              </a:r>
              <a:r>
                <a:rPr lang="en-US" altLang="zh-TW" sz="1000" dirty="0" smtClean="0"/>
                <a:t>Gilbert </a:t>
              </a:r>
              <a:r>
                <a:rPr lang="en-US" altLang="zh-TW" sz="1000" dirty="0" err="1" smtClean="0"/>
                <a:t>Varshamov</a:t>
              </a:r>
              <a:r>
                <a:rPr lang="en-US" altLang="zh-TW" sz="1000" dirty="0"/>
                <a:t>]</a:t>
              </a:r>
              <a:endParaRPr lang="en-US" altLang="zh-TW" sz="1000" b="1" dirty="0"/>
            </a:p>
          </p:txBody>
        </p:sp>
        <p:sp>
          <p:nvSpPr>
            <p:cNvPr id="87" name="Freeform 169"/>
            <p:cNvSpPr>
              <a:spLocks/>
            </p:cNvSpPr>
            <p:nvPr/>
          </p:nvSpPr>
          <p:spPr bwMode="auto">
            <a:xfrm>
              <a:off x="7961732" y="1210923"/>
              <a:ext cx="433388" cy="1511300"/>
            </a:xfrm>
            <a:custGeom>
              <a:avLst/>
              <a:gdLst>
                <a:gd name="T0" fmla="*/ 0 w 273"/>
                <a:gd name="T1" fmla="*/ 0 h 952"/>
                <a:gd name="T2" fmla="*/ 46 w 273"/>
                <a:gd name="T3" fmla="*/ 725 h 952"/>
                <a:gd name="T4" fmla="*/ 273 w 273"/>
                <a:gd name="T5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" h="952">
                  <a:moveTo>
                    <a:pt x="0" y="0"/>
                  </a:moveTo>
                  <a:cubicBezTo>
                    <a:pt x="0" y="283"/>
                    <a:pt x="1" y="566"/>
                    <a:pt x="46" y="725"/>
                  </a:cubicBezTo>
                  <a:cubicBezTo>
                    <a:pt x="91" y="884"/>
                    <a:pt x="182" y="918"/>
                    <a:pt x="273" y="952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170"/>
            <p:cNvSpPr>
              <a:spLocks/>
            </p:cNvSpPr>
            <p:nvPr/>
          </p:nvSpPr>
          <p:spPr bwMode="auto">
            <a:xfrm>
              <a:off x="7961732" y="1282361"/>
              <a:ext cx="433388" cy="1439862"/>
            </a:xfrm>
            <a:custGeom>
              <a:avLst/>
              <a:gdLst>
                <a:gd name="T0" fmla="*/ 0 w 273"/>
                <a:gd name="T1" fmla="*/ 0 h 907"/>
                <a:gd name="T2" fmla="*/ 91 w 273"/>
                <a:gd name="T3" fmla="*/ 635 h 907"/>
                <a:gd name="T4" fmla="*/ 273 w 273"/>
                <a:gd name="T5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" h="907">
                  <a:moveTo>
                    <a:pt x="0" y="0"/>
                  </a:moveTo>
                  <a:cubicBezTo>
                    <a:pt x="23" y="242"/>
                    <a:pt x="46" y="484"/>
                    <a:pt x="91" y="635"/>
                  </a:cubicBezTo>
                  <a:cubicBezTo>
                    <a:pt x="136" y="786"/>
                    <a:pt x="204" y="846"/>
                    <a:pt x="273" y="907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83"/>
            <p:cNvSpPr>
              <a:spLocks noChangeShapeType="1"/>
            </p:cNvSpPr>
            <p:nvPr/>
          </p:nvSpPr>
          <p:spPr bwMode="auto">
            <a:xfrm>
              <a:off x="8395120" y="2722223"/>
              <a:ext cx="647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211027" y="5134091"/>
            <a:ext cx="1966518" cy="1723909"/>
            <a:chOff x="6965095" y="4150903"/>
            <a:chExt cx="1820862" cy="2114177"/>
          </a:xfrm>
        </p:grpSpPr>
        <p:sp>
          <p:nvSpPr>
            <p:cNvPr id="91" name="Line 152"/>
            <p:cNvSpPr>
              <a:spLocks noChangeShapeType="1"/>
            </p:cNvSpPr>
            <p:nvPr/>
          </p:nvSpPr>
          <p:spPr bwMode="auto">
            <a:xfrm flipV="1">
              <a:off x="7344507" y="4150903"/>
              <a:ext cx="0" cy="1655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54"/>
            <p:cNvSpPr>
              <a:spLocks noChangeShapeType="1"/>
            </p:cNvSpPr>
            <p:nvPr/>
          </p:nvSpPr>
          <p:spPr bwMode="auto">
            <a:xfrm rot="5400000" flipV="1">
              <a:off x="8066026" y="5086734"/>
              <a:ext cx="0" cy="143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5"/>
            <p:cNvSpPr>
              <a:spLocks noChangeArrowheads="1"/>
            </p:cNvSpPr>
            <p:nvPr/>
          </p:nvSpPr>
          <p:spPr bwMode="auto">
            <a:xfrm>
              <a:off x="8425595" y="5763803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56"/>
            <p:cNvSpPr>
              <a:spLocks noChangeArrowheads="1"/>
            </p:cNvSpPr>
            <p:nvPr/>
          </p:nvSpPr>
          <p:spPr bwMode="auto">
            <a:xfrm>
              <a:off x="7317520" y="4295365"/>
              <a:ext cx="71437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157"/>
            <p:cNvSpPr txBox="1">
              <a:spLocks noChangeArrowheads="1"/>
            </p:cNvSpPr>
            <p:nvPr/>
          </p:nvSpPr>
          <p:spPr bwMode="auto">
            <a:xfrm>
              <a:off x="6965095" y="5358990"/>
              <a:ext cx="288925" cy="377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/>
                <a:t>R</a:t>
              </a:r>
              <a:endParaRPr lang="en-US" altLang="zh-TW" b="1"/>
            </a:p>
          </p:txBody>
        </p:sp>
        <p:sp>
          <p:nvSpPr>
            <p:cNvPr id="96" name="Text Box 158"/>
            <p:cNvSpPr txBox="1">
              <a:spLocks noChangeArrowheads="1"/>
            </p:cNvSpPr>
            <p:nvPr/>
          </p:nvSpPr>
          <p:spPr bwMode="auto">
            <a:xfrm>
              <a:off x="7701695" y="5887627"/>
              <a:ext cx="288925" cy="377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dirty="0"/>
                <a:t>p</a:t>
              </a:r>
              <a:endParaRPr lang="en-US" altLang="zh-TW" b="1" dirty="0"/>
            </a:p>
          </p:txBody>
        </p:sp>
        <p:sp>
          <p:nvSpPr>
            <p:cNvPr id="97" name="Line 159"/>
            <p:cNvSpPr>
              <a:spLocks noChangeShapeType="1"/>
            </p:cNvSpPr>
            <p:nvPr/>
          </p:nvSpPr>
          <p:spPr bwMode="auto">
            <a:xfrm>
              <a:off x="7917595" y="6074953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60"/>
            <p:cNvSpPr>
              <a:spLocks noChangeShapeType="1"/>
            </p:cNvSpPr>
            <p:nvPr/>
          </p:nvSpPr>
          <p:spPr bwMode="auto">
            <a:xfrm flipV="1">
              <a:off x="7104795" y="501450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161"/>
            <p:cNvSpPr txBox="1">
              <a:spLocks noChangeArrowheads="1"/>
            </p:cNvSpPr>
            <p:nvPr/>
          </p:nvSpPr>
          <p:spPr bwMode="auto">
            <a:xfrm>
              <a:off x="7152420" y="4203290"/>
              <a:ext cx="288925" cy="310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/>
                <a:t>1</a:t>
              </a:r>
              <a:endParaRPr lang="en-US" altLang="zh-TW" sz="1000" b="1"/>
            </a:p>
          </p:txBody>
        </p:sp>
        <p:sp>
          <p:nvSpPr>
            <p:cNvPr id="100" name="Text Box 162"/>
            <p:cNvSpPr txBox="1">
              <a:spLocks noChangeArrowheads="1"/>
            </p:cNvSpPr>
            <p:nvPr/>
          </p:nvSpPr>
          <p:spPr bwMode="auto">
            <a:xfrm>
              <a:off x="8279545" y="5790790"/>
              <a:ext cx="361949" cy="30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/>
                <a:t>0.5</a:t>
              </a:r>
              <a:endParaRPr lang="en-US" altLang="zh-TW" sz="1000" b="1" dirty="0"/>
            </a:p>
          </p:txBody>
        </p:sp>
        <p:sp>
          <p:nvSpPr>
            <p:cNvPr id="101" name="Freeform 175"/>
            <p:cNvSpPr>
              <a:spLocks/>
            </p:cNvSpPr>
            <p:nvPr/>
          </p:nvSpPr>
          <p:spPr bwMode="auto">
            <a:xfrm>
              <a:off x="7344507" y="4438240"/>
              <a:ext cx="1223963" cy="1368425"/>
            </a:xfrm>
            <a:custGeom>
              <a:avLst/>
              <a:gdLst>
                <a:gd name="T0" fmla="*/ 0 w 635"/>
                <a:gd name="T1" fmla="*/ 0 h 635"/>
                <a:gd name="T2" fmla="*/ 91 w 635"/>
                <a:gd name="T3" fmla="*/ 363 h 635"/>
                <a:gd name="T4" fmla="*/ 318 w 635"/>
                <a:gd name="T5" fmla="*/ 589 h 635"/>
                <a:gd name="T6" fmla="*/ 635 w 635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635">
                  <a:moveTo>
                    <a:pt x="0" y="0"/>
                  </a:moveTo>
                  <a:cubicBezTo>
                    <a:pt x="19" y="132"/>
                    <a:pt x="38" y="265"/>
                    <a:pt x="91" y="363"/>
                  </a:cubicBezTo>
                  <a:cubicBezTo>
                    <a:pt x="144" y="461"/>
                    <a:pt x="227" y="544"/>
                    <a:pt x="318" y="589"/>
                  </a:cubicBezTo>
                  <a:cubicBezTo>
                    <a:pt x="409" y="634"/>
                    <a:pt x="522" y="634"/>
                    <a:pt x="635" y="63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727504" y="5203184"/>
              <a:ext cx="785462" cy="196366"/>
            </a:xfrm>
            <a:prstGeom prst="rect">
              <a:avLst/>
            </a:prstGeom>
          </p:spPr>
        </p:pic>
      </p:grpSp>
      <p:sp>
        <p:nvSpPr>
          <p:cNvPr id="104" name="Oval 103"/>
          <p:cNvSpPr>
            <a:spLocks noChangeAspect="1"/>
          </p:cNvSpPr>
          <p:nvPr/>
        </p:nvSpPr>
        <p:spPr bwMode="auto">
          <a:xfrm>
            <a:off x="8038528" y="370141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 bwMode="auto">
          <a:xfrm>
            <a:off x="7910507" y="120513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8960125" y="359606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 bwMode="auto">
          <a:xfrm>
            <a:off x="9157896" y="1897146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 bwMode="auto">
          <a:xfrm>
            <a:off x="8730677" y="1186417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9" name="Rounded Rectangle 108"/>
          <p:cNvSpPr>
            <a:spLocks noChangeAspect="1"/>
          </p:cNvSpPr>
          <p:nvPr/>
        </p:nvSpPr>
        <p:spPr bwMode="auto">
          <a:xfrm>
            <a:off x="7903583" y="370000"/>
            <a:ext cx="2880000" cy="288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9832826" y="40945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 bwMode="auto">
          <a:xfrm>
            <a:off x="8329873" y="1906579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 bwMode="auto">
          <a:xfrm>
            <a:off x="9589413" y="1184218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 bwMode="auto">
          <a:xfrm>
            <a:off x="9951156" y="225777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830107" y="3932422"/>
            <a:ext cx="8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15" name="Picture 11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86105" y="3964529"/>
            <a:ext cx="5034327" cy="529086"/>
          </a:xfrm>
          <a:prstGeom prst="rect">
            <a:avLst/>
          </a:prstGeom>
        </p:spPr>
      </p:pic>
      <p:sp>
        <p:nvSpPr>
          <p:cNvPr id="116" name="Oval 115"/>
          <p:cNvSpPr>
            <a:spLocks noChangeAspect="1"/>
          </p:cNvSpPr>
          <p:nvPr/>
        </p:nvSpPr>
        <p:spPr bwMode="auto">
          <a:xfrm>
            <a:off x="7940376" y="2410174"/>
            <a:ext cx="819290" cy="819290"/>
          </a:xfrm>
          <a:prstGeom prst="ellipse">
            <a:avLst/>
          </a:prstGeom>
          <a:solidFill>
            <a:srgbClr val="0070C0">
              <a:alpha val="55000"/>
            </a:srgbClr>
          </a:solidFill>
          <a:ln w="38100">
            <a:noFill/>
          </a:ln>
          <a:effectLst/>
          <a:extLst/>
        </p:spPr>
        <p:txBody>
          <a:bodyPr vert="horz" wrap="none" lIns="36195" tIns="36195" rIns="36195" bIns="361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28700" y="304800"/>
            <a:ext cx="8569325" cy="666750"/>
            <a:chOff x="0" y="0"/>
            <a:chExt cx="13495" cy="1049"/>
          </a:xfrm>
        </p:grpSpPr>
        <p:cxnSp>
          <p:nvCxnSpPr>
            <p:cNvPr id="3095" name="直接连接符 16"/>
            <p:cNvCxnSpPr>
              <a:cxnSpLocks noChangeShapeType="1"/>
            </p:cNvCxnSpPr>
            <p:nvPr/>
          </p:nvCxnSpPr>
          <p:spPr bwMode="auto">
            <a:xfrm>
              <a:off x="113" y="1049"/>
              <a:ext cx="13382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12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en-US" altLang="zh-CN" sz="3200" dirty="0" smtClean="0">
                  <a:latin typeface="+mj-lt"/>
                </a:rPr>
                <a:t>Background – Related Work</a:t>
              </a:r>
              <a:endParaRPr lang="zh-CN" altLang="en-US" sz="3200" dirty="0" smtClean="0">
                <a:latin typeface="+mj-lt"/>
              </a:endParaRPr>
            </a:p>
          </p:txBody>
        </p:sp>
      </p:grpSp>
      <p:sp>
        <p:nvSpPr>
          <p:cNvPr id="3075" name="Slide Number Placeholder 10"/>
          <p:cNvSpPr>
            <a:spLocks noGrp="1" noChangeArrowheads="1"/>
          </p:cNvSpPr>
          <p:nvPr/>
        </p:nvSpPr>
        <p:spPr bwMode="auto">
          <a:xfrm>
            <a:off x="11677650" y="179388"/>
            <a:ext cx="358775" cy="360362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89C4C621-9B12-4C8B-ACB2-FD1B788BA366}" type="slidenum">
              <a:rPr lang="en-US" altLang="zh-CN" sz="1400">
                <a:solidFill>
                  <a:schemeClr val="bg1"/>
                </a:solidFill>
                <a:latin typeface="Forte" pitchFamily="66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9</a:t>
            </a:fld>
            <a:endParaRPr lang="en-US" altLang="zh-CN" sz="140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455" y="1138439"/>
            <a:ext cx="471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en-US" sz="2800" b="1" dirty="0" smtClean="0">
                <a:solidFill>
                  <a:srgbClr val="FF0000"/>
                </a:solidFill>
              </a:rPr>
              <a:t>“Benchmark” </a:t>
            </a:r>
            <a:r>
              <a:rPr lang="en-HK" altLang="en-US" sz="2800" b="1" dirty="0"/>
              <a:t>channel </a:t>
            </a:r>
            <a:r>
              <a:rPr lang="en-HK" altLang="en-US" sz="2800" b="1" dirty="0" smtClean="0"/>
              <a:t>models</a:t>
            </a:r>
            <a:endParaRPr lang="en-HK" altLang="en-US" sz="2800" b="1" dirty="0"/>
          </a:p>
        </p:txBody>
      </p:sp>
      <p:sp>
        <p:nvSpPr>
          <p:cNvPr id="10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6568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The other extreme: </a:t>
            </a:r>
            <a:r>
              <a:rPr lang="en-HK" altLang="en-US" b="1" dirty="0">
                <a:solidFill>
                  <a:srgbClr val="7030A0"/>
                </a:solidFill>
              </a:rPr>
              <a:t>omniscient</a:t>
            </a:r>
            <a:r>
              <a:rPr lang="en-HK" altLang="en-US" dirty="0">
                <a:solidFill>
                  <a:srgbClr val="7030A0"/>
                </a:solidFill>
              </a:rPr>
              <a:t> </a:t>
            </a:r>
            <a:r>
              <a:rPr lang="en-HK" altLang="en-US" dirty="0" smtClean="0"/>
              <a:t>adversary</a:t>
            </a:r>
          </a:p>
        </p:txBody>
      </p:sp>
      <p:sp>
        <p:nvSpPr>
          <p:cNvPr id="22" name="TextBox 4110"/>
          <p:cNvSpPr txBox="1">
            <a:spLocks noChangeArrowheads="1"/>
          </p:cNvSpPr>
          <p:nvPr/>
        </p:nvSpPr>
        <p:spPr bwMode="auto">
          <a:xfrm>
            <a:off x="1100455" y="1661659"/>
            <a:ext cx="4647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HK" altLang="en-US" dirty="0"/>
              <a:t>One extreme:</a:t>
            </a:r>
            <a:r>
              <a:rPr lang="en-HK" altLang="en-US" dirty="0" smtClean="0"/>
              <a:t> </a:t>
            </a:r>
            <a:r>
              <a:rPr lang="en-HK" altLang="en-US" b="1" dirty="0" smtClean="0">
                <a:solidFill>
                  <a:srgbClr val="7030A0"/>
                </a:solidFill>
              </a:rPr>
              <a:t>random noise</a:t>
            </a:r>
            <a:endParaRPr lang="en-HK" altLang="en-US" sz="2400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882108" y="2616343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890838" y="2609201"/>
            <a:ext cx="1446212" cy="142875"/>
            <a:chOff x="884" y="2796"/>
            <a:chExt cx="911" cy="90"/>
          </a:xfrm>
        </p:grpSpPr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738313" y="2609201"/>
            <a:ext cx="869950" cy="142875"/>
            <a:chOff x="884" y="2841"/>
            <a:chExt cx="548" cy="90"/>
          </a:xfrm>
          <a:solidFill>
            <a:srgbClr val="92D050"/>
          </a:solidFill>
        </p:grpSpPr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8728075" y="2609201"/>
            <a:ext cx="869950" cy="142875"/>
            <a:chOff x="884" y="2841"/>
            <a:chExt cx="548" cy="90"/>
          </a:xfrm>
          <a:solidFill>
            <a:srgbClr val="00B050"/>
          </a:solidFill>
        </p:grpSpPr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88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972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066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154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247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1341" y="2841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2892587" y="2614987"/>
            <a:ext cx="1446212" cy="142875"/>
            <a:chOff x="884" y="2478"/>
            <a:chExt cx="911" cy="90"/>
          </a:xfrm>
          <a:solidFill>
            <a:srgbClr val="00B0F0"/>
          </a:solidFill>
        </p:grpSpPr>
        <p:sp>
          <p:nvSpPr>
            <p:cNvPr id="60" name="Rectangle 72"/>
            <p:cNvSpPr>
              <a:spLocks noChangeArrowheads="1"/>
            </p:cNvSpPr>
            <p:nvPr/>
          </p:nvSpPr>
          <p:spPr bwMode="auto">
            <a:xfrm>
              <a:off x="88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972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74"/>
            <p:cNvSpPr>
              <a:spLocks noChangeArrowheads="1"/>
            </p:cNvSpPr>
            <p:nvPr/>
          </p:nvSpPr>
          <p:spPr bwMode="auto">
            <a:xfrm>
              <a:off x="106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115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76"/>
            <p:cNvSpPr>
              <a:spLocks noChangeArrowheads="1"/>
            </p:cNvSpPr>
            <p:nvPr/>
          </p:nvSpPr>
          <p:spPr bwMode="auto">
            <a:xfrm>
              <a:off x="1247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1341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1429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9"/>
            <p:cNvSpPr>
              <a:spLocks noChangeArrowheads="1"/>
            </p:cNvSpPr>
            <p:nvPr/>
          </p:nvSpPr>
          <p:spPr bwMode="auto">
            <a:xfrm>
              <a:off x="1523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0"/>
            <p:cNvSpPr>
              <a:spLocks noChangeArrowheads="1"/>
            </p:cNvSpPr>
            <p:nvPr/>
          </p:nvSpPr>
          <p:spPr bwMode="auto">
            <a:xfrm>
              <a:off x="1616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1704" y="2478"/>
              <a:ext cx="91" cy="9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067550" y="2609201"/>
            <a:ext cx="1446213" cy="142875"/>
            <a:chOff x="884" y="2796"/>
            <a:chExt cx="911" cy="90"/>
          </a:xfrm>
        </p:grpSpPr>
        <p:sp>
          <p:nvSpPr>
            <p:cNvPr id="71" name="Rectangle 89"/>
            <p:cNvSpPr>
              <a:spLocks noChangeArrowheads="1"/>
            </p:cNvSpPr>
            <p:nvPr/>
          </p:nvSpPr>
          <p:spPr bwMode="auto">
            <a:xfrm>
              <a:off x="88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90"/>
            <p:cNvSpPr>
              <a:spLocks noChangeArrowheads="1"/>
            </p:cNvSpPr>
            <p:nvPr/>
          </p:nvSpPr>
          <p:spPr bwMode="auto">
            <a:xfrm>
              <a:off x="972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91"/>
            <p:cNvSpPr>
              <a:spLocks noChangeArrowheads="1"/>
            </p:cNvSpPr>
            <p:nvPr/>
          </p:nvSpPr>
          <p:spPr bwMode="auto">
            <a:xfrm>
              <a:off x="1066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92"/>
            <p:cNvSpPr>
              <a:spLocks noChangeArrowheads="1"/>
            </p:cNvSpPr>
            <p:nvPr/>
          </p:nvSpPr>
          <p:spPr bwMode="auto">
            <a:xfrm>
              <a:off x="115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93"/>
            <p:cNvSpPr>
              <a:spLocks noChangeArrowheads="1"/>
            </p:cNvSpPr>
            <p:nvPr/>
          </p:nvSpPr>
          <p:spPr bwMode="auto">
            <a:xfrm>
              <a:off x="1247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94"/>
            <p:cNvSpPr>
              <a:spLocks noChangeArrowheads="1"/>
            </p:cNvSpPr>
            <p:nvPr/>
          </p:nvSpPr>
          <p:spPr bwMode="auto">
            <a:xfrm>
              <a:off x="1341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95"/>
            <p:cNvSpPr>
              <a:spLocks noChangeArrowheads="1"/>
            </p:cNvSpPr>
            <p:nvPr/>
          </p:nvSpPr>
          <p:spPr bwMode="auto">
            <a:xfrm>
              <a:off x="1429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96"/>
            <p:cNvSpPr>
              <a:spLocks noChangeArrowheads="1"/>
            </p:cNvSpPr>
            <p:nvPr/>
          </p:nvSpPr>
          <p:spPr bwMode="auto">
            <a:xfrm>
              <a:off x="1523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97"/>
            <p:cNvSpPr>
              <a:spLocks noChangeArrowheads="1"/>
            </p:cNvSpPr>
            <p:nvPr/>
          </p:nvSpPr>
          <p:spPr bwMode="auto">
            <a:xfrm>
              <a:off x="1616" y="2796"/>
              <a:ext cx="91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8"/>
            <p:cNvSpPr>
              <a:spLocks noChangeArrowheads="1"/>
            </p:cNvSpPr>
            <p:nvPr/>
          </p:nvSpPr>
          <p:spPr bwMode="auto">
            <a:xfrm>
              <a:off x="1704" y="2796"/>
              <a:ext cx="91" cy="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AutoShape 147"/>
          <p:cNvSpPr>
            <a:spLocks noChangeArrowheads="1"/>
          </p:cNvSpPr>
          <p:nvPr/>
        </p:nvSpPr>
        <p:spPr bwMode="auto">
          <a:xfrm rot="5400000">
            <a:off x="5590382" y="1463819"/>
            <a:ext cx="217488" cy="2447925"/>
          </a:xfrm>
          <a:prstGeom prst="can">
            <a:avLst>
              <a:gd name="adj" fmla="val 6471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7" y="2241874"/>
                <a:ext cx="493533" cy="374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1" y="2251803"/>
                <a:ext cx="4037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44" y="2244343"/>
                <a:ext cx="40375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HK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HK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998" y="2240167"/>
                <a:ext cx="493533" cy="374270"/>
              </a:xfrm>
              <a:prstGeom prst="rect">
                <a:avLst/>
              </a:prstGeom>
              <a:blipFill rotWithShape="0">
                <a:blip r:embed="rId6"/>
                <a:stretch>
                  <a:fillRect t="-4839" r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ine 152"/>
          <p:cNvSpPr>
            <a:spLocks noChangeShapeType="1"/>
          </p:cNvSpPr>
          <p:nvPr/>
        </p:nvSpPr>
        <p:spPr bwMode="auto">
          <a:xfrm flipV="1">
            <a:off x="3883509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153"/>
          <p:cNvSpPr txBox="1">
            <a:spLocks noChangeArrowheads="1"/>
          </p:cNvSpPr>
          <p:nvPr/>
        </p:nvSpPr>
        <p:spPr bwMode="auto">
          <a:xfrm>
            <a:off x="4316896" y="4136681"/>
            <a:ext cx="1121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/>
              <a:t>q=2 (binary</a:t>
            </a:r>
            <a:r>
              <a:rPr lang="en-US" altLang="zh-TW" sz="1400" dirty="0"/>
              <a:t>)</a:t>
            </a:r>
          </a:p>
        </p:txBody>
      </p:sp>
      <p:sp>
        <p:nvSpPr>
          <p:cNvPr id="88" name="Line 154"/>
          <p:cNvSpPr>
            <a:spLocks noChangeShapeType="1"/>
          </p:cNvSpPr>
          <p:nvPr/>
        </p:nvSpPr>
        <p:spPr bwMode="auto">
          <a:xfrm rot="5400000" flipV="1">
            <a:off x="4605028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155"/>
          <p:cNvSpPr>
            <a:spLocks noChangeArrowheads="1"/>
          </p:cNvSpPr>
          <p:nvPr/>
        </p:nvSpPr>
        <p:spPr bwMode="auto">
          <a:xfrm>
            <a:off x="4964597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156"/>
          <p:cNvSpPr>
            <a:spLocks noChangeArrowheads="1"/>
          </p:cNvSpPr>
          <p:nvPr/>
        </p:nvSpPr>
        <p:spPr bwMode="auto">
          <a:xfrm>
            <a:off x="3856522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157"/>
          <p:cNvSpPr txBox="1">
            <a:spLocks noChangeArrowheads="1"/>
          </p:cNvSpPr>
          <p:nvPr/>
        </p:nvSpPr>
        <p:spPr bwMode="auto">
          <a:xfrm>
            <a:off x="3504097" y="5289206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92" name="Text Box 158"/>
          <p:cNvSpPr txBox="1">
            <a:spLocks noChangeArrowheads="1"/>
          </p:cNvSpPr>
          <p:nvPr/>
        </p:nvSpPr>
        <p:spPr bwMode="auto">
          <a:xfrm>
            <a:off x="4240697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93" name="Line 159"/>
          <p:cNvSpPr>
            <a:spLocks noChangeShapeType="1"/>
          </p:cNvSpPr>
          <p:nvPr/>
        </p:nvSpPr>
        <p:spPr bwMode="auto">
          <a:xfrm>
            <a:off x="4456597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160"/>
          <p:cNvSpPr>
            <a:spLocks noChangeShapeType="1"/>
          </p:cNvSpPr>
          <p:nvPr/>
        </p:nvSpPr>
        <p:spPr bwMode="auto">
          <a:xfrm flipV="1">
            <a:off x="3643797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 Box 161"/>
          <p:cNvSpPr txBox="1">
            <a:spLocks noChangeArrowheads="1"/>
          </p:cNvSpPr>
          <p:nvPr/>
        </p:nvSpPr>
        <p:spPr bwMode="auto">
          <a:xfrm>
            <a:off x="3691422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96" name="Text Box 162"/>
          <p:cNvSpPr txBox="1">
            <a:spLocks noChangeArrowheads="1"/>
          </p:cNvSpPr>
          <p:nvPr/>
        </p:nvSpPr>
        <p:spPr bwMode="auto">
          <a:xfrm>
            <a:off x="4818547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97" name="Line 163"/>
          <p:cNvSpPr>
            <a:spLocks noChangeShapeType="1"/>
          </p:cNvSpPr>
          <p:nvPr/>
        </p:nvSpPr>
        <p:spPr bwMode="auto">
          <a:xfrm flipV="1">
            <a:off x="7721857" y="4081913"/>
            <a:ext cx="1587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64"/>
          <p:cNvSpPr txBox="1">
            <a:spLocks noChangeArrowheads="1"/>
          </p:cNvSpPr>
          <p:nvPr/>
        </p:nvSpPr>
        <p:spPr bwMode="auto">
          <a:xfrm>
            <a:off x="8155244" y="42073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Arial" panose="020B0604020202020204" pitchFamily="34" charset="0"/>
              </a:rPr>
              <a:t>“</a:t>
            </a:r>
            <a:r>
              <a:rPr lang="en-US" altLang="zh-TW" sz="1400" dirty="0" smtClean="0"/>
              <a:t>large</a:t>
            </a:r>
            <a:r>
              <a:rPr lang="en-US" altLang="zh-TW" sz="1400" dirty="0" smtClean="0">
                <a:latin typeface="Arial" panose="020B0604020202020204" pitchFamily="34" charset="0"/>
              </a:rPr>
              <a:t>”</a:t>
            </a:r>
            <a:r>
              <a:rPr lang="en-US" altLang="zh-TW" sz="1400" dirty="0" smtClean="0"/>
              <a:t> q</a:t>
            </a:r>
            <a:endParaRPr lang="en-US" altLang="zh-TW" sz="1400" dirty="0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 rot="5400000" flipV="1">
            <a:off x="8657688" y="4873281"/>
            <a:ext cx="317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66"/>
          <p:cNvSpPr>
            <a:spLocks noChangeArrowheads="1"/>
          </p:cNvSpPr>
          <p:nvPr/>
        </p:nvSpPr>
        <p:spPr bwMode="auto">
          <a:xfrm>
            <a:off x="7694869" y="42708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Text Box 167"/>
          <p:cNvSpPr txBox="1">
            <a:spLocks noChangeArrowheads="1"/>
          </p:cNvSpPr>
          <p:nvPr/>
        </p:nvSpPr>
        <p:spPr bwMode="auto">
          <a:xfrm>
            <a:off x="7342444" y="5359850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R</a:t>
            </a:r>
            <a:endParaRPr lang="en-US" altLang="zh-TW" b="1"/>
          </a:p>
        </p:txBody>
      </p:sp>
      <p:sp>
        <p:nvSpPr>
          <p:cNvPr id="102" name="Text Box 168"/>
          <p:cNvSpPr txBox="1">
            <a:spLocks noChangeArrowheads="1"/>
          </p:cNvSpPr>
          <p:nvPr/>
        </p:nvSpPr>
        <p:spPr bwMode="auto">
          <a:xfrm>
            <a:off x="8079044" y="588848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p</a:t>
            </a:r>
            <a:endParaRPr lang="en-US" altLang="zh-TW" b="1"/>
          </a:p>
        </p:txBody>
      </p:sp>
      <p:sp>
        <p:nvSpPr>
          <p:cNvPr id="103" name="Line 169"/>
          <p:cNvSpPr>
            <a:spLocks noChangeShapeType="1"/>
          </p:cNvSpPr>
          <p:nvPr/>
        </p:nvSpPr>
        <p:spPr bwMode="auto">
          <a:xfrm>
            <a:off x="8294944" y="60758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170"/>
          <p:cNvSpPr>
            <a:spLocks noChangeShapeType="1"/>
          </p:cNvSpPr>
          <p:nvPr/>
        </p:nvSpPr>
        <p:spPr bwMode="auto">
          <a:xfrm flipV="1">
            <a:off x="7482144" y="5015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Text Box 171"/>
          <p:cNvSpPr txBox="1">
            <a:spLocks noChangeArrowheads="1"/>
          </p:cNvSpPr>
          <p:nvPr/>
        </p:nvSpPr>
        <p:spPr bwMode="auto">
          <a:xfrm>
            <a:off x="7501194" y="417398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06" name="Text Box 172"/>
          <p:cNvSpPr txBox="1">
            <a:spLocks noChangeArrowheads="1"/>
          </p:cNvSpPr>
          <p:nvPr/>
        </p:nvSpPr>
        <p:spPr bwMode="auto">
          <a:xfrm>
            <a:off x="9142669" y="5801175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07" name="Oval 173"/>
          <p:cNvSpPr>
            <a:spLocks noChangeArrowheads="1"/>
          </p:cNvSpPr>
          <p:nvPr/>
        </p:nvSpPr>
        <p:spPr bwMode="auto">
          <a:xfrm>
            <a:off x="9198232" y="57678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Freeform 175"/>
          <p:cNvSpPr>
            <a:spLocks/>
          </p:cNvSpPr>
          <p:nvPr/>
        </p:nvSpPr>
        <p:spPr bwMode="auto">
          <a:xfrm>
            <a:off x="3883395" y="437128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74"/>
          <p:cNvSpPr>
            <a:spLocks noChangeShapeType="1"/>
          </p:cNvSpPr>
          <p:nvPr/>
        </p:nvSpPr>
        <p:spPr bwMode="auto">
          <a:xfrm>
            <a:off x="7727690" y="4301781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175"/>
          <p:cNvSpPr>
            <a:spLocks/>
          </p:cNvSpPr>
          <p:nvPr/>
        </p:nvSpPr>
        <p:spPr bwMode="auto">
          <a:xfrm>
            <a:off x="3883509" y="4368456"/>
            <a:ext cx="1223963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74"/>
          <p:cNvSpPr>
            <a:spLocks noChangeShapeType="1"/>
          </p:cNvSpPr>
          <p:nvPr/>
        </p:nvSpPr>
        <p:spPr bwMode="auto">
          <a:xfrm>
            <a:off x="7723444" y="4299400"/>
            <a:ext cx="1512888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71"/>
          <p:cNvSpPr>
            <a:spLocks noChangeShapeType="1"/>
          </p:cNvSpPr>
          <p:nvPr/>
        </p:nvSpPr>
        <p:spPr bwMode="auto">
          <a:xfrm>
            <a:off x="7728206" y="4299399"/>
            <a:ext cx="720725" cy="151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84"/>
          <p:cNvSpPr>
            <a:spLocks noChangeShapeType="1"/>
          </p:cNvSpPr>
          <p:nvPr/>
        </p:nvSpPr>
        <p:spPr bwMode="auto">
          <a:xfrm>
            <a:off x="8447344" y="5810699"/>
            <a:ext cx="7937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176"/>
          <p:cNvSpPr txBox="1">
            <a:spLocks noChangeArrowheads="1"/>
          </p:cNvSpPr>
          <p:nvPr/>
        </p:nvSpPr>
        <p:spPr bwMode="auto">
          <a:xfrm>
            <a:off x="3958122" y="4604394"/>
            <a:ext cx="7377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[Sha48]</a:t>
            </a:r>
            <a:endParaRPr lang="en-US" altLang="zh-TW" sz="1000" b="1" dirty="0"/>
          </a:p>
        </p:txBody>
      </p:sp>
      <p:sp>
        <p:nvSpPr>
          <p:cNvPr id="115" name="Text Box 177"/>
          <p:cNvSpPr txBox="1">
            <a:spLocks noChangeArrowheads="1"/>
          </p:cNvSpPr>
          <p:nvPr/>
        </p:nvSpPr>
        <p:spPr bwMode="auto">
          <a:xfrm>
            <a:off x="8154194" y="5115375"/>
            <a:ext cx="1366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[Reed-Solomon</a:t>
            </a:r>
            <a:r>
              <a:rPr lang="en-US" altLang="zh-TW" sz="1000" dirty="0" smtClean="0"/>
              <a:t>]/[Singleton]</a:t>
            </a:r>
            <a:endParaRPr lang="en-US" altLang="zh-TW" sz="1000" b="1" dirty="0"/>
          </a:p>
        </p:txBody>
      </p:sp>
      <p:sp>
        <p:nvSpPr>
          <p:cNvPr id="116" name="Text Box 176"/>
          <p:cNvSpPr txBox="1">
            <a:spLocks noChangeArrowheads="1"/>
          </p:cNvSpPr>
          <p:nvPr/>
        </p:nvSpPr>
        <p:spPr bwMode="auto">
          <a:xfrm>
            <a:off x="4020436" y="5270544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[McERRW77]</a:t>
            </a:r>
            <a:endParaRPr lang="en-US" altLang="zh-TW" sz="1000" b="1" dirty="0"/>
          </a:p>
        </p:txBody>
      </p:sp>
      <p:sp>
        <p:nvSpPr>
          <p:cNvPr id="117" name="Text Box 178"/>
          <p:cNvSpPr txBox="1">
            <a:spLocks noChangeArrowheads="1"/>
          </p:cNvSpPr>
          <p:nvPr/>
        </p:nvSpPr>
        <p:spPr bwMode="auto">
          <a:xfrm>
            <a:off x="2896879" y="5476355"/>
            <a:ext cx="1544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[</a:t>
            </a:r>
            <a:r>
              <a:rPr lang="en-US" altLang="zh-TW" sz="1000" dirty="0" smtClean="0"/>
              <a:t>Gilbert </a:t>
            </a:r>
            <a:r>
              <a:rPr lang="en-US" altLang="zh-TW" sz="1000" dirty="0" err="1" smtClean="0"/>
              <a:t>Varshamov</a:t>
            </a:r>
            <a:r>
              <a:rPr lang="en-US" altLang="zh-TW" sz="1000" dirty="0"/>
              <a:t>]</a:t>
            </a:r>
            <a:endParaRPr lang="en-US" altLang="zh-TW" sz="1000" b="1" dirty="0"/>
          </a:p>
        </p:txBody>
      </p:sp>
      <p:sp>
        <p:nvSpPr>
          <p:cNvPr id="118" name="Freeform 169"/>
          <p:cNvSpPr>
            <a:spLocks/>
          </p:cNvSpPr>
          <p:nvPr/>
        </p:nvSpPr>
        <p:spPr bwMode="auto">
          <a:xfrm>
            <a:off x="3886684" y="4225581"/>
            <a:ext cx="433388" cy="1511300"/>
          </a:xfrm>
          <a:custGeom>
            <a:avLst/>
            <a:gdLst>
              <a:gd name="T0" fmla="*/ 0 w 273"/>
              <a:gd name="T1" fmla="*/ 0 h 952"/>
              <a:gd name="T2" fmla="*/ 46 w 273"/>
              <a:gd name="T3" fmla="*/ 725 h 952"/>
              <a:gd name="T4" fmla="*/ 273 w 273"/>
              <a:gd name="T5" fmla="*/ 95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952">
                <a:moveTo>
                  <a:pt x="0" y="0"/>
                </a:moveTo>
                <a:cubicBezTo>
                  <a:pt x="0" y="283"/>
                  <a:pt x="1" y="566"/>
                  <a:pt x="46" y="725"/>
                </a:cubicBezTo>
                <a:cubicBezTo>
                  <a:pt x="91" y="884"/>
                  <a:pt x="182" y="918"/>
                  <a:pt x="273" y="952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Freeform 170"/>
          <p:cNvSpPr>
            <a:spLocks/>
          </p:cNvSpPr>
          <p:nvPr/>
        </p:nvSpPr>
        <p:spPr bwMode="auto">
          <a:xfrm>
            <a:off x="3886684" y="4297019"/>
            <a:ext cx="433388" cy="1439862"/>
          </a:xfrm>
          <a:custGeom>
            <a:avLst/>
            <a:gdLst>
              <a:gd name="T0" fmla="*/ 0 w 273"/>
              <a:gd name="T1" fmla="*/ 0 h 907"/>
              <a:gd name="T2" fmla="*/ 91 w 273"/>
              <a:gd name="T3" fmla="*/ 635 h 907"/>
              <a:gd name="T4" fmla="*/ 273 w 273"/>
              <a:gd name="T5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907">
                <a:moveTo>
                  <a:pt x="0" y="0"/>
                </a:moveTo>
                <a:cubicBezTo>
                  <a:pt x="23" y="242"/>
                  <a:pt x="46" y="484"/>
                  <a:pt x="91" y="635"/>
                </a:cubicBezTo>
                <a:cubicBezTo>
                  <a:pt x="136" y="786"/>
                  <a:pt x="204" y="846"/>
                  <a:pt x="273" y="90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83"/>
          <p:cNvSpPr>
            <a:spLocks noChangeShapeType="1"/>
          </p:cNvSpPr>
          <p:nvPr/>
        </p:nvSpPr>
        <p:spPr bwMode="auto">
          <a:xfrm>
            <a:off x="4320072" y="5736881"/>
            <a:ext cx="647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0"/>
          <p:cNvGrpSpPr>
            <a:grpSpLocks noChangeAspect="1"/>
          </p:cNvGrpSpPr>
          <p:nvPr/>
        </p:nvGrpSpPr>
        <p:grpSpPr>
          <a:xfrm>
            <a:off x="5387273" y="2824048"/>
            <a:ext cx="774926" cy="1044000"/>
            <a:chOff x="5340350" y="1844675"/>
            <a:chExt cx="914400" cy="1231900"/>
          </a:xfrm>
        </p:grpSpPr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5340350" y="1844675"/>
              <a:ext cx="914400" cy="1231900"/>
              <a:chOff x="2447365" y="1999128"/>
              <a:chExt cx="914400" cy="1231922"/>
            </a:xfrm>
          </p:grpSpPr>
          <p:sp>
            <p:nvSpPr>
              <p:cNvPr id="124" name="Oval 24"/>
              <p:cNvSpPr>
                <a:spLocks noChangeArrowheads="1"/>
              </p:cNvSpPr>
              <p:nvPr/>
            </p:nvSpPr>
            <p:spPr bwMode="auto">
              <a:xfrm>
                <a:off x="2447365" y="1999128"/>
                <a:ext cx="914400" cy="914400"/>
              </a:xfrm>
              <a:prstGeom prst="ellipse">
                <a:avLst/>
              </a:prstGeom>
              <a:solidFill>
                <a:srgbClr val="0D0D0D"/>
              </a:solidFill>
              <a:ln w="9525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36195" tIns="36195" rIns="36195" bIns="36195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en-US" sz="1800" dirty="0">
                    <a:solidFill>
                      <a:schemeClr val="bg1"/>
                    </a:solidFill>
                    <a:latin typeface="Comic Sans MS" pitchFamily="66" charset="0"/>
                  </a:rPr>
                  <a:t>Calvin</a:t>
                </a:r>
              </a:p>
            </p:txBody>
          </p:sp>
          <p:cxnSp>
            <p:nvCxnSpPr>
              <p:cNvPr id="125" name="Straight Connector 25"/>
              <p:cNvCxnSpPr>
                <a:cxnSpLocks noChangeShapeType="1"/>
              </p:cNvCxnSpPr>
              <p:nvPr/>
            </p:nvCxnSpPr>
            <p:spPr bwMode="auto">
              <a:xfrm flipH="1">
                <a:off x="2895600" y="2913528"/>
                <a:ext cx="8966" cy="215154"/>
              </a:xfrm>
              <a:prstGeom prst="line">
                <a:avLst/>
              </a:prstGeom>
              <a:noFill/>
              <a:ln w="635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2913529" y="3020570"/>
                <a:ext cx="95617" cy="44747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2814917" y="3158258"/>
                <a:ext cx="71718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04563" y="3158258"/>
                <a:ext cx="89647" cy="72792"/>
              </a:xfrm>
              <a:prstGeom prst="line">
                <a:avLst/>
              </a:prstGeom>
              <a:noFill/>
              <a:ln w="38100" cap="rnd" algn="ctr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" name="Freeform 122"/>
            <p:cNvSpPr/>
            <p:nvPr/>
          </p:nvSpPr>
          <p:spPr bwMode="auto">
            <a:xfrm>
              <a:off x="5674710" y="2886420"/>
              <a:ext cx="107697" cy="35556"/>
            </a:xfrm>
            <a:custGeom>
              <a:avLst/>
              <a:gdLst>
                <a:gd name="connsiteX0" fmla="*/ 181708 w 181708"/>
                <a:gd name="connsiteY0" fmla="*/ 23446 h 52754"/>
                <a:gd name="connsiteX1" fmla="*/ 167054 w 181708"/>
                <a:gd name="connsiteY1" fmla="*/ 29308 h 52754"/>
                <a:gd name="connsiteX2" fmla="*/ 155331 w 181708"/>
                <a:gd name="connsiteY2" fmla="*/ 32239 h 52754"/>
                <a:gd name="connsiteX3" fmla="*/ 126023 w 181708"/>
                <a:gd name="connsiteY3" fmla="*/ 43962 h 52754"/>
                <a:gd name="connsiteX4" fmla="*/ 111369 w 181708"/>
                <a:gd name="connsiteY4" fmla="*/ 46892 h 52754"/>
                <a:gd name="connsiteX5" fmla="*/ 93785 w 181708"/>
                <a:gd name="connsiteY5" fmla="*/ 52754 h 52754"/>
                <a:gd name="connsiteX6" fmla="*/ 67408 w 181708"/>
                <a:gd name="connsiteY6" fmla="*/ 49823 h 52754"/>
                <a:gd name="connsiteX7" fmla="*/ 58615 w 181708"/>
                <a:gd name="connsiteY7" fmla="*/ 41031 h 52754"/>
                <a:gd name="connsiteX8" fmla="*/ 49823 w 181708"/>
                <a:gd name="connsiteY8" fmla="*/ 38100 h 52754"/>
                <a:gd name="connsiteX9" fmla="*/ 32238 w 181708"/>
                <a:gd name="connsiteY9" fmla="*/ 23446 h 52754"/>
                <a:gd name="connsiteX10" fmla="*/ 23446 w 181708"/>
                <a:gd name="connsiteY10" fmla="*/ 20515 h 52754"/>
                <a:gd name="connsiteX11" fmla="*/ 14654 w 181708"/>
                <a:gd name="connsiteY11" fmla="*/ 11723 h 52754"/>
                <a:gd name="connsiteX12" fmla="*/ 0 w 181708"/>
                <a:gd name="connsiteY12" fmla="*/ 0 h 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708" h="52754">
                  <a:moveTo>
                    <a:pt x="181708" y="23446"/>
                  </a:moveTo>
                  <a:cubicBezTo>
                    <a:pt x="176823" y="25400"/>
                    <a:pt x="172045" y="27644"/>
                    <a:pt x="167054" y="29308"/>
                  </a:cubicBezTo>
                  <a:cubicBezTo>
                    <a:pt x="163233" y="30582"/>
                    <a:pt x="159124" y="30884"/>
                    <a:pt x="155331" y="32239"/>
                  </a:cubicBezTo>
                  <a:cubicBezTo>
                    <a:pt x="145422" y="35778"/>
                    <a:pt x="136005" y="40635"/>
                    <a:pt x="126023" y="43962"/>
                  </a:cubicBezTo>
                  <a:cubicBezTo>
                    <a:pt x="121297" y="45537"/>
                    <a:pt x="116175" y="45581"/>
                    <a:pt x="111369" y="46892"/>
                  </a:cubicBezTo>
                  <a:cubicBezTo>
                    <a:pt x="105408" y="48518"/>
                    <a:pt x="99646" y="50800"/>
                    <a:pt x="93785" y="52754"/>
                  </a:cubicBezTo>
                  <a:cubicBezTo>
                    <a:pt x="84993" y="51777"/>
                    <a:pt x="75801" y="52620"/>
                    <a:pt x="67408" y="49823"/>
                  </a:cubicBezTo>
                  <a:cubicBezTo>
                    <a:pt x="63476" y="48512"/>
                    <a:pt x="62064" y="43330"/>
                    <a:pt x="58615" y="41031"/>
                  </a:cubicBezTo>
                  <a:cubicBezTo>
                    <a:pt x="56045" y="39317"/>
                    <a:pt x="52586" y="39482"/>
                    <a:pt x="49823" y="38100"/>
                  </a:cubicBezTo>
                  <a:cubicBezTo>
                    <a:pt x="30648" y="28513"/>
                    <a:pt x="51682" y="36409"/>
                    <a:pt x="32238" y="23446"/>
                  </a:cubicBezTo>
                  <a:cubicBezTo>
                    <a:pt x="29668" y="21732"/>
                    <a:pt x="26377" y="21492"/>
                    <a:pt x="23446" y="20515"/>
                  </a:cubicBezTo>
                  <a:cubicBezTo>
                    <a:pt x="20515" y="17584"/>
                    <a:pt x="17801" y="14420"/>
                    <a:pt x="14654" y="11723"/>
                  </a:cubicBezTo>
                  <a:cubicBezTo>
                    <a:pt x="-7795" y="-7519"/>
                    <a:pt x="9106" y="9106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195" tIns="36195" rIns="36195" bIns="3619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1" b="98671" l="3398" r="91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10" y="2717881"/>
            <a:ext cx="1499166" cy="11501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166270" y="2848823"/>
            <a:ext cx="400523" cy="336682"/>
            <a:chOff x="2882108" y="3211505"/>
            <a:chExt cx="621989" cy="22367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90838" y="3211505"/>
              <a:ext cx="0" cy="22367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82108" y="3423772"/>
              <a:ext cx="621989" cy="7815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Connector 137"/>
          <p:cNvCxnSpPr/>
          <p:nvPr/>
        </p:nvCxnSpPr>
        <p:spPr>
          <a:xfrm>
            <a:off x="4695825" y="3222857"/>
            <a:ext cx="3294101" cy="1659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098"/>
          <p:cNvGrpSpPr/>
          <p:nvPr/>
        </p:nvGrpSpPr>
        <p:grpSpPr>
          <a:xfrm>
            <a:off x="7746330" y="2817941"/>
            <a:ext cx="548614" cy="430073"/>
            <a:chOff x="7746330" y="2817941"/>
            <a:chExt cx="548614" cy="430073"/>
          </a:xfrm>
        </p:grpSpPr>
        <p:cxnSp>
          <p:nvCxnSpPr>
            <p:cNvPr id="139" name="Straight Arrow Connector 138"/>
            <p:cNvCxnSpPr/>
            <p:nvPr/>
          </p:nvCxnSpPr>
          <p:spPr>
            <a:xfrm flipH="1" flipV="1">
              <a:off x="7746330" y="2817941"/>
              <a:ext cx="223609" cy="404916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7965467" y="2844151"/>
              <a:ext cx="329477" cy="403863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4999521" y="3377100"/>
            <a:ext cx="249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FF0000"/>
                </a:solidFill>
              </a:rPr>
              <a:t>He knows “everything”!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10" name="Freeform 4109"/>
          <p:cNvSpPr/>
          <p:nvPr/>
        </p:nvSpPr>
        <p:spPr>
          <a:xfrm>
            <a:off x="4511040" y="3356610"/>
            <a:ext cx="567690" cy="205740"/>
          </a:xfrm>
          <a:custGeom>
            <a:avLst/>
            <a:gdLst>
              <a:gd name="connsiteX0" fmla="*/ 567690 w 567690"/>
              <a:gd name="connsiteY0" fmla="*/ 205740 h 205740"/>
              <a:gd name="connsiteX1" fmla="*/ 194310 w 567690"/>
              <a:gd name="connsiteY1" fmla="*/ 38100 h 205740"/>
              <a:gd name="connsiteX2" fmla="*/ 0 w 56769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690" h="205740">
                <a:moveTo>
                  <a:pt x="567690" y="205740"/>
                </a:moveTo>
                <a:cubicBezTo>
                  <a:pt x="428307" y="139065"/>
                  <a:pt x="288925" y="72390"/>
                  <a:pt x="194310" y="38100"/>
                </a:cubicBezTo>
                <a:cubicBezTo>
                  <a:pt x="99695" y="3810"/>
                  <a:pt x="49847" y="1905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bevel/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Line 152"/>
          <p:cNvSpPr>
            <a:spLocks noChangeShapeType="1"/>
          </p:cNvSpPr>
          <p:nvPr/>
        </p:nvSpPr>
        <p:spPr bwMode="auto">
          <a:xfrm flipV="1">
            <a:off x="5692657" y="408111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Text Box 153"/>
          <p:cNvSpPr txBox="1">
            <a:spLocks noChangeArrowheads="1"/>
          </p:cNvSpPr>
          <p:nvPr/>
        </p:nvSpPr>
        <p:spPr bwMode="auto">
          <a:xfrm>
            <a:off x="5811720" y="4136681"/>
            <a:ext cx="14353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Arial" panose="020B0604020202020204" pitchFamily="34" charset="0"/>
              </a:rPr>
              <a:t>“</a:t>
            </a:r>
            <a:r>
              <a:rPr lang="en-US" altLang="zh-TW" sz="1400" dirty="0" smtClean="0"/>
              <a:t>intermediate</a:t>
            </a:r>
            <a:r>
              <a:rPr lang="en-US" altLang="zh-TW" sz="1400" dirty="0" smtClean="0">
                <a:latin typeface="Arial" panose="020B0604020202020204" pitchFamily="34" charset="0"/>
              </a:rPr>
              <a:t>”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q</a:t>
            </a:r>
          </a:p>
        </p:txBody>
      </p:sp>
      <p:sp>
        <p:nvSpPr>
          <p:cNvPr id="163" name="Line 154"/>
          <p:cNvSpPr>
            <a:spLocks noChangeShapeType="1"/>
          </p:cNvSpPr>
          <p:nvPr/>
        </p:nvSpPr>
        <p:spPr bwMode="auto">
          <a:xfrm rot="5400000" flipV="1">
            <a:off x="6414176" y="501695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Oval 155"/>
          <p:cNvSpPr>
            <a:spLocks noChangeArrowheads="1"/>
          </p:cNvSpPr>
          <p:nvPr/>
        </p:nvSpPr>
        <p:spPr bwMode="auto">
          <a:xfrm>
            <a:off x="6773745" y="5694019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56"/>
          <p:cNvSpPr>
            <a:spLocks noChangeArrowheads="1"/>
          </p:cNvSpPr>
          <p:nvPr/>
        </p:nvSpPr>
        <p:spPr bwMode="auto">
          <a:xfrm>
            <a:off x="5665670" y="4225581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Text Box 158"/>
          <p:cNvSpPr txBox="1">
            <a:spLocks noChangeArrowheads="1"/>
          </p:cNvSpPr>
          <p:nvPr/>
        </p:nvSpPr>
        <p:spPr bwMode="auto">
          <a:xfrm>
            <a:off x="6049845" y="5817844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p</a:t>
            </a:r>
            <a:endParaRPr lang="en-US" altLang="zh-TW" b="1" dirty="0"/>
          </a:p>
        </p:txBody>
      </p:sp>
      <p:sp>
        <p:nvSpPr>
          <p:cNvPr id="167" name="Line 159"/>
          <p:cNvSpPr>
            <a:spLocks noChangeShapeType="1"/>
          </p:cNvSpPr>
          <p:nvPr/>
        </p:nvSpPr>
        <p:spPr bwMode="auto">
          <a:xfrm>
            <a:off x="6265745" y="6005169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Line 160"/>
          <p:cNvSpPr>
            <a:spLocks noChangeShapeType="1"/>
          </p:cNvSpPr>
          <p:nvPr/>
        </p:nvSpPr>
        <p:spPr bwMode="auto">
          <a:xfrm flipV="1">
            <a:off x="5452945" y="494471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Text Box 161"/>
          <p:cNvSpPr txBox="1">
            <a:spLocks noChangeArrowheads="1"/>
          </p:cNvSpPr>
          <p:nvPr/>
        </p:nvSpPr>
        <p:spPr bwMode="auto">
          <a:xfrm>
            <a:off x="5500570" y="413350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/>
              <a:t>1</a:t>
            </a:r>
            <a:endParaRPr lang="en-US" altLang="zh-TW" sz="1000" b="1"/>
          </a:p>
        </p:txBody>
      </p:sp>
      <p:sp>
        <p:nvSpPr>
          <p:cNvPr id="170" name="Text Box 162"/>
          <p:cNvSpPr txBox="1">
            <a:spLocks noChangeArrowheads="1"/>
          </p:cNvSpPr>
          <p:nvPr/>
        </p:nvSpPr>
        <p:spPr bwMode="auto">
          <a:xfrm>
            <a:off x="6627695" y="5721006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/>
              <a:t>0.5</a:t>
            </a:r>
            <a:endParaRPr lang="en-US" altLang="zh-TW" sz="1000" b="1" dirty="0"/>
          </a:p>
        </p:txBody>
      </p:sp>
      <p:sp>
        <p:nvSpPr>
          <p:cNvPr id="171" name="Freeform 175"/>
          <p:cNvSpPr>
            <a:spLocks/>
          </p:cNvSpPr>
          <p:nvPr/>
        </p:nvSpPr>
        <p:spPr bwMode="auto">
          <a:xfrm>
            <a:off x="5692658" y="4368456"/>
            <a:ext cx="713304" cy="1368425"/>
          </a:xfrm>
          <a:custGeom>
            <a:avLst/>
            <a:gdLst>
              <a:gd name="T0" fmla="*/ 0 w 635"/>
              <a:gd name="T1" fmla="*/ 0 h 635"/>
              <a:gd name="T2" fmla="*/ 91 w 635"/>
              <a:gd name="T3" fmla="*/ 363 h 635"/>
              <a:gd name="T4" fmla="*/ 318 w 635"/>
              <a:gd name="T5" fmla="*/ 589 h 635"/>
              <a:gd name="T6" fmla="*/ 635 w 635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35">
                <a:moveTo>
                  <a:pt x="0" y="0"/>
                </a:moveTo>
                <a:cubicBezTo>
                  <a:pt x="19" y="132"/>
                  <a:pt x="38" y="265"/>
                  <a:pt x="91" y="363"/>
                </a:cubicBezTo>
                <a:cubicBezTo>
                  <a:pt x="144" y="461"/>
                  <a:pt x="227" y="544"/>
                  <a:pt x="318" y="589"/>
                </a:cubicBezTo>
                <a:cubicBezTo>
                  <a:pt x="409" y="634"/>
                  <a:pt x="522" y="634"/>
                  <a:pt x="635" y="63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5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13412 0.000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109" grpId="0" animBg="1"/>
      <p:bldP spid="108" grpId="0" animBg="1"/>
      <p:bldP spid="112" grpId="0" animBg="1"/>
      <p:bldP spid="113" grpId="0" animBg="1"/>
      <p:bldP spid="115" grpId="0"/>
      <p:bldP spid="116" grpId="0"/>
      <p:bldP spid="117" grpId="0"/>
      <p:bldP spid="118" grpId="0" animBg="1"/>
      <p:bldP spid="119" grpId="0" animBg="1"/>
      <p:bldP spid="120" grpId="0" animBg="1"/>
      <p:bldP spid="156" grpId="0"/>
      <p:bldP spid="4110" grpId="0" animBg="1"/>
      <p:bldP spid="161" grpId="0" animBg="1"/>
      <p:bldP spid="162" grpId="0"/>
      <p:bldP spid="163" grpId="0" animBg="1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70" grpId="0"/>
      <p:bldP spid="1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8176</TotalTime>
  <Pages>0</Pages>
  <Words>2676</Words>
  <Characters>0</Characters>
  <Application>Microsoft Office PowerPoint</Application>
  <DocSecurity>0</DocSecurity>
  <PresentationFormat>Custom</PresentationFormat>
  <Lines>0</Lines>
  <Paragraphs>805</Paragraphs>
  <Slides>42</Slides>
  <Notes>35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D13001</dc:creator>
  <cp:lastModifiedBy>HKU</cp:lastModifiedBy>
  <cp:revision>270</cp:revision>
  <dcterms:created xsi:type="dcterms:W3CDTF">2016-02-17T15:15:36Z</dcterms:created>
  <dcterms:modified xsi:type="dcterms:W3CDTF">2016-08-26T01:25:58Z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2052-9.1.0.4715</vt:lpwstr>
  </property>
</Properties>
</file>